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3" r:id="rId4"/>
    <p:sldMasterId id="2147483984" r:id="rId5"/>
    <p:sldMasterId id="2147484004" r:id="rId6"/>
    <p:sldMasterId id="2147484024" r:id="rId7"/>
    <p:sldMasterId id="2147484044" r:id="rId8"/>
    <p:sldMasterId id="2147484064" r:id="rId9"/>
    <p:sldMasterId id="2147484084" r:id="rId10"/>
  </p:sldMasterIdLst>
  <p:notesMasterIdLst>
    <p:notesMasterId r:id="rId62"/>
  </p:notesMasterIdLst>
  <p:handoutMasterIdLst>
    <p:handoutMasterId r:id="rId63"/>
  </p:handoutMasterIdLst>
  <p:sldIdLst>
    <p:sldId id="305" r:id="rId11"/>
    <p:sldId id="259" r:id="rId12"/>
    <p:sldId id="304" r:id="rId13"/>
    <p:sldId id="2147378273" r:id="rId14"/>
    <p:sldId id="2147378274" r:id="rId15"/>
    <p:sldId id="2147378213" r:id="rId16"/>
    <p:sldId id="2147474146" r:id="rId17"/>
    <p:sldId id="303" r:id="rId18"/>
    <p:sldId id="2147378206" r:id="rId19"/>
    <p:sldId id="2147474145" r:id="rId20"/>
    <p:sldId id="2147378276" r:id="rId21"/>
    <p:sldId id="307" r:id="rId22"/>
    <p:sldId id="258" r:id="rId23"/>
    <p:sldId id="2147378272" r:id="rId24"/>
    <p:sldId id="2147378227" r:id="rId25"/>
    <p:sldId id="2147378229" r:id="rId26"/>
    <p:sldId id="2147378231" r:id="rId27"/>
    <p:sldId id="2147378268" r:id="rId28"/>
    <p:sldId id="2147378269" r:id="rId29"/>
    <p:sldId id="2147378270" r:id="rId30"/>
    <p:sldId id="306" r:id="rId31"/>
    <p:sldId id="2147378208" r:id="rId32"/>
    <p:sldId id="2147378214" r:id="rId33"/>
    <p:sldId id="2147378215" r:id="rId34"/>
    <p:sldId id="2147378278" r:id="rId35"/>
    <p:sldId id="2147474151" r:id="rId36"/>
    <p:sldId id="2147378242" r:id="rId37"/>
    <p:sldId id="2147378207" r:id="rId38"/>
    <p:sldId id="2147378252" r:id="rId39"/>
    <p:sldId id="2147378279" r:id="rId40"/>
    <p:sldId id="282" r:id="rId41"/>
    <p:sldId id="2147474173" r:id="rId42"/>
    <p:sldId id="2147378243" r:id="rId43"/>
    <p:sldId id="2147378220" r:id="rId44"/>
    <p:sldId id="2147474096" r:id="rId45"/>
    <p:sldId id="2147378223" r:id="rId46"/>
    <p:sldId id="2147378249" r:id="rId47"/>
    <p:sldId id="2147474147" r:id="rId48"/>
    <p:sldId id="2147378697" r:id="rId49"/>
    <p:sldId id="2147474148" r:id="rId50"/>
    <p:sldId id="2147474168" r:id="rId51"/>
    <p:sldId id="2147378718" r:id="rId52"/>
    <p:sldId id="2147378681" r:id="rId53"/>
    <p:sldId id="2147378238" r:id="rId54"/>
    <p:sldId id="2147378239" r:id="rId55"/>
    <p:sldId id="2147474157" r:id="rId56"/>
    <p:sldId id="2147474159" r:id="rId57"/>
    <p:sldId id="2147474156" r:id="rId58"/>
    <p:sldId id="2146848901" r:id="rId59"/>
    <p:sldId id="2147474169" r:id="rId60"/>
    <p:sldId id="2146848903" r:id="rId61"/>
  </p:sldIdLst>
  <p:sldSz cx="12192000" cy="6858000"/>
  <p:notesSz cx="6858000" cy="9144000"/>
  <p:embeddedFontLst>
    <p:embeddedFont>
      <p:font typeface="Archivo" pitchFamily="2"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Segoe UI" panose="020B0502040204020203" pitchFamily="34" charset="0"/>
      <p:regular r:id="rId72"/>
      <p:bold r:id="rId73"/>
      <p:italic r:id="rId74"/>
      <p:boldItalic r:id="rId75"/>
    </p:embeddedFont>
    <p:embeddedFont>
      <p:font typeface="TitlingGothicFB" panose="020B0604020202020204" charset="0"/>
      <p:regular r:id="rId76"/>
    </p:embeddedFont>
    <p:embeddedFont>
      <p:font typeface="TitlingGothicFB Medium" panose="020B0604020202020204" charset="0"/>
      <p:regular r:id="rId77"/>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F030365-1266-4B70-A7AE-0EC1F5913ADB}">
          <p14:sldIdLst>
            <p14:sldId id="305"/>
            <p14:sldId id="259"/>
          </p14:sldIdLst>
        </p14:section>
        <p14:section name="Threat Landscape" id="{7CB28FC4-6ECF-40B1-B649-DDF9A603B770}">
          <p14:sldIdLst>
            <p14:sldId id="304"/>
            <p14:sldId id="2147378273"/>
            <p14:sldId id="2147378274"/>
            <p14:sldId id="2147378213"/>
            <p14:sldId id="2147474146"/>
          </p14:sldIdLst>
        </p14:section>
        <p14:section name="Solution overview" id="{4DC4A941-ACB3-4692-AFF4-7BD625BADE5B}">
          <p14:sldIdLst>
            <p14:sldId id="303"/>
            <p14:sldId id="2147378206"/>
            <p14:sldId id="2147474145"/>
            <p14:sldId id="2147378276"/>
            <p14:sldId id="307"/>
          </p14:sldIdLst>
        </p14:section>
        <p14:section name="How it works" id="{A59EAC03-9157-4FEB-A7C7-F7FA27DA8FB4}">
          <p14:sldIdLst>
            <p14:sldId id="258"/>
            <p14:sldId id="2147378272"/>
            <p14:sldId id="2147378227"/>
            <p14:sldId id="2147378229"/>
            <p14:sldId id="2147378231"/>
            <p14:sldId id="2147378268"/>
            <p14:sldId id="2147378269"/>
            <p14:sldId id="2147378270"/>
          </p14:sldIdLst>
        </p14:section>
        <p14:section name="Solution components" id="{8988B534-7467-480C-8AC4-7142E6D9B284}">
          <p14:sldIdLst>
            <p14:sldId id="306"/>
            <p14:sldId id="2147378208"/>
            <p14:sldId id="2147378214"/>
            <p14:sldId id="2147378215"/>
            <p14:sldId id="2147378278"/>
            <p14:sldId id="2147474151"/>
            <p14:sldId id="2147378242"/>
            <p14:sldId id="2147378207"/>
            <p14:sldId id="2147378252"/>
            <p14:sldId id="2147378279"/>
            <p14:sldId id="282"/>
            <p14:sldId id="2147474173"/>
            <p14:sldId id="2147378243"/>
            <p14:sldId id="2147378220"/>
            <p14:sldId id="2147474096"/>
          </p14:sldIdLst>
        </p14:section>
        <p14:section name="Why Elements EM?" id="{C7711296-8B72-4D5B-B282-716141649A55}">
          <p14:sldIdLst>
            <p14:sldId id="2147378223"/>
            <p14:sldId id="2147378249"/>
            <p14:sldId id="2147474147"/>
            <p14:sldId id="2147378697"/>
            <p14:sldId id="2147474148"/>
            <p14:sldId id="2147474168"/>
            <p14:sldId id="2147378718"/>
          </p14:sldIdLst>
        </p14:section>
        <p14:section name="About us" id="{F5AFE85F-AB9B-45A5-AEBE-B5BF29C8C74B}">
          <p14:sldIdLst>
            <p14:sldId id="2147378681"/>
            <p14:sldId id="2147378238"/>
            <p14:sldId id="2147378239"/>
          </p14:sldIdLst>
        </p14:section>
        <p14:section name="ASM" id="{A4A04216-A1A5-4C5D-B16D-9F6DB2C22707}">
          <p14:sldIdLst>
            <p14:sldId id="2147474157"/>
            <p14:sldId id="2147474159"/>
            <p14:sldId id="2147474156"/>
            <p14:sldId id="2146848901"/>
            <p14:sldId id="2147474169"/>
            <p14:sldId id="2146848903"/>
          </p14:sldIdLst>
        </p14:section>
      </p14:sectionLst>
    </p:ext>
    <p:ext uri="{EFAFB233-063F-42B5-8137-9DF3F51BA10A}">
      <p15:sldGuideLst xmlns:p15="http://schemas.microsoft.com/office/powerpoint/2012/main">
        <p15:guide id="1" orient="horz" pos="2832" userDrawn="1">
          <p15:clr>
            <a:srgbClr val="A4A3A4"/>
          </p15:clr>
        </p15:guide>
        <p15:guide id="2" pos="5496" userDrawn="1">
          <p15:clr>
            <a:srgbClr val="A4A3A4"/>
          </p15:clr>
        </p15:guide>
        <p15:guide id="3" pos="46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40C317-2BC0-AC75-0E7D-F9906E276897}" name="Kim Englund" initials="KE" userId="S::kim.englund@withsecure.com::afa6d835-547a-455c-afbe-ce5acd414b78" providerId="AD"/>
  <p188:author id="{E2888224-7EF3-9018-A640-DC8873EB3ADD}" name="Jessica Dohmen" initials="JD" userId="S::jessica.dohmen@withsecure.com::9c30c909-93e1-4d67-89de-3f0664ece990" providerId="AD"/>
  <p188:author id="{61328F29-8EDB-650C-B09D-82FA75DEC64C}" name="Craig Houston" initials="CH" userId="S::craig.houston@withsecure.com::e908ff14-411f-46bd-9a24-a7cb63f24445" providerId="AD"/>
  <p188:author id="{3CD8FF36-A61C-3DC3-76AC-9FC22BAADA2E}" name="Mika Lindroos" initials="" userId="S::mika.lindroos@withsecure.com::2eafb6c4-57d1-4119-947f-d4926241cfdf" providerId="AD"/>
  <p188:author id="{84CEF042-0E80-61A8-0B42-3F92EDC2EF5B}" name="Nina Susikova" initials="" userId="S::nina.susikova@withsecure.com::2e790aed-c33b-4d01-a589-9fb946013df5" providerId="AD"/>
  <p188:author id="{52FBD94E-93FB-09E0-8609-3D056D47FF87}" name="Hannu Simonen" initials="HS" userId="S::hannu.simonen@withsecure.com::9cb39f08-ca41-49b1-9299-3f3d707ae65a" providerId="AD"/>
  <p188:author id="{3EE1C460-482B-FF94-5969-D0A5F61507B5}" name="Suvi Silvanto" initials="SS" userId="S::suvi.silvanto@withsecure.com::e18bdf8c-88bc-4ebd-8061-3955812cc3a2" providerId="AD"/>
  <p188:author id="{B05FA469-D98F-EC05-2AAC-0EC54351AD27}" name="Rose-Maria Erkkilä" initials="R-M.E." userId="Rose-Maria Erkkilä" providerId="None"/>
  <p188:author id="{590E3487-3912-F973-683E-91BA76535C73}" name="Rose-Maria Erkkila" initials="RE" userId="S::rose-maria.erkkila@withsecure.com::49b74c89-c3ee-470d-8cbb-de81e552c4aa" providerId="AD"/>
  <p188:author id="{6223AB92-DDDB-3B4C-E6CF-D342C53CBF7F}" name="Andrew Fawcett" initials="AF" userId="S::andrew.fawcett@withsecure.com::0aedd633-148a-40c9-8566-d3835f25c9eb" providerId="AD"/>
  <p188:author id="{E6B2969B-0A83-198C-7DE8-518A2F61CF6E}" name="Hannu Kilpelainen" initials="HK" userId="S::hannu.kilpelainen@withsecure.com::68b5a656-2d55-45be-ae9b-519b4c7734fb" providerId="AD"/>
  <p188:author id="{7858A2D4-5DBA-6C79-00F7-CADEE43E69EA}" name="Katie Inns" initials="KI" userId="S::katie.inns@withsecure.com::b903ab77-e9fc-4b62-b5c5-461a215cd6c3" providerId="AD"/>
  <p188:author id="{129906D9-A3CB-500D-F134-17153032AF7B}" name="Olga Kornilova" initials="OK" userId="S::olga.kornilova@withsecure.com::0e9547e5-d72d-4377-a80d-ded26751f202" providerId="AD"/>
  <p188:author id="{46142BE3-7B52-4E3E-D99F-FD8AE16BA900}" name="Jennifer Howarth" initials="JH" userId="S::jennifer.howarth@withsecure.com::61c5a1a8-59e6-4799-9860-28f209fe62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C99F"/>
    <a:srgbClr val="093123"/>
    <a:srgbClr val="0D4732"/>
    <a:srgbClr val="188B61"/>
    <a:srgbClr val="0A3C2A"/>
    <a:srgbClr val="07281C"/>
    <a:srgbClr val="C8F3E3"/>
    <a:srgbClr val="054930"/>
    <a:srgbClr val="05472F"/>
    <a:srgbClr val="032B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97" autoAdjust="0"/>
  </p:normalViewPr>
  <p:slideViewPr>
    <p:cSldViewPr snapToGrid="0">
      <p:cViewPr varScale="1">
        <p:scale>
          <a:sx n="104" d="100"/>
          <a:sy n="104" d="100"/>
        </p:scale>
        <p:origin x="150" y="132"/>
      </p:cViewPr>
      <p:guideLst>
        <p:guide orient="horz" pos="2832"/>
        <p:guide pos="5496"/>
        <p:guide pos="46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handoutMaster" Target="handoutMasters/handoutMaster1.xml"/><Relationship Id="rId68" Type="http://schemas.openxmlformats.org/officeDocument/2006/relationships/font" Target="fonts/font5.fntdata"/><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font" Target="fonts/font11.fntdata"/><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1.xml"/><Relationship Id="rId82" Type="http://schemas.microsoft.com/office/2018/10/relationships/authors" Target="author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font" Target="fonts/font9.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font" Target="fonts/font4.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13.fntdata"/><Relationship Id="rId7" Type="http://schemas.openxmlformats.org/officeDocument/2006/relationships/slideMaster" Target="slideMasters/slideMaster4.xml"/><Relationship Id="rId71"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B52CDC-9462-4619-8775-479AF44FE0A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FI"/>
        </a:p>
      </dgm:t>
    </dgm:pt>
    <dgm:pt modelId="{29869CFB-234A-4572-BAC0-BA2CB963622E}">
      <dgm:prSet phldrT="[Text]" custT="1"/>
      <dgm:spPr>
        <a:solidFill>
          <a:schemeClr val="accent5">
            <a:lumMod val="25000"/>
          </a:schemeClr>
        </a:solidFill>
      </dgm:spPr>
      <dgm:t>
        <a:bodyPr/>
        <a:lstStyle/>
        <a:p>
          <a:r>
            <a:rPr lang="en-US" sz="1800" b="1" dirty="0" err="1"/>
            <a:t>Servicios</a:t>
          </a:r>
          <a:r>
            <a:rPr lang="en-US" sz="1800" b="1" dirty="0"/>
            <a:t> </a:t>
          </a:r>
          <a:r>
            <a:rPr lang="en-US" sz="1800" b="1" dirty="0" err="1"/>
            <a:t>en</a:t>
          </a:r>
          <a:r>
            <a:rPr lang="en-US" sz="1800" b="1" dirty="0"/>
            <a:t> la </a:t>
          </a:r>
          <a:r>
            <a:rPr lang="en-US" sz="1800" b="1" dirty="0" err="1"/>
            <a:t>Nube</a:t>
          </a:r>
          <a:endParaRPr lang="en-US" sz="1800" b="1" dirty="0"/>
        </a:p>
        <a:p>
          <a:r>
            <a:rPr lang="en-US" sz="1500" dirty="0">
              <a:solidFill>
                <a:schemeClr val="accent5"/>
              </a:solidFill>
            </a:rPr>
            <a:t>Azure, AWS</a:t>
          </a:r>
          <a:endParaRPr lang="en-FI" sz="1500" dirty="0">
            <a:solidFill>
              <a:schemeClr val="accent5"/>
            </a:solidFill>
          </a:endParaRPr>
        </a:p>
      </dgm:t>
    </dgm:pt>
    <dgm:pt modelId="{574D607C-2FF3-4270-A392-99FB58CC33C5}" type="parTrans" cxnId="{E6498B14-20B0-45D2-8DD7-A48C7F8A8A58}">
      <dgm:prSet/>
      <dgm:spPr/>
      <dgm:t>
        <a:bodyPr/>
        <a:lstStyle/>
        <a:p>
          <a:endParaRPr lang="en-FI"/>
        </a:p>
      </dgm:t>
    </dgm:pt>
    <dgm:pt modelId="{6E4A46CE-5AD6-4848-8592-CD4D46314417}" type="sibTrans" cxnId="{E6498B14-20B0-45D2-8DD7-A48C7F8A8A58}">
      <dgm:prSet/>
      <dgm:spPr>
        <a:ln w="25400">
          <a:solidFill>
            <a:schemeClr val="accent4">
              <a:lumMod val="60000"/>
              <a:lumOff val="40000"/>
            </a:schemeClr>
          </a:solidFill>
        </a:ln>
      </dgm:spPr>
      <dgm:t>
        <a:bodyPr/>
        <a:lstStyle/>
        <a:p>
          <a:endParaRPr lang="en-FI"/>
        </a:p>
      </dgm:t>
    </dgm:pt>
    <dgm:pt modelId="{995E3E75-ADAA-4EE4-B7DA-27943AC985A8}">
      <dgm:prSet phldrT="[Text]" custT="1"/>
      <dgm:spPr>
        <a:solidFill>
          <a:schemeClr val="accent5">
            <a:lumMod val="25000"/>
          </a:schemeClr>
        </a:solidFill>
      </dgm:spPr>
      <dgm:t>
        <a:bodyPr/>
        <a:lstStyle/>
        <a:p>
          <a:pPr rtl="0"/>
          <a:r>
            <a:rPr lang="en-US" sz="1800" b="1" dirty="0"/>
            <a:t>Identidad</a:t>
          </a:r>
          <a:r>
            <a:rPr lang="en-US" sz="1500" dirty="0">
              <a:latin typeface="TitlingGothicFB"/>
            </a:rPr>
            <a:t> </a:t>
          </a:r>
          <a:endParaRPr lang="en-US" sz="1500" dirty="0"/>
        </a:p>
        <a:p>
          <a:r>
            <a:rPr lang="en-US" sz="1500" dirty="0" err="1">
              <a:solidFill>
                <a:schemeClr val="accent5"/>
              </a:solidFill>
            </a:rPr>
            <a:t>Entra</a:t>
          </a:r>
          <a:r>
            <a:rPr lang="en-US" sz="1500" dirty="0">
              <a:solidFill>
                <a:schemeClr val="accent5"/>
              </a:solidFill>
            </a:rPr>
            <a:t> ID</a:t>
          </a:r>
          <a:endParaRPr lang="en-FI" sz="1500" dirty="0">
            <a:solidFill>
              <a:schemeClr val="accent5"/>
            </a:solidFill>
          </a:endParaRPr>
        </a:p>
      </dgm:t>
    </dgm:pt>
    <dgm:pt modelId="{AE108F67-E424-4CF6-81C2-8A514C9FC095}" type="parTrans" cxnId="{1D1AFCD7-F003-4DE4-99B1-EB5DF1378965}">
      <dgm:prSet/>
      <dgm:spPr/>
      <dgm:t>
        <a:bodyPr/>
        <a:lstStyle/>
        <a:p>
          <a:endParaRPr lang="en-FI"/>
        </a:p>
      </dgm:t>
    </dgm:pt>
    <dgm:pt modelId="{CAE4EC3C-E983-4ED8-B8E8-3E69770D0168}" type="sibTrans" cxnId="{1D1AFCD7-F003-4DE4-99B1-EB5DF1378965}">
      <dgm:prSet/>
      <dgm:spPr>
        <a:ln w="25400">
          <a:solidFill>
            <a:schemeClr val="accent4">
              <a:lumMod val="60000"/>
              <a:lumOff val="40000"/>
            </a:schemeClr>
          </a:solidFill>
        </a:ln>
      </dgm:spPr>
      <dgm:t>
        <a:bodyPr/>
        <a:lstStyle/>
        <a:p>
          <a:endParaRPr lang="en-FI"/>
        </a:p>
      </dgm:t>
    </dgm:pt>
    <dgm:pt modelId="{AE60399C-A434-400C-96D2-BF4D486A55FD}">
      <dgm:prSet phldrT="[Text]" custT="1"/>
      <dgm:spPr>
        <a:solidFill>
          <a:schemeClr val="accent5">
            <a:lumMod val="25000"/>
          </a:schemeClr>
        </a:solidFill>
      </dgm:spPr>
      <dgm:t>
        <a:bodyPr/>
        <a:lstStyle/>
        <a:p>
          <a:r>
            <a:rPr lang="es-PE" sz="1800" b="1" dirty="0"/>
            <a:t>Dispositivos </a:t>
          </a:r>
          <a:r>
            <a:rPr lang="es-PE" sz="1800" b="1" dirty="0" err="1"/>
            <a:t>administrados</a:t>
          </a:r>
          <a:r>
            <a:rPr lang="es-PE" sz="1500" dirty="0" err="1">
              <a:solidFill>
                <a:schemeClr val="accent5"/>
              </a:solidFill>
            </a:rPr>
            <a:t>Estaciones</a:t>
          </a:r>
          <a:r>
            <a:rPr lang="es-PE" sz="1500" dirty="0">
              <a:solidFill>
                <a:schemeClr val="accent5"/>
              </a:solidFill>
            </a:rPr>
            <a:t> de trabajo, servidores</a:t>
          </a:r>
          <a:endParaRPr lang="en-FI" sz="1500" dirty="0">
            <a:solidFill>
              <a:schemeClr val="accent5"/>
            </a:solidFill>
          </a:endParaRPr>
        </a:p>
      </dgm:t>
    </dgm:pt>
    <dgm:pt modelId="{4CAE9677-BB23-417F-A013-54D49F780FD9}" type="parTrans" cxnId="{146380B4-4CD4-4F03-AFAD-5E9381D425EC}">
      <dgm:prSet/>
      <dgm:spPr/>
      <dgm:t>
        <a:bodyPr/>
        <a:lstStyle/>
        <a:p>
          <a:endParaRPr lang="en-FI"/>
        </a:p>
      </dgm:t>
    </dgm:pt>
    <dgm:pt modelId="{8B2C5531-0EBB-4F1D-A869-83E9DFA89C4B}" type="sibTrans" cxnId="{146380B4-4CD4-4F03-AFAD-5E9381D425EC}">
      <dgm:prSet/>
      <dgm:spPr>
        <a:ln w="25400">
          <a:solidFill>
            <a:schemeClr val="accent4">
              <a:lumMod val="60000"/>
              <a:lumOff val="40000"/>
            </a:schemeClr>
          </a:solidFill>
        </a:ln>
      </dgm:spPr>
      <dgm:t>
        <a:bodyPr/>
        <a:lstStyle/>
        <a:p>
          <a:endParaRPr lang="en-FI"/>
        </a:p>
      </dgm:t>
    </dgm:pt>
    <dgm:pt modelId="{E9D38953-5821-498A-94D6-59EF5668E178}">
      <dgm:prSet phldrT="[Text]" custT="1"/>
      <dgm:spPr>
        <a:solidFill>
          <a:schemeClr val="accent5">
            <a:lumMod val="25000"/>
          </a:schemeClr>
        </a:solidFill>
      </dgm:spPr>
      <dgm:t>
        <a:bodyPr/>
        <a:lstStyle/>
        <a:p>
          <a:r>
            <a:rPr lang="en-US" sz="1800" b="1" dirty="0">
              <a:solidFill>
                <a:schemeClr val="bg1"/>
              </a:solidFill>
            </a:rPr>
            <a:t>Network</a:t>
          </a:r>
        </a:p>
        <a:p>
          <a:r>
            <a:rPr lang="es-MX" sz="1200" b="0" dirty="0">
              <a:solidFill>
                <a:schemeClr val="accent5"/>
              </a:solidFill>
            </a:rPr>
            <a:t>Equipos de red (cortafuegos, conmutadores…), dispositivos no gestionados</a:t>
          </a:r>
          <a:endParaRPr lang="en-FI" sz="1200" b="0" dirty="0">
            <a:solidFill>
              <a:schemeClr val="accent5"/>
            </a:solidFill>
          </a:endParaRPr>
        </a:p>
      </dgm:t>
    </dgm:pt>
    <dgm:pt modelId="{02B63A81-E7A0-4857-BCD4-03F34942FD71}" type="parTrans" cxnId="{25B861D0-4234-40C7-AA9D-5D6093824913}">
      <dgm:prSet/>
      <dgm:spPr/>
      <dgm:t>
        <a:bodyPr/>
        <a:lstStyle/>
        <a:p>
          <a:endParaRPr lang="en-FI"/>
        </a:p>
      </dgm:t>
    </dgm:pt>
    <dgm:pt modelId="{28BCCF59-3E43-4EF2-AC91-5D84B3999FC8}" type="sibTrans" cxnId="{25B861D0-4234-40C7-AA9D-5D6093824913}">
      <dgm:prSet/>
      <dgm:spPr>
        <a:ln w="25400">
          <a:solidFill>
            <a:schemeClr val="accent4">
              <a:lumMod val="60000"/>
              <a:lumOff val="40000"/>
            </a:schemeClr>
          </a:solidFill>
        </a:ln>
      </dgm:spPr>
      <dgm:t>
        <a:bodyPr/>
        <a:lstStyle/>
        <a:p>
          <a:endParaRPr lang="en-FI"/>
        </a:p>
      </dgm:t>
    </dgm:pt>
    <dgm:pt modelId="{CFC1A4EC-7571-43FF-BE10-D7C89E4C4489}">
      <dgm:prSet phldrT="[Text]" custT="1"/>
      <dgm:spPr>
        <a:solidFill>
          <a:schemeClr val="accent5">
            <a:lumMod val="25000"/>
          </a:schemeClr>
        </a:solidFill>
      </dgm:spPr>
      <dgm:t>
        <a:bodyPr/>
        <a:lstStyle/>
        <a:p>
          <a:pPr rtl="0"/>
          <a:r>
            <a:rPr lang="es-PE" sz="1800" b="1" kern="1200" dirty="0"/>
            <a:t>Superficie de ataque externa (EASM)</a:t>
          </a:r>
        </a:p>
        <a:p>
          <a:pPr rtl="0"/>
          <a:r>
            <a:rPr lang="es-MX" sz="1200" b="0" kern="1200" dirty="0">
              <a:solidFill>
                <a:schemeClr val="accent5"/>
              </a:solidFill>
            </a:rPr>
            <a:t>Descubrimiento de Internet, detecciones de Internet</a:t>
          </a:r>
          <a:endParaRPr lang="en-FI" sz="1200" b="0" kern="1200" dirty="0">
            <a:solidFill>
              <a:srgbClr val="C8F3E3"/>
            </a:solidFill>
            <a:latin typeface="Archivo"/>
            <a:ea typeface="+mn-ea"/>
            <a:cs typeface="+mn-cs"/>
          </a:endParaRPr>
        </a:p>
      </dgm:t>
    </dgm:pt>
    <dgm:pt modelId="{9ACD6397-DA0B-4872-B1CA-28EAA757A897}" type="sibTrans" cxnId="{D9B0309A-19A7-4406-B263-474C77D7D258}">
      <dgm:prSet/>
      <dgm:spPr>
        <a:ln w="25400">
          <a:solidFill>
            <a:schemeClr val="accent4">
              <a:lumMod val="60000"/>
              <a:lumOff val="40000"/>
            </a:schemeClr>
          </a:solidFill>
        </a:ln>
      </dgm:spPr>
      <dgm:t>
        <a:bodyPr/>
        <a:lstStyle/>
        <a:p>
          <a:endParaRPr lang="en-FI"/>
        </a:p>
      </dgm:t>
    </dgm:pt>
    <dgm:pt modelId="{47A3CEC0-E3DF-41B9-B2A4-417F7130F72F}" type="parTrans" cxnId="{D9B0309A-19A7-4406-B263-474C77D7D258}">
      <dgm:prSet/>
      <dgm:spPr/>
      <dgm:t>
        <a:bodyPr/>
        <a:lstStyle/>
        <a:p>
          <a:endParaRPr lang="en-FI"/>
        </a:p>
      </dgm:t>
    </dgm:pt>
    <dgm:pt modelId="{59D2074E-4D7C-4CA1-AA19-C9ED888B1569}" type="pres">
      <dgm:prSet presAssocID="{DCB52CDC-9462-4619-8775-479AF44FE0A0}" presName="cycle" presStyleCnt="0">
        <dgm:presLayoutVars>
          <dgm:dir/>
          <dgm:resizeHandles val="exact"/>
        </dgm:presLayoutVars>
      </dgm:prSet>
      <dgm:spPr/>
    </dgm:pt>
    <dgm:pt modelId="{683A1ED7-46BE-4A9C-8350-A0631DE2B6E3}" type="pres">
      <dgm:prSet presAssocID="{CFC1A4EC-7571-43FF-BE10-D7C89E4C4489}" presName="node" presStyleLbl="node1" presStyleIdx="0" presStyleCnt="5" custScaleX="119231">
        <dgm:presLayoutVars>
          <dgm:bulletEnabled val="1"/>
        </dgm:presLayoutVars>
      </dgm:prSet>
      <dgm:spPr>
        <a:prstGeom prst="roundRect">
          <a:avLst/>
        </a:prstGeom>
      </dgm:spPr>
    </dgm:pt>
    <dgm:pt modelId="{E1D96C11-A6ED-4B46-96CB-1F8B05A9BAAB}" type="pres">
      <dgm:prSet presAssocID="{CFC1A4EC-7571-43FF-BE10-D7C89E4C4489}" presName="spNode" presStyleCnt="0"/>
      <dgm:spPr/>
    </dgm:pt>
    <dgm:pt modelId="{21158054-BA57-4849-A16D-293C86C88AAF}" type="pres">
      <dgm:prSet presAssocID="{9ACD6397-DA0B-4872-B1CA-28EAA757A897}" presName="sibTrans" presStyleLbl="sibTrans1D1" presStyleIdx="0" presStyleCnt="5"/>
      <dgm:spPr/>
    </dgm:pt>
    <dgm:pt modelId="{631B32C3-08FB-4D6E-9EFB-A5E44C9411B3}" type="pres">
      <dgm:prSet presAssocID="{29869CFB-234A-4572-BAC0-BA2CB963622E}" presName="node" presStyleLbl="node1" presStyleIdx="1" presStyleCnt="5">
        <dgm:presLayoutVars>
          <dgm:bulletEnabled val="1"/>
        </dgm:presLayoutVars>
      </dgm:prSet>
      <dgm:spPr>
        <a:prstGeom prst="roundRect">
          <a:avLst/>
        </a:prstGeom>
      </dgm:spPr>
    </dgm:pt>
    <dgm:pt modelId="{B52B2FD0-434D-4F7C-ADB7-2BC6DB0ED389}" type="pres">
      <dgm:prSet presAssocID="{29869CFB-234A-4572-BAC0-BA2CB963622E}" presName="spNode" presStyleCnt="0"/>
      <dgm:spPr/>
    </dgm:pt>
    <dgm:pt modelId="{120382A3-889D-49AC-9CA9-05414D2F79C0}" type="pres">
      <dgm:prSet presAssocID="{6E4A46CE-5AD6-4848-8592-CD4D46314417}" presName="sibTrans" presStyleLbl="sibTrans1D1" presStyleIdx="1" presStyleCnt="5"/>
      <dgm:spPr/>
    </dgm:pt>
    <dgm:pt modelId="{3B73746D-D0F2-48A0-87D9-703927EDD70F}" type="pres">
      <dgm:prSet presAssocID="{995E3E75-ADAA-4EE4-B7DA-27943AC985A8}" presName="node" presStyleLbl="node1" presStyleIdx="2" presStyleCnt="5">
        <dgm:presLayoutVars>
          <dgm:bulletEnabled val="1"/>
        </dgm:presLayoutVars>
      </dgm:prSet>
      <dgm:spPr>
        <a:prstGeom prst="roundRect">
          <a:avLst/>
        </a:prstGeom>
      </dgm:spPr>
    </dgm:pt>
    <dgm:pt modelId="{7640B9E9-C7AE-4E1F-9814-C24D21CDEE76}" type="pres">
      <dgm:prSet presAssocID="{995E3E75-ADAA-4EE4-B7DA-27943AC985A8}" presName="spNode" presStyleCnt="0"/>
      <dgm:spPr/>
    </dgm:pt>
    <dgm:pt modelId="{01E1A17D-4DC6-4BF9-8AF5-8B3CDF091140}" type="pres">
      <dgm:prSet presAssocID="{CAE4EC3C-E983-4ED8-B8E8-3E69770D0168}" presName="sibTrans" presStyleLbl="sibTrans1D1" presStyleIdx="2" presStyleCnt="5"/>
      <dgm:spPr/>
    </dgm:pt>
    <dgm:pt modelId="{43599DEB-19F7-4735-8EBD-5D1DEF92096E}" type="pres">
      <dgm:prSet presAssocID="{AE60399C-A434-400C-96D2-BF4D486A55FD}" presName="node" presStyleLbl="node1" presStyleIdx="3" presStyleCnt="5">
        <dgm:presLayoutVars>
          <dgm:bulletEnabled val="1"/>
        </dgm:presLayoutVars>
      </dgm:prSet>
      <dgm:spPr>
        <a:prstGeom prst="roundRect">
          <a:avLst/>
        </a:prstGeom>
      </dgm:spPr>
    </dgm:pt>
    <dgm:pt modelId="{4577CF0C-5FBD-4C22-BC96-DE8CB327C22A}" type="pres">
      <dgm:prSet presAssocID="{AE60399C-A434-400C-96D2-BF4D486A55FD}" presName="spNode" presStyleCnt="0"/>
      <dgm:spPr/>
    </dgm:pt>
    <dgm:pt modelId="{5D461C3A-8D04-4146-973D-8E30A3865FF6}" type="pres">
      <dgm:prSet presAssocID="{8B2C5531-0EBB-4F1D-A869-83E9DFA89C4B}" presName="sibTrans" presStyleLbl="sibTrans1D1" presStyleIdx="3" presStyleCnt="5"/>
      <dgm:spPr/>
    </dgm:pt>
    <dgm:pt modelId="{0A17E499-C977-43BC-BD41-E432A9D544ED}" type="pres">
      <dgm:prSet presAssocID="{E9D38953-5821-498A-94D6-59EF5668E178}" presName="node" presStyleLbl="node1" presStyleIdx="4" presStyleCnt="5">
        <dgm:presLayoutVars>
          <dgm:bulletEnabled val="1"/>
        </dgm:presLayoutVars>
      </dgm:prSet>
      <dgm:spPr>
        <a:prstGeom prst="roundRect">
          <a:avLst/>
        </a:prstGeom>
      </dgm:spPr>
    </dgm:pt>
    <dgm:pt modelId="{01FF6595-CFAB-43AE-B3A8-BF3208B12DBE}" type="pres">
      <dgm:prSet presAssocID="{E9D38953-5821-498A-94D6-59EF5668E178}" presName="spNode" presStyleCnt="0"/>
      <dgm:spPr/>
    </dgm:pt>
    <dgm:pt modelId="{EF280278-BED8-4732-B1CC-2A5F31828573}" type="pres">
      <dgm:prSet presAssocID="{28BCCF59-3E43-4EF2-AC91-5D84B3999FC8}" presName="sibTrans" presStyleLbl="sibTrans1D1" presStyleIdx="4" presStyleCnt="5"/>
      <dgm:spPr/>
    </dgm:pt>
  </dgm:ptLst>
  <dgm:cxnLst>
    <dgm:cxn modelId="{FBD0C409-D695-4185-A9CC-AB7D62989ADB}" type="presOf" srcId="{CFC1A4EC-7571-43FF-BE10-D7C89E4C4489}" destId="{683A1ED7-46BE-4A9C-8350-A0631DE2B6E3}" srcOrd="0" destOrd="0" presId="urn:microsoft.com/office/officeart/2005/8/layout/cycle6"/>
    <dgm:cxn modelId="{E6498B14-20B0-45D2-8DD7-A48C7F8A8A58}" srcId="{DCB52CDC-9462-4619-8775-479AF44FE0A0}" destId="{29869CFB-234A-4572-BAC0-BA2CB963622E}" srcOrd="1" destOrd="0" parTransId="{574D607C-2FF3-4270-A392-99FB58CC33C5}" sibTransId="{6E4A46CE-5AD6-4848-8592-CD4D46314417}"/>
    <dgm:cxn modelId="{D0F74116-60F4-4811-8147-AD515A890C5E}" type="presOf" srcId="{995E3E75-ADAA-4EE4-B7DA-27943AC985A8}" destId="{3B73746D-D0F2-48A0-87D9-703927EDD70F}" srcOrd="0" destOrd="0" presId="urn:microsoft.com/office/officeart/2005/8/layout/cycle6"/>
    <dgm:cxn modelId="{2C85C419-C53E-40B9-A27D-F1C4D942E5F8}" type="presOf" srcId="{28BCCF59-3E43-4EF2-AC91-5D84B3999FC8}" destId="{EF280278-BED8-4732-B1CC-2A5F31828573}" srcOrd="0" destOrd="0" presId="urn:microsoft.com/office/officeart/2005/8/layout/cycle6"/>
    <dgm:cxn modelId="{500C3864-CCFA-4F23-B8EA-3AFB480048A1}" type="presOf" srcId="{29869CFB-234A-4572-BAC0-BA2CB963622E}" destId="{631B32C3-08FB-4D6E-9EFB-A5E44C9411B3}" srcOrd="0" destOrd="0" presId="urn:microsoft.com/office/officeart/2005/8/layout/cycle6"/>
    <dgm:cxn modelId="{C6C7726B-2337-4343-B8B3-DE33B918A63E}" type="presOf" srcId="{E9D38953-5821-498A-94D6-59EF5668E178}" destId="{0A17E499-C977-43BC-BD41-E432A9D544ED}" srcOrd="0" destOrd="0" presId="urn:microsoft.com/office/officeart/2005/8/layout/cycle6"/>
    <dgm:cxn modelId="{B229BE72-2E2E-4E7D-92B4-379DB9310453}" type="presOf" srcId="{6E4A46CE-5AD6-4848-8592-CD4D46314417}" destId="{120382A3-889D-49AC-9CA9-05414D2F79C0}" srcOrd="0" destOrd="0" presId="urn:microsoft.com/office/officeart/2005/8/layout/cycle6"/>
    <dgm:cxn modelId="{11B2D47E-8C63-4CD4-A29E-6D962E793892}" type="presOf" srcId="{CAE4EC3C-E983-4ED8-B8E8-3E69770D0168}" destId="{01E1A17D-4DC6-4BF9-8AF5-8B3CDF091140}" srcOrd="0" destOrd="0" presId="urn:microsoft.com/office/officeart/2005/8/layout/cycle6"/>
    <dgm:cxn modelId="{D9B0309A-19A7-4406-B263-474C77D7D258}" srcId="{DCB52CDC-9462-4619-8775-479AF44FE0A0}" destId="{CFC1A4EC-7571-43FF-BE10-D7C89E4C4489}" srcOrd="0" destOrd="0" parTransId="{47A3CEC0-E3DF-41B9-B2A4-417F7130F72F}" sibTransId="{9ACD6397-DA0B-4872-B1CA-28EAA757A897}"/>
    <dgm:cxn modelId="{76F79AA1-B01A-426A-911B-86D6648FF1DF}" type="presOf" srcId="{AE60399C-A434-400C-96D2-BF4D486A55FD}" destId="{43599DEB-19F7-4735-8EBD-5D1DEF92096E}" srcOrd="0" destOrd="0" presId="urn:microsoft.com/office/officeart/2005/8/layout/cycle6"/>
    <dgm:cxn modelId="{CABB39A5-FBB6-4EE2-A416-EAB103020AE3}" type="presOf" srcId="{8B2C5531-0EBB-4F1D-A869-83E9DFA89C4B}" destId="{5D461C3A-8D04-4146-973D-8E30A3865FF6}" srcOrd="0" destOrd="0" presId="urn:microsoft.com/office/officeart/2005/8/layout/cycle6"/>
    <dgm:cxn modelId="{146380B4-4CD4-4F03-AFAD-5E9381D425EC}" srcId="{DCB52CDC-9462-4619-8775-479AF44FE0A0}" destId="{AE60399C-A434-400C-96D2-BF4D486A55FD}" srcOrd="3" destOrd="0" parTransId="{4CAE9677-BB23-417F-A013-54D49F780FD9}" sibTransId="{8B2C5531-0EBB-4F1D-A869-83E9DFA89C4B}"/>
    <dgm:cxn modelId="{5CD1CDB5-3690-435A-8AD3-7057F120AA4B}" type="presOf" srcId="{9ACD6397-DA0B-4872-B1CA-28EAA757A897}" destId="{21158054-BA57-4849-A16D-293C86C88AAF}" srcOrd="0" destOrd="0" presId="urn:microsoft.com/office/officeart/2005/8/layout/cycle6"/>
    <dgm:cxn modelId="{25B861D0-4234-40C7-AA9D-5D6093824913}" srcId="{DCB52CDC-9462-4619-8775-479AF44FE0A0}" destId="{E9D38953-5821-498A-94D6-59EF5668E178}" srcOrd="4" destOrd="0" parTransId="{02B63A81-E7A0-4857-BCD4-03F34942FD71}" sibTransId="{28BCCF59-3E43-4EF2-AC91-5D84B3999FC8}"/>
    <dgm:cxn modelId="{1D1AFCD7-F003-4DE4-99B1-EB5DF1378965}" srcId="{DCB52CDC-9462-4619-8775-479AF44FE0A0}" destId="{995E3E75-ADAA-4EE4-B7DA-27943AC985A8}" srcOrd="2" destOrd="0" parTransId="{AE108F67-E424-4CF6-81C2-8A514C9FC095}" sibTransId="{CAE4EC3C-E983-4ED8-B8E8-3E69770D0168}"/>
    <dgm:cxn modelId="{413493D9-FB23-44E1-A24C-79F40B83BB98}" type="presOf" srcId="{DCB52CDC-9462-4619-8775-479AF44FE0A0}" destId="{59D2074E-4D7C-4CA1-AA19-C9ED888B1569}" srcOrd="0" destOrd="0" presId="urn:microsoft.com/office/officeart/2005/8/layout/cycle6"/>
    <dgm:cxn modelId="{ED666134-2573-42B2-A9D0-514E0E69C81A}" type="presParOf" srcId="{59D2074E-4D7C-4CA1-AA19-C9ED888B1569}" destId="{683A1ED7-46BE-4A9C-8350-A0631DE2B6E3}" srcOrd="0" destOrd="0" presId="urn:microsoft.com/office/officeart/2005/8/layout/cycle6"/>
    <dgm:cxn modelId="{97684945-54F7-4FAF-9DD0-CAEBC0EDC5D1}" type="presParOf" srcId="{59D2074E-4D7C-4CA1-AA19-C9ED888B1569}" destId="{E1D96C11-A6ED-4B46-96CB-1F8B05A9BAAB}" srcOrd="1" destOrd="0" presId="urn:microsoft.com/office/officeart/2005/8/layout/cycle6"/>
    <dgm:cxn modelId="{C2082A12-5FF9-47ED-8334-51A056940947}" type="presParOf" srcId="{59D2074E-4D7C-4CA1-AA19-C9ED888B1569}" destId="{21158054-BA57-4849-A16D-293C86C88AAF}" srcOrd="2" destOrd="0" presId="urn:microsoft.com/office/officeart/2005/8/layout/cycle6"/>
    <dgm:cxn modelId="{0D5C1290-5B50-4E46-AD59-3473920E2214}" type="presParOf" srcId="{59D2074E-4D7C-4CA1-AA19-C9ED888B1569}" destId="{631B32C3-08FB-4D6E-9EFB-A5E44C9411B3}" srcOrd="3" destOrd="0" presId="urn:microsoft.com/office/officeart/2005/8/layout/cycle6"/>
    <dgm:cxn modelId="{55BE271B-8490-4283-ACE4-81DC837AAD2A}" type="presParOf" srcId="{59D2074E-4D7C-4CA1-AA19-C9ED888B1569}" destId="{B52B2FD0-434D-4F7C-ADB7-2BC6DB0ED389}" srcOrd="4" destOrd="0" presId="urn:microsoft.com/office/officeart/2005/8/layout/cycle6"/>
    <dgm:cxn modelId="{C5E836F2-F847-4C82-A251-A2D3BCCD7BE6}" type="presParOf" srcId="{59D2074E-4D7C-4CA1-AA19-C9ED888B1569}" destId="{120382A3-889D-49AC-9CA9-05414D2F79C0}" srcOrd="5" destOrd="0" presId="urn:microsoft.com/office/officeart/2005/8/layout/cycle6"/>
    <dgm:cxn modelId="{E087E7A3-CFB9-48B4-AA62-33C65237F1CB}" type="presParOf" srcId="{59D2074E-4D7C-4CA1-AA19-C9ED888B1569}" destId="{3B73746D-D0F2-48A0-87D9-703927EDD70F}" srcOrd="6" destOrd="0" presId="urn:microsoft.com/office/officeart/2005/8/layout/cycle6"/>
    <dgm:cxn modelId="{C3BC0338-3BAF-4393-8392-1EFF32A86531}" type="presParOf" srcId="{59D2074E-4D7C-4CA1-AA19-C9ED888B1569}" destId="{7640B9E9-C7AE-4E1F-9814-C24D21CDEE76}" srcOrd="7" destOrd="0" presId="urn:microsoft.com/office/officeart/2005/8/layout/cycle6"/>
    <dgm:cxn modelId="{112710E9-071B-4C52-9C2C-946D117ACA5A}" type="presParOf" srcId="{59D2074E-4D7C-4CA1-AA19-C9ED888B1569}" destId="{01E1A17D-4DC6-4BF9-8AF5-8B3CDF091140}" srcOrd="8" destOrd="0" presId="urn:microsoft.com/office/officeart/2005/8/layout/cycle6"/>
    <dgm:cxn modelId="{50761D5A-2F81-4A5D-BF1C-AF6C75082166}" type="presParOf" srcId="{59D2074E-4D7C-4CA1-AA19-C9ED888B1569}" destId="{43599DEB-19F7-4735-8EBD-5D1DEF92096E}" srcOrd="9" destOrd="0" presId="urn:microsoft.com/office/officeart/2005/8/layout/cycle6"/>
    <dgm:cxn modelId="{E4798038-A2B5-4943-B038-A160BEDBB31B}" type="presParOf" srcId="{59D2074E-4D7C-4CA1-AA19-C9ED888B1569}" destId="{4577CF0C-5FBD-4C22-BC96-DE8CB327C22A}" srcOrd="10" destOrd="0" presId="urn:microsoft.com/office/officeart/2005/8/layout/cycle6"/>
    <dgm:cxn modelId="{7C28523B-21A0-4C5A-BB87-6E0FD909A328}" type="presParOf" srcId="{59D2074E-4D7C-4CA1-AA19-C9ED888B1569}" destId="{5D461C3A-8D04-4146-973D-8E30A3865FF6}" srcOrd="11" destOrd="0" presId="urn:microsoft.com/office/officeart/2005/8/layout/cycle6"/>
    <dgm:cxn modelId="{B27C2322-E6AE-46A1-A38A-68E34DBE696B}" type="presParOf" srcId="{59D2074E-4D7C-4CA1-AA19-C9ED888B1569}" destId="{0A17E499-C977-43BC-BD41-E432A9D544ED}" srcOrd="12" destOrd="0" presId="urn:microsoft.com/office/officeart/2005/8/layout/cycle6"/>
    <dgm:cxn modelId="{F326E5E1-3432-40EA-8487-AB9FA86C5BD2}" type="presParOf" srcId="{59D2074E-4D7C-4CA1-AA19-C9ED888B1569}" destId="{01FF6595-CFAB-43AE-B3A8-BF3208B12DBE}" srcOrd="13" destOrd="0" presId="urn:microsoft.com/office/officeart/2005/8/layout/cycle6"/>
    <dgm:cxn modelId="{B48FBA22-05A6-41BF-9AC9-70E1D728741D}" type="presParOf" srcId="{59D2074E-4D7C-4CA1-AA19-C9ED888B1569}" destId="{EF280278-BED8-4732-B1CC-2A5F31828573}"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6BCFA2-7623-4FF4-8735-D0566551B005}"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FI"/>
        </a:p>
      </dgm:t>
    </dgm:pt>
    <dgm:pt modelId="{7BAF3AC3-A829-4023-A0E5-9092DCDD7133}">
      <dgm:prSet phldrT="[Text]" custT="1"/>
      <dgm:spPr>
        <a:ln>
          <a:noFill/>
        </a:ln>
      </dgm:spPr>
      <dgm:t>
        <a:bodyPr lIns="183600" rIns="183600"/>
        <a:lstStyle/>
        <a:p>
          <a:r>
            <a:rPr lang="es-PE" sz="2000" b="1" i="0" dirty="0">
              <a:effectLst/>
              <a:latin typeface="Calibri" panose="020F0502020204030204" pitchFamily="34" charset="0"/>
            </a:rPr>
            <a:t>Nueva fuente de ingresos</a:t>
          </a:r>
          <a:br>
            <a:rPr lang="es-PE" sz="2000" b="1" i="0" dirty="0">
              <a:effectLst/>
              <a:latin typeface="Calibri" panose="020F0502020204030204" pitchFamily="34" charset="0"/>
            </a:rPr>
          </a:br>
          <a:r>
            <a:rPr lang="es-MX" sz="1600" b="0" i="0" dirty="0">
              <a:effectLst/>
              <a:latin typeface="Calibri" panose="020F0502020204030204" pitchFamily="34" charset="0"/>
            </a:rPr>
            <a:t>y una oportunidad para crecer y escalar la oferta de servicios, con Co-Security </a:t>
          </a:r>
          <a:r>
            <a:rPr lang="es-MX" sz="1600" b="0" i="0" dirty="0" err="1">
              <a:effectLst/>
              <a:latin typeface="Calibri" panose="020F0502020204030204" pitchFamily="34" charset="0"/>
            </a:rPr>
            <a:t>Services</a:t>
          </a:r>
          <a:r>
            <a:rPr lang="es-MX" sz="1600" b="0" i="0" dirty="0">
              <a:effectLst/>
              <a:latin typeface="Calibri" panose="020F0502020204030204" pitchFamily="34" charset="0"/>
            </a:rPr>
            <a:t> como una opción de venta de servicios adicional.</a:t>
          </a:r>
          <a:endParaRPr lang="en-FI" sz="1600" dirty="0"/>
        </a:p>
      </dgm:t>
    </dgm:pt>
    <dgm:pt modelId="{289AB362-3B4B-4A7F-BE4E-528C4D87E982}" type="parTrans" cxnId="{924DFA32-3FD6-4DB0-8743-BBB6B56C2BCC}">
      <dgm:prSet/>
      <dgm:spPr/>
      <dgm:t>
        <a:bodyPr/>
        <a:lstStyle/>
        <a:p>
          <a:endParaRPr lang="en-FI"/>
        </a:p>
      </dgm:t>
    </dgm:pt>
    <dgm:pt modelId="{2CC7F3C6-9268-49B8-A48B-C158E7193746}" type="sibTrans" cxnId="{924DFA32-3FD6-4DB0-8743-BBB6B56C2BCC}">
      <dgm:prSet/>
      <dgm:spPr/>
      <dgm:t>
        <a:bodyPr/>
        <a:lstStyle/>
        <a:p>
          <a:endParaRPr lang="en-FI"/>
        </a:p>
      </dgm:t>
    </dgm:pt>
    <dgm:pt modelId="{FDBA01C1-2B84-46D3-BE4F-2BA7B0AC2656}">
      <dgm:prSet phldrT="[Text]" custT="1"/>
      <dgm:spPr>
        <a:ln>
          <a:noFill/>
        </a:ln>
      </dgm:spPr>
      <dgm:t>
        <a:bodyPr lIns="183600" rIns="183600"/>
        <a:lstStyle/>
        <a:p>
          <a:r>
            <a:rPr lang="es-PE" sz="2000" b="1" i="0" dirty="0">
              <a:solidFill>
                <a:schemeClr val="accent6"/>
              </a:solidFill>
              <a:effectLst/>
              <a:latin typeface="Calibri" panose="020F0502020204030204" pitchFamily="34" charset="0"/>
            </a:rPr>
            <a:t>Socio accesible y colaborador </a:t>
          </a:r>
          <a:r>
            <a:rPr lang="es-MX" sz="1600" b="0" i="0" dirty="0">
              <a:solidFill>
                <a:schemeClr val="accent6"/>
              </a:solidFill>
              <a:effectLst/>
              <a:latin typeface="Calibri" panose="020F0502020204030204" pitchFamily="34" charset="0"/>
            </a:rPr>
            <a:t>como proveedor de XM, que ofrece muchas oportunidades de </a:t>
          </a:r>
          <a:r>
            <a:rPr lang="es-MX" sz="1600" b="0" i="0" dirty="0" err="1">
              <a:solidFill>
                <a:schemeClr val="accent6"/>
              </a:solidFill>
              <a:effectLst/>
              <a:latin typeface="Calibri" panose="020F0502020204030204" pitchFamily="34" charset="0"/>
            </a:rPr>
            <a:t>co-creación</a:t>
          </a:r>
          <a:r>
            <a:rPr lang="es-MX" sz="1600" b="0" i="0" dirty="0">
              <a:solidFill>
                <a:schemeClr val="accent6"/>
              </a:solidFill>
              <a:effectLst/>
              <a:latin typeface="Calibri" panose="020F0502020204030204" pitchFamily="34" charset="0"/>
            </a:rPr>
            <a:t> para hacer que las soluciones se ajusten a las necesidades del socio, lo que le permite cuidar mejor a los clientes.</a:t>
          </a:r>
          <a:endParaRPr lang="en-FI" sz="1600" dirty="0">
            <a:solidFill>
              <a:schemeClr val="accent6"/>
            </a:solidFill>
          </a:endParaRPr>
        </a:p>
      </dgm:t>
    </dgm:pt>
    <dgm:pt modelId="{9CA08610-0F0A-4A79-9E40-81E73D15B3DC}" type="parTrans" cxnId="{0B897A36-7255-4549-B294-A52EB7935CBB}">
      <dgm:prSet/>
      <dgm:spPr/>
      <dgm:t>
        <a:bodyPr/>
        <a:lstStyle/>
        <a:p>
          <a:endParaRPr lang="en-FI"/>
        </a:p>
      </dgm:t>
    </dgm:pt>
    <dgm:pt modelId="{D9E96779-9862-4A0B-8449-5FA053D2430F}" type="sibTrans" cxnId="{0B897A36-7255-4549-B294-A52EB7935CBB}">
      <dgm:prSet/>
      <dgm:spPr/>
      <dgm:t>
        <a:bodyPr/>
        <a:lstStyle/>
        <a:p>
          <a:endParaRPr lang="en-FI"/>
        </a:p>
      </dgm:t>
    </dgm:pt>
    <dgm:pt modelId="{34640174-4E27-4A2F-ABCC-B111C161D891}">
      <dgm:prSet phldrT="[Text]" custT="1"/>
      <dgm:spPr>
        <a:ln>
          <a:noFill/>
        </a:ln>
      </dgm:spPr>
      <dgm:t>
        <a:bodyPr lIns="183600" rIns="183600"/>
        <a:lstStyle/>
        <a:p>
          <a:r>
            <a:rPr lang="es-MX" sz="2000" b="1" i="0" dirty="0">
              <a:effectLst/>
              <a:latin typeface="Calibri" panose="020F0502020204030204" pitchFamily="34" charset="0"/>
            </a:rPr>
            <a:t>Óptimo para la venta cruzada </a:t>
          </a:r>
          <a:r>
            <a:rPr lang="es-MX" sz="1600" b="0" i="0" dirty="0">
              <a:effectLst/>
              <a:latin typeface="Calibri" panose="020F0502020204030204" pitchFamily="34" charset="0"/>
            </a:rPr>
            <a:t>junto con </a:t>
          </a:r>
          <a:r>
            <a:rPr lang="es-MX" sz="1600" b="0" i="0" dirty="0" err="1">
              <a:effectLst/>
              <a:latin typeface="Calibri" panose="020F0502020204030204" pitchFamily="34" charset="0"/>
            </a:rPr>
            <a:t>Elements</a:t>
          </a:r>
          <a:r>
            <a:rPr lang="es-MX" sz="1600" b="0" i="0" dirty="0">
              <a:effectLst/>
              <a:latin typeface="Calibri" panose="020F0502020204030204" pitchFamily="34" charset="0"/>
            </a:rPr>
            <a:t> XDR, para satisfacer la mayoría de las necesidades de seguridad cibernética del mercado medio en identificación, protección, detección y respuesta.</a:t>
          </a:r>
          <a:endParaRPr lang="en-FI" sz="1500" b="0" dirty="0"/>
        </a:p>
      </dgm:t>
    </dgm:pt>
    <dgm:pt modelId="{18182F0C-4567-4A49-B91B-E8DC735E3F2E}" type="parTrans" cxnId="{40202642-3090-4B5A-BA50-B546B992A91B}">
      <dgm:prSet/>
      <dgm:spPr/>
      <dgm:t>
        <a:bodyPr/>
        <a:lstStyle/>
        <a:p>
          <a:endParaRPr lang="en-FI"/>
        </a:p>
      </dgm:t>
    </dgm:pt>
    <dgm:pt modelId="{3B65317A-F72F-4AF3-BB51-90237F3E1310}" type="sibTrans" cxnId="{40202642-3090-4B5A-BA50-B546B992A91B}">
      <dgm:prSet/>
      <dgm:spPr/>
      <dgm:t>
        <a:bodyPr/>
        <a:lstStyle/>
        <a:p>
          <a:endParaRPr lang="en-FI"/>
        </a:p>
      </dgm:t>
    </dgm:pt>
    <dgm:pt modelId="{8686284A-5071-40DC-9369-5A738D8CD4A7}">
      <dgm:prSet phldrT="[Text]" custT="1"/>
      <dgm:spPr>
        <a:ln>
          <a:noFill/>
        </a:ln>
      </dgm:spPr>
      <dgm:t>
        <a:bodyPr lIns="183600" rIns="183600"/>
        <a:lstStyle/>
        <a:p>
          <a:pPr>
            <a:lnSpc>
              <a:spcPct val="100000"/>
            </a:lnSpc>
          </a:pPr>
          <a:r>
            <a:rPr lang="es-PE" sz="2000" b="1" i="0" dirty="0">
              <a:solidFill>
                <a:schemeClr val="bg1"/>
              </a:solidFill>
              <a:effectLst/>
              <a:latin typeface="Calibri" panose="020F0502020204030204" pitchFamily="34" charset="0"/>
            </a:rPr>
            <a:t>Gestionar varios clientes</a:t>
          </a:r>
          <a:br>
            <a:rPr lang="es-PE" sz="2000" b="1" i="0" dirty="0">
              <a:solidFill>
                <a:schemeClr val="bg1"/>
              </a:solidFill>
              <a:effectLst/>
              <a:latin typeface="Calibri" panose="020F0502020204030204" pitchFamily="34" charset="0"/>
            </a:rPr>
          </a:br>
          <a:r>
            <a:rPr lang="es-MX" sz="1600" b="0" i="0" dirty="0">
              <a:solidFill>
                <a:schemeClr val="bg1"/>
              </a:solidFill>
              <a:effectLst/>
              <a:latin typeface="Calibri" panose="020F0502020204030204" pitchFamily="34" charset="0"/>
            </a:rPr>
            <a:t>de manera eficiente desde una única solución y una sola vista: desde la plataforma </a:t>
          </a:r>
          <a:r>
            <a:rPr lang="es-MX" sz="1600" b="0" i="0" dirty="0" err="1">
              <a:solidFill>
                <a:schemeClr val="bg1"/>
              </a:solidFill>
              <a:effectLst/>
              <a:latin typeface="Calibri" panose="020F0502020204030204" pitchFamily="34" charset="0"/>
            </a:rPr>
            <a:t>WithSecure</a:t>
          </a:r>
          <a:r>
            <a:rPr lang="es-MX" sz="1600" b="0" i="0" dirty="0">
              <a:solidFill>
                <a:schemeClr val="bg1"/>
              </a:solidFill>
              <a:effectLst/>
              <a:latin typeface="Calibri" panose="020F0502020204030204" pitchFamily="34" charset="0"/>
            </a:rPr>
            <a:t> </a:t>
          </a:r>
          <a:r>
            <a:rPr lang="es-MX" sz="1600" b="0" i="0" dirty="0" err="1">
              <a:solidFill>
                <a:schemeClr val="bg1"/>
              </a:solidFill>
              <a:effectLst/>
              <a:latin typeface="Calibri" panose="020F0502020204030204" pitchFamily="34" charset="0"/>
            </a:rPr>
            <a:t>Elements</a:t>
          </a:r>
          <a:r>
            <a:rPr lang="es-MX" sz="1600" b="0" i="0" dirty="0">
              <a:solidFill>
                <a:schemeClr val="bg1"/>
              </a:solidFill>
              <a:effectLst/>
              <a:latin typeface="Calibri" panose="020F0502020204030204" pitchFamily="34" charset="0"/>
            </a:rPr>
            <a:t> Cloud, desarrollada para flujos de trabajo efectivos y una excelente experiencia de usuario.</a:t>
          </a:r>
          <a:endParaRPr lang="en-FI" sz="1600" dirty="0">
            <a:solidFill>
              <a:schemeClr val="bg1"/>
            </a:solidFill>
          </a:endParaRPr>
        </a:p>
      </dgm:t>
    </dgm:pt>
    <dgm:pt modelId="{0E5ADC20-9F5A-4FD4-B156-5C826E221545}" type="parTrans" cxnId="{809BCCC6-F6CE-491D-B610-FFF58D15215F}">
      <dgm:prSet/>
      <dgm:spPr/>
      <dgm:t>
        <a:bodyPr/>
        <a:lstStyle/>
        <a:p>
          <a:endParaRPr lang="en-FI"/>
        </a:p>
      </dgm:t>
    </dgm:pt>
    <dgm:pt modelId="{56031747-C7FF-4E00-B0CA-6F54BDEA9096}" type="sibTrans" cxnId="{809BCCC6-F6CE-491D-B610-FFF58D15215F}">
      <dgm:prSet/>
      <dgm:spPr/>
      <dgm:t>
        <a:bodyPr/>
        <a:lstStyle/>
        <a:p>
          <a:endParaRPr lang="en-FI"/>
        </a:p>
      </dgm:t>
    </dgm:pt>
    <dgm:pt modelId="{C5C39514-7E03-4053-835C-237F24431912}">
      <dgm:prSet phldrT="[Text]" custT="1"/>
      <dgm:spPr>
        <a:ln>
          <a:noFill/>
        </a:ln>
      </dgm:spPr>
      <dgm:t>
        <a:bodyPr lIns="183600" rIns="183600"/>
        <a:lstStyle/>
        <a:p>
          <a:r>
            <a:rPr lang="es-MX" sz="2000" b="1" i="0" dirty="0">
              <a:effectLst/>
              <a:latin typeface="Calibri" panose="020F0502020204030204" pitchFamily="34" charset="0"/>
            </a:rPr>
            <a:t>Manténgase por delante de la competencia </a:t>
          </a:r>
          <a:r>
            <a:rPr lang="es-MX" sz="1600" b="0" i="0" dirty="0">
              <a:effectLst/>
              <a:latin typeface="Calibri" panose="020F0502020204030204" pitchFamily="34" charset="0"/>
            </a:rPr>
            <a:t>y satisfaga la creciente demanda de gestión de exposición diferenciándose en un mercado de ciberseguridad cada vez más competitivo.*</a:t>
          </a:r>
          <a:endParaRPr lang="en-FI" sz="1600" dirty="0"/>
        </a:p>
      </dgm:t>
    </dgm:pt>
    <dgm:pt modelId="{EECB3771-1B08-4D98-A8E5-5F100A9ED800}" type="parTrans" cxnId="{216F7A7F-7DB2-448A-9CC4-B2ACBAD5C9B5}">
      <dgm:prSet/>
      <dgm:spPr/>
      <dgm:t>
        <a:bodyPr/>
        <a:lstStyle/>
        <a:p>
          <a:endParaRPr lang="en-FI"/>
        </a:p>
      </dgm:t>
    </dgm:pt>
    <dgm:pt modelId="{F7BFE602-E2EE-4E3A-BE0C-EB61004A2AE6}" type="sibTrans" cxnId="{216F7A7F-7DB2-448A-9CC4-B2ACBAD5C9B5}">
      <dgm:prSet/>
      <dgm:spPr/>
      <dgm:t>
        <a:bodyPr/>
        <a:lstStyle/>
        <a:p>
          <a:endParaRPr lang="en-FI"/>
        </a:p>
      </dgm:t>
    </dgm:pt>
    <dgm:pt modelId="{A14E4F87-CDCB-4613-8F59-09F8EC6C3D50}">
      <dgm:prSet phldrT="[Text]" custT="1"/>
      <dgm:spPr>
        <a:solidFill>
          <a:schemeClr val="tx1">
            <a:lumMod val="85000"/>
            <a:lumOff val="15000"/>
          </a:schemeClr>
        </a:solidFill>
        <a:ln>
          <a:noFill/>
        </a:ln>
      </dgm:spPr>
      <dgm:t>
        <a:bodyPr lIns="183600" rIns="183600"/>
        <a:lstStyle/>
        <a:p>
          <a:r>
            <a:rPr lang="es-MX" sz="2000" b="1" i="0" dirty="0">
              <a:solidFill>
                <a:schemeClr val="accent6"/>
              </a:solidFill>
              <a:effectLst/>
              <a:latin typeface="Calibri" panose="020F0502020204030204" pitchFamily="34" charset="0"/>
            </a:rPr>
            <a:t>Modelo de precios simple con dos partes: </a:t>
          </a:r>
          <a:r>
            <a:rPr lang="es-MX" sz="1400" b="1" i="0" dirty="0">
              <a:solidFill>
                <a:schemeClr val="accent6"/>
              </a:solidFill>
              <a:effectLst/>
              <a:latin typeface="Calibri" panose="020F0502020204030204" pitchFamily="34" charset="0"/>
            </a:rPr>
            <a:t>Precio por usuario: </a:t>
          </a:r>
          <a:r>
            <a:rPr lang="es-MX" sz="1400" b="1" i="0" dirty="0" err="1">
              <a:solidFill>
                <a:schemeClr val="accent6"/>
              </a:solidFill>
              <a:effectLst/>
              <a:latin typeface="Calibri" panose="020F0502020204030204" pitchFamily="34" charset="0"/>
            </a:rPr>
            <a:t>WithSecure</a:t>
          </a:r>
          <a:r>
            <a:rPr lang="es-MX" sz="1400" b="1" i="0" dirty="0">
              <a:solidFill>
                <a:schemeClr val="accent6"/>
              </a:solidFill>
              <a:effectLst/>
              <a:latin typeface="Calibri" panose="020F0502020204030204" pitchFamily="34" charset="0"/>
            </a:rPr>
            <a:t> </a:t>
          </a:r>
          <a:r>
            <a:rPr lang="es-MX" sz="1400" b="1" i="0" dirty="0" err="1">
              <a:solidFill>
                <a:schemeClr val="accent6"/>
              </a:solidFill>
              <a:effectLst/>
              <a:latin typeface="Calibri" panose="020F0502020204030204" pitchFamily="34" charset="0"/>
            </a:rPr>
            <a:t>Elements</a:t>
          </a:r>
          <a:r>
            <a:rPr lang="es-MX" sz="1400" b="1" i="0" dirty="0">
              <a:solidFill>
                <a:schemeClr val="accent6"/>
              </a:solidFill>
              <a:effectLst/>
              <a:latin typeface="Calibri" panose="020F0502020204030204" pitchFamily="34" charset="0"/>
            </a:rPr>
            <a:t> </a:t>
          </a:r>
          <a:r>
            <a:rPr lang="es-MX" sz="1400" b="1" i="0" dirty="0" err="1">
              <a:solidFill>
                <a:schemeClr val="accent6"/>
              </a:solidFill>
              <a:effectLst/>
              <a:latin typeface="Calibri" panose="020F0502020204030204" pitchFamily="34" charset="0"/>
            </a:rPr>
            <a:t>Exposure</a:t>
          </a:r>
          <a:r>
            <a:rPr lang="es-MX" sz="1400" b="1" i="0" dirty="0">
              <a:solidFill>
                <a:schemeClr val="accent6"/>
              </a:solidFill>
              <a:effectLst/>
              <a:latin typeface="Calibri" panose="020F0502020204030204" pitchFamily="34" charset="0"/>
            </a:rPr>
            <a:t> Management </a:t>
          </a:r>
          <a:r>
            <a:rPr lang="es-MX" sz="1400" b="0" i="0" dirty="0">
              <a:solidFill>
                <a:schemeClr val="accent6"/>
              </a:solidFill>
              <a:effectLst/>
              <a:latin typeface="Calibri" panose="020F0502020204030204" pitchFamily="34" charset="0"/>
            </a:rPr>
            <a:t>para usuarios (Identidad, Red, Dispositivos administrados y EASM)
Impuestos de facturación en la nube: </a:t>
          </a:r>
          <a:r>
            <a:rPr lang="es-MX" sz="1400" b="0" i="0" dirty="0" err="1">
              <a:solidFill>
                <a:schemeClr val="accent6"/>
              </a:solidFill>
              <a:effectLst/>
              <a:latin typeface="Calibri" panose="020F0502020204030204" pitchFamily="34" charset="0"/>
            </a:rPr>
            <a:t>WithSecure</a:t>
          </a:r>
          <a:r>
            <a:rPr lang="es-MX" sz="1400" b="0" i="0" dirty="0">
              <a:solidFill>
                <a:schemeClr val="accent6"/>
              </a:solidFill>
              <a:effectLst/>
              <a:latin typeface="Calibri" panose="020F0502020204030204" pitchFamily="34" charset="0"/>
            </a:rPr>
            <a:t> </a:t>
          </a:r>
          <a:r>
            <a:rPr lang="es-MX" sz="1400" b="0" i="0" dirty="0" err="1">
              <a:solidFill>
                <a:schemeClr val="accent6"/>
              </a:solidFill>
              <a:effectLst/>
              <a:latin typeface="Calibri" panose="020F0502020204030204" pitchFamily="34" charset="0"/>
            </a:rPr>
            <a:t>Elements</a:t>
          </a:r>
          <a:r>
            <a:rPr lang="es-MX" sz="1400" b="0" i="0" dirty="0">
              <a:solidFill>
                <a:schemeClr val="accent6"/>
              </a:solidFill>
              <a:effectLst/>
              <a:latin typeface="Calibri" panose="020F0502020204030204" pitchFamily="34" charset="0"/>
            </a:rPr>
            <a:t> </a:t>
          </a:r>
          <a:r>
            <a:rPr lang="es-MX" sz="1400" b="0" i="0" dirty="0" err="1">
              <a:solidFill>
                <a:schemeClr val="accent6"/>
              </a:solidFill>
              <a:effectLst/>
              <a:latin typeface="Calibri" panose="020F0502020204030204" pitchFamily="34" charset="0"/>
            </a:rPr>
            <a:t>Exposure</a:t>
          </a:r>
          <a:r>
            <a:rPr lang="es-MX" sz="1400" b="0" i="0" dirty="0">
              <a:solidFill>
                <a:schemeClr val="accent6"/>
              </a:solidFill>
              <a:effectLst/>
              <a:latin typeface="Calibri" panose="020F0502020204030204" pitchFamily="34" charset="0"/>
            </a:rPr>
            <a:t> Management para la nube (Servicios en la nube, incluidos AWS y Azure)</a:t>
          </a:r>
          <a:endParaRPr lang="en-FI" sz="1400" b="0" dirty="0">
            <a:solidFill>
              <a:schemeClr val="accent6"/>
            </a:solidFill>
          </a:endParaRPr>
        </a:p>
      </dgm:t>
    </dgm:pt>
    <dgm:pt modelId="{F3E83E28-6C56-47E7-9BA5-63B7B99DF0AC}" type="parTrans" cxnId="{E00B36EE-D50C-4E45-8E69-A730E85413EE}">
      <dgm:prSet/>
      <dgm:spPr/>
      <dgm:t>
        <a:bodyPr/>
        <a:lstStyle/>
        <a:p>
          <a:endParaRPr lang="en-FI"/>
        </a:p>
      </dgm:t>
    </dgm:pt>
    <dgm:pt modelId="{88EAF6FE-F01B-4325-BF4F-214581791EED}" type="sibTrans" cxnId="{E00B36EE-D50C-4E45-8E69-A730E85413EE}">
      <dgm:prSet/>
      <dgm:spPr/>
      <dgm:t>
        <a:bodyPr/>
        <a:lstStyle/>
        <a:p>
          <a:endParaRPr lang="en-FI"/>
        </a:p>
      </dgm:t>
    </dgm:pt>
    <dgm:pt modelId="{B9F1E8D4-7712-4353-9DB6-B5769E465A22}" type="pres">
      <dgm:prSet presAssocID="{0E6BCFA2-7623-4FF4-8735-D0566551B005}" presName="diagram" presStyleCnt="0">
        <dgm:presLayoutVars>
          <dgm:dir/>
          <dgm:resizeHandles val="exact"/>
        </dgm:presLayoutVars>
      </dgm:prSet>
      <dgm:spPr/>
    </dgm:pt>
    <dgm:pt modelId="{7E7C164F-462D-488B-AEAD-939850825E79}" type="pres">
      <dgm:prSet presAssocID="{7BAF3AC3-A829-4023-A0E5-9092DCDD7133}" presName="node" presStyleLbl="node1" presStyleIdx="0" presStyleCnt="6">
        <dgm:presLayoutVars>
          <dgm:bulletEnabled val="1"/>
        </dgm:presLayoutVars>
      </dgm:prSet>
      <dgm:spPr/>
    </dgm:pt>
    <dgm:pt modelId="{80656FC1-304A-42E3-BB8F-ED8DBA658BED}" type="pres">
      <dgm:prSet presAssocID="{2CC7F3C6-9268-49B8-A48B-C158E7193746}" presName="sibTrans" presStyleCnt="0"/>
      <dgm:spPr/>
    </dgm:pt>
    <dgm:pt modelId="{3D531E60-8F9C-4896-83BA-89276A3FEEE1}" type="pres">
      <dgm:prSet presAssocID="{FDBA01C1-2B84-46D3-BE4F-2BA7B0AC2656}" presName="node" presStyleLbl="node1" presStyleIdx="1" presStyleCnt="6">
        <dgm:presLayoutVars>
          <dgm:bulletEnabled val="1"/>
        </dgm:presLayoutVars>
      </dgm:prSet>
      <dgm:spPr/>
    </dgm:pt>
    <dgm:pt modelId="{8CB46545-E989-4ADA-A771-390FACBD3CAF}" type="pres">
      <dgm:prSet presAssocID="{D9E96779-9862-4A0B-8449-5FA053D2430F}" presName="sibTrans" presStyleCnt="0"/>
      <dgm:spPr/>
    </dgm:pt>
    <dgm:pt modelId="{8CE1E7F3-AD59-40D2-B030-29FD0C0FC64C}" type="pres">
      <dgm:prSet presAssocID="{34640174-4E27-4A2F-ABCC-B111C161D891}" presName="node" presStyleLbl="node1" presStyleIdx="2" presStyleCnt="6">
        <dgm:presLayoutVars>
          <dgm:bulletEnabled val="1"/>
        </dgm:presLayoutVars>
      </dgm:prSet>
      <dgm:spPr/>
    </dgm:pt>
    <dgm:pt modelId="{0C8E032C-FAF2-4939-B634-20C1ED3E3D89}" type="pres">
      <dgm:prSet presAssocID="{3B65317A-F72F-4AF3-BB51-90237F3E1310}" presName="sibTrans" presStyleCnt="0"/>
      <dgm:spPr/>
    </dgm:pt>
    <dgm:pt modelId="{6F7B5BC5-73AF-4B68-8827-875E49494BC6}" type="pres">
      <dgm:prSet presAssocID="{8686284A-5071-40DC-9369-5A738D8CD4A7}" presName="node" presStyleLbl="node1" presStyleIdx="3" presStyleCnt="6">
        <dgm:presLayoutVars>
          <dgm:bulletEnabled val="1"/>
        </dgm:presLayoutVars>
      </dgm:prSet>
      <dgm:spPr/>
    </dgm:pt>
    <dgm:pt modelId="{CEC30F36-7DD8-4286-8126-B201A6CF87EC}" type="pres">
      <dgm:prSet presAssocID="{56031747-C7FF-4E00-B0CA-6F54BDEA9096}" presName="sibTrans" presStyleCnt="0"/>
      <dgm:spPr/>
    </dgm:pt>
    <dgm:pt modelId="{B694B811-B220-4DAA-BDBC-47B5507F27F8}" type="pres">
      <dgm:prSet presAssocID="{C5C39514-7E03-4053-835C-237F24431912}" presName="node" presStyleLbl="node1" presStyleIdx="4" presStyleCnt="6">
        <dgm:presLayoutVars>
          <dgm:bulletEnabled val="1"/>
        </dgm:presLayoutVars>
      </dgm:prSet>
      <dgm:spPr/>
    </dgm:pt>
    <dgm:pt modelId="{45DCA2D5-B2D9-421D-8A5D-79307B0EDFD5}" type="pres">
      <dgm:prSet presAssocID="{F7BFE602-E2EE-4E3A-BE0C-EB61004A2AE6}" presName="sibTrans" presStyleCnt="0"/>
      <dgm:spPr/>
    </dgm:pt>
    <dgm:pt modelId="{3505FF77-66E5-4BC4-9B7B-AB305D4ED1CB}" type="pres">
      <dgm:prSet presAssocID="{A14E4F87-CDCB-4613-8F59-09F8EC6C3D50}" presName="node" presStyleLbl="node1" presStyleIdx="5" presStyleCnt="6">
        <dgm:presLayoutVars>
          <dgm:bulletEnabled val="1"/>
        </dgm:presLayoutVars>
      </dgm:prSet>
      <dgm:spPr/>
    </dgm:pt>
  </dgm:ptLst>
  <dgm:cxnLst>
    <dgm:cxn modelId="{F13EA006-B554-439E-BD2D-A866E9581CC1}" type="presOf" srcId="{34640174-4E27-4A2F-ABCC-B111C161D891}" destId="{8CE1E7F3-AD59-40D2-B030-29FD0C0FC64C}" srcOrd="0" destOrd="0" presId="urn:microsoft.com/office/officeart/2005/8/layout/default"/>
    <dgm:cxn modelId="{04217232-7623-4DED-AF3B-D9EBACC777CF}" type="presOf" srcId="{8686284A-5071-40DC-9369-5A738D8CD4A7}" destId="{6F7B5BC5-73AF-4B68-8827-875E49494BC6}" srcOrd="0" destOrd="0" presId="urn:microsoft.com/office/officeart/2005/8/layout/default"/>
    <dgm:cxn modelId="{924DFA32-3FD6-4DB0-8743-BBB6B56C2BCC}" srcId="{0E6BCFA2-7623-4FF4-8735-D0566551B005}" destId="{7BAF3AC3-A829-4023-A0E5-9092DCDD7133}" srcOrd="0" destOrd="0" parTransId="{289AB362-3B4B-4A7F-BE4E-528C4D87E982}" sibTransId="{2CC7F3C6-9268-49B8-A48B-C158E7193746}"/>
    <dgm:cxn modelId="{0B897A36-7255-4549-B294-A52EB7935CBB}" srcId="{0E6BCFA2-7623-4FF4-8735-D0566551B005}" destId="{FDBA01C1-2B84-46D3-BE4F-2BA7B0AC2656}" srcOrd="1" destOrd="0" parTransId="{9CA08610-0F0A-4A79-9E40-81E73D15B3DC}" sibTransId="{D9E96779-9862-4A0B-8449-5FA053D2430F}"/>
    <dgm:cxn modelId="{40202642-3090-4B5A-BA50-B546B992A91B}" srcId="{0E6BCFA2-7623-4FF4-8735-D0566551B005}" destId="{34640174-4E27-4A2F-ABCC-B111C161D891}" srcOrd="2" destOrd="0" parTransId="{18182F0C-4567-4A49-B91B-E8DC735E3F2E}" sibTransId="{3B65317A-F72F-4AF3-BB51-90237F3E1310}"/>
    <dgm:cxn modelId="{22CD0865-45D3-437F-8D1D-79B6EC071958}" type="presOf" srcId="{C5C39514-7E03-4053-835C-237F24431912}" destId="{B694B811-B220-4DAA-BDBC-47B5507F27F8}" srcOrd="0" destOrd="0" presId="urn:microsoft.com/office/officeart/2005/8/layout/default"/>
    <dgm:cxn modelId="{7FDF2248-FE8C-4D12-A184-34B2486AAEFD}" type="presOf" srcId="{7BAF3AC3-A829-4023-A0E5-9092DCDD7133}" destId="{7E7C164F-462D-488B-AEAD-939850825E79}" srcOrd="0" destOrd="0" presId="urn:microsoft.com/office/officeart/2005/8/layout/default"/>
    <dgm:cxn modelId="{5D47E079-4AAA-4F4C-AB0E-0E0060EC9471}" type="presOf" srcId="{A14E4F87-CDCB-4613-8F59-09F8EC6C3D50}" destId="{3505FF77-66E5-4BC4-9B7B-AB305D4ED1CB}" srcOrd="0" destOrd="0" presId="urn:microsoft.com/office/officeart/2005/8/layout/default"/>
    <dgm:cxn modelId="{216F7A7F-7DB2-448A-9CC4-B2ACBAD5C9B5}" srcId="{0E6BCFA2-7623-4FF4-8735-D0566551B005}" destId="{C5C39514-7E03-4053-835C-237F24431912}" srcOrd="4" destOrd="0" parTransId="{EECB3771-1B08-4D98-A8E5-5F100A9ED800}" sibTransId="{F7BFE602-E2EE-4E3A-BE0C-EB61004A2AE6}"/>
    <dgm:cxn modelId="{584E88AF-2BDD-4FE4-939C-9C80D88E8C22}" type="presOf" srcId="{FDBA01C1-2B84-46D3-BE4F-2BA7B0AC2656}" destId="{3D531E60-8F9C-4896-83BA-89276A3FEEE1}" srcOrd="0" destOrd="0" presId="urn:microsoft.com/office/officeart/2005/8/layout/default"/>
    <dgm:cxn modelId="{1E54B7B9-49D1-4E65-BED5-82B1C08945A9}" type="presOf" srcId="{0E6BCFA2-7623-4FF4-8735-D0566551B005}" destId="{B9F1E8D4-7712-4353-9DB6-B5769E465A22}" srcOrd="0" destOrd="0" presId="urn:microsoft.com/office/officeart/2005/8/layout/default"/>
    <dgm:cxn modelId="{809BCCC6-F6CE-491D-B610-FFF58D15215F}" srcId="{0E6BCFA2-7623-4FF4-8735-D0566551B005}" destId="{8686284A-5071-40DC-9369-5A738D8CD4A7}" srcOrd="3" destOrd="0" parTransId="{0E5ADC20-9F5A-4FD4-B156-5C826E221545}" sibTransId="{56031747-C7FF-4E00-B0CA-6F54BDEA9096}"/>
    <dgm:cxn modelId="{E00B36EE-D50C-4E45-8E69-A730E85413EE}" srcId="{0E6BCFA2-7623-4FF4-8735-D0566551B005}" destId="{A14E4F87-CDCB-4613-8F59-09F8EC6C3D50}" srcOrd="5" destOrd="0" parTransId="{F3E83E28-6C56-47E7-9BA5-63B7B99DF0AC}" sibTransId="{88EAF6FE-F01B-4325-BF4F-214581791EED}"/>
    <dgm:cxn modelId="{57173B05-15B8-4CF3-A2F3-01B08D6FE0CD}" type="presParOf" srcId="{B9F1E8D4-7712-4353-9DB6-B5769E465A22}" destId="{7E7C164F-462D-488B-AEAD-939850825E79}" srcOrd="0" destOrd="0" presId="urn:microsoft.com/office/officeart/2005/8/layout/default"/>
    <dgm:cxn modelId="{84814D76-DB42-4065-A11A-9C22F7E966E8}" type="presParOf" srcId="{B9F1E8D4-7712-4353-9DB6-B5769E465A22}" destId="{80656FC1-304A-42E3-BB8F-ED8DBA658BED}" srcOrd="1" destOrd="0" presId="urn:microsoft.com/office/officeart/2005/8/layout/default"/>
    <dgm:cxn modelId="{2C797738-CFBA-4511-9365-1927D4AF304D}" type="presParOf" srcId="{B9F1E8D4-7712-4353-9DB6-B5769E465A22}" destId="{3D531E60-8F9C-4896-83BA-89276A3FEEE1}" srcOrd="2" destOrd="0" presId="urn:microsoft.com/office/officeart/2005/8/layout/default"/>
    <dgm:cxn modelId="{F3744200-E6D9-438B-82CB-670ADA74AE10}" type="presParOf" srcId="{B9F1E8D4-7712-4353-9DB6-B5769E465A22}" destId="{8CB46545-E989-4ADA-A771-390FACBD3CAF}" srcOrd="3" destOrd="0" presId="urn:microsoft.com/office/officeart/2005/8/layout/default"/>
    <dgm:cxn modelId="{EE36E766-153B-49E8-A444-52146F3DB299}" type="presParOf" srcId="{B9F1E8D4-7712-4353-9DB6-B5769E465A22}" destId="{8CE1E7F3-AD59-40D2-B030-29FD0C0FC64C}" srcOrd="4" destOrd="0" presId="urn:microsoft.com/office/officeart/2005/8/layout/default"/>
    <dgm:cxn modelId="{80B1FF41-7C55-4BAC-815A-D520A6E503F3}" type="presParOf" srcId="{B9F1E8D4-7712-4353-9DB6-B5769E465A22}" destId="{0C8E032C-FAF2-4939-B634-20C1ED3E3D89}" srcOrd="5" destOrd="0" presId="urn:microsoft.com/office/officeart/2005/8/layout/default"/>
    <dgm:cxn modelId="{318C82D3-BE00-4750-8254-3AD9A4F93185}" type="presParOf" srcId="{B9F1E8D4-7712-4353-9DB6-B5769E465A22}" destId="{6F7B5BC5-73AF-4B68-8827-875E49494BC6}" srcOrd="6" destOrd="0" presId="urn:microsoft.com/office/officeart/2005/8/layout/default"/>
    <dgm:cxn modelId="{1FC00F6E-C5CD-4C35-BFAF-C4DBA78650FC}" type="presParOf" srcId="{B9F1E8D4-7712-4353-9DB6-B5769E465A22}" destId="{CEC30F36-7DD8-4286-8126-B201A6CF87EC}" srcOrd="7" destOrd="0" presId="urn:microsoft.com/office/officeart/2005/8/layout/default"/>
    <dgm:cxn modelId="{46CB843B-BE23-45C3-A567-8A72DAF07829}" type="presParOf" srcId="{B9F1E8D4-7712-4353-9DB6-B5769E465A22}" destId="{B694B811-B220-4DAA-BDBC-47B5507F27F8}" srcOrd="8" destOrd="0" presId="urn:microsoft.com/office/officeart/2005/8/layout/default"/>
    <dgm:cxn modelId="{55CC4C4E-5D02-498B-AE4C-D02323A26458}" type="presParOf" srcId="{B9F1E8D4-7712-4353-9DB6-B5769E465A22}" destId="{45DCA2D5-B2D9-421D-8A5D-79307B0EDFD5}" srcOrd="9" destOrd="0" presId="urn:microsoft.com/office/officeart/2005/8/layout/default"/>
    <dgm:cxn modelId="{D18F8845-F9C4-44FC-89E2-40044E6E13A1}" type="presParOf" srcId="{B9F1E8D4-7712-4353-9DB6-B5769E465A22}" destId="{3505FF77-66E5-4BC4-9B7B-AB305D4ED1CB}"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A1ED7-46BE-4A9C-8350-A0631DE2B6E3}">
      <dsp:nvSpPr>
        <dsp:cNvPr id="0" name=""/>
        <dsp:cNvSpPr/>
      </dsp:nvSpPr>
      <dsp:spPr>
        <a:xfrm>
          <a:off x="2219632" y="222934"/>
          <a:ext cx="2322626" cy="1266203"/>
        </a:xfrm>
        <a:prstGeom prst="roundRect">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PE" sz="1800" b="1" kern="1200" dirty="0"/>
            <a:t>Superficie de ataque externa (EASM)</a:t>
          </a:r>
        </a:p>
        <a:p>
          <a:pPr marL="0" lvl="0" indent="0" algn="ctr" defTabSz="800100" rtl="0">
            <a:lnSpc>
              <a:spcPct val="90000"/>
            </a:lnSpc>
            <a:spcBef>
              <a:spcPct val="0"/>
            </a:spcBef>
            <a:spcAft>
              <a:spcPct val="35000"/>
            </a:spcAft>
            <a:buNone/>
          </a:pPr>
          <a:r>
            <a:rPr lang="es-MX" sz="1200" b="0" kern="1200" dirty="0">
              <a:solidFill>
                <a:schemeClr val="accent5"/>
              </a:solidFill>
            </a:rPr>
            <a:t>Descubrimiento de Internet, detecciones de Internet</a:t>
          </a:r>
          <a:endParaRPr lang="en-FI" sz="1200" b="0" kern="1200" dirty="0">
            <a:solidFill>
              <a:srgbClr val="C8F3E3"/>
            </a:solidFill>
            <a:latin typeface="Archivo"/>
            <a:ea typeface="+mn-ea"/>
            <a:cs typeface="+mn-cs"/>
          </a:endParaRPr>
        </a:p>
      </dsp:txBody>
      <dsp:txXfrm>
        <a:off x="2281443" y="284745"/>
        <a:ext cx="2199004" cy="1142581"/>
      </dsp:txXfrm>
    </dsp:sp>
    <dsp:sp modelId="{21158054-BA57-4849-A16D-293C86C88AAF}">
      <dsp:nvSpPr>
        <dsp:cNvPr id="0" name=""/>
        <dsp:cNvSpPr/>
      </dsp:nvSpPr>
      <dsp:spPr>
        <a:xfrm>
          <a:off x="851659" y="856036"/>
          <a:ext cx="5058572" cy="5058572"/>
        </a:xfrm>
        <a:custGeom>
          <a:avLst/>
          <a:gdLst/>
          <a:ahLst/>
          <a:cxnLst/>
          <a:rect l="0" t="0" r="0" b="0"/>
          <a:pathLst>
            <a:path>
              <a:moveTo>
                <a:pt x="3701707" y="288144"/>
              </a:moveTo>
              <a:arcTo wR="2529286" hR="2529286" stAng="17856940" swAng="1685494"/>
            </a:path>
          </a:pathLst>
        </a:custGeom>
        <a:noFill/>
        <a:ln w="25400" cap="flat" cmpd="sng" algn="ctr">
          <a:solidFill>
            <a:schemeClr val="accent4">
              <a:lumMod val="60000"/>
              <a:lumOff val="40000"/>
            </a:schemeClr>
          </a:solidFill>
          <a:prstDash val="solid"/>
          <a:miter lim="800000"/>
        </a:ln>
        <a:effectLst/>
      </dsp:spPr>
      <dsp:style>
        <a:lnRef idx="1">
          <a:scrgbClr r="0" g="0" b="0"/>
        </a:lnRef>
        <a:fillRef idx="0">
          <a:scrgbClr r="0" g="0" b="0"/>
        </a:fillRef>
        <a:effectRef idx="0">
          <a:scrgbClr r="0" g="0" b="0"/>
        </a:effectRef>
        <a:fontRef idx="minor"/>
      </dsp:style>
    </dsp:sp>
    <dsp:sp modelId="{631B32C3-08FB-4D6E-9EFB-A5E44C9411B3}">
      <dsp:nvSpPr>
        <dsp:cNvPr id="0" name=""/>
        <dsp:cNvSpPr/>
      </dsp:nvSpPr>
      <dsp:spPr>
        <a:xfrm>
          <a:off x="4812436" y="1970628"/>
          <a:ext cx="1948005" cy="1266203"/>
        </a:xfrm>
        <a:prstGeom prst="roundRect">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t>Servicios</a:t>
          </a:r>
          <a:r>
            <a:rPr lang="en-US" sz="1800" b="1" kern="1200" dirty="0"/>
            <a:t> </a:t>
          </a:r>
          <a:r>
            <a:rPr lang="en-US" sz="1800" b="1" kern="1200" dirty="0" err="1"/>
            <a:t>en</a:t>
          </a:r>
          <a:r>
            <a:rPr lang="en-US" sz="1800" b="1" kern="1200" dirty="0"/>
            <a:t> la </a:t>
          </a:r>
          <a:r>
            <a:rPr lang="en-US" sz="1800" b="1" kern="1200" dirty="0" err="1"/>
            <a:t>Nube</a:t>
          </a:r>
          <a:endParaRPr lang="en-US" sz="1800" b="1" kern="1200" dirty="0"/>
        </a:p>
        <a:p>
          <a:pPr marL="0" lvl="0" indent="0" algn="ctr" defTabSz="800100">
            <a:lnSpc>
              <a:spcPct val="90000"/>
            </a:lnSpc>
            <a:spcBef>
              <a:spcPct val="0"/>
            </a:spcBef>
            <a:spcAft>
              <a:spcPct val="35000"/>
            </a:spcAft>
            <a:buNone/>
          </a:pPr>
          <a:r>
            <a:rPr lang="en-US" sz="1500" kern="1200" dirty="0">
              <a:solidFill>
                <a:schemeClr val="accent5"/>
              </a:solidFill>
            </a:rPr>
            <a:t>Azure, AWS</a:t>
          </a:r>
          <a:endParaRPr lang="en-FI" sz="1500" kern="1200" dirty="0">
            <a:solidFill>
              <a:schemeClr val="accent5"/>
            </a:solidFill>
          </a:endParaRPr>
        </a:p>
      </dsp:txBody>
      <dsp:txXfrm>
        <a:off x="4874247" y="2032439"/>
        <a:ext cx="1824383" cy="1142581"/>
      </dsp:txXfrm>
    </dsp:sp>
    <dsp:sp modelId="{120382A3-889D-49AC-9CA9-05414D2F79C0}">
      <dsp:nvSpPr>
        <dsp:cNvPr id="0" name=""/>
        <dsp:cNvSpPr/>
      </dsp:nvSpPr>
      <dsp:spPr>
        <a:xfrm>
          <a:off x="851659" y="856036"/>
          <a:ext cx="5058572" cy="5058572"/>
        </a:xfrm>
        <a:custGeom>
          <a:avLst/>
          <a:gdLst/>
          <a:ahLst/>
          <a:cxnLst/>
          <a:rect l="0" t="0" r="0" b="0"/>
          <a:pathLst>
            <a:path>
              <a:moveTo>
                <a:pt x="5055109" y="2396960"/>
              </a:moveTo>
              <a:arcTo wR="2529286" hR="2529286" stAng="21420064" swAng="2195922"/>
            </a:path>
          </a:pathLst>
        </a:custGeom>
        <a:noFill/>
        <a:ln w="25400" cap="flat" cmpd="sng" algn="ctr">
          <a:solidFill>
            <a:schemeClr val="accent4">
              <a:lumMod val="60000"/>
              <a:lumOff val="40000"/>
            </a:schemeClr>
          </a:solidFill>
          <a:prstDash val="solid"/>
          <a:miter lim="800000"/>
        </a:ln>
        <a:effectLst/>
      </dsp:spPr>
      <dsp:style>
        <a:lnRef idx="1">
          <a:scrgbClr r="0" g="0" b="0"/>
        </a:lnRef>
        <a:fillRef idx="0">
          <a:scrgbClr r="0" g="0" b="0"/>
        </a:fillRef>
        <a:effectRef idx="0">
          <a:scrgbClr r="0" g="0" b="0"/>
        </a:effectRef>
        <a:fontRef idx="minor"/>
      </dsp:style>
    </dsp:sp>
    <dsp:sp modelId="{3B73746D-D0F2-48A0-87D9-703927EDD70F}">
      <dsp:nvSpPr>
        <dsp:cNvPr id="0" name=""/>
        <dsp:cNvSpPr/>
      </dsp:nvSpPr>
      <dsp:spPr>
        <a:xfrm>
          <a:off x="3893619" y="4798456"/>
          <a:ext cx="1948005" cy="1266203"/>
        </a:xfrm>
        <a:prstGeom prst="roundRect">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Identidad</a:t>
          </a:r>
          <a:r>
            <a:rPr lang="en-US" sz="1500" kern="1200" dirty="0">
              <a:latin typeface="TitlingGothicFB"/>
            </a:rPr>
            <a:t> </a:t>
          </a:r>
          <a:endParaRPr lang="en-US" sz="1500" kern="1200" dirty="0"/>
        </a:p>
        <a:p>
          <a:pPr marL="0" lvl="0" indent="0" algn="ctr" defTabSz="800100">
            <a:lnSpc>
              <a:spcPct val="90000"/>
            </a:lnSpc>
            <a:spcBef>
              <a:spcPct val="0"/>
            </a:spcBef>
            <a:spcAft>
              <a:spcPct val="35000"/>
            </a:spcAft>
            <a:buNone/>
          </a:pPr>
          <a:r>
            <a:rPr lang="en-US" sz="1500" kern="1200" dirty="0" err="1">
              <a:solidFill>
                <a:schemeClr val="accent5"/>
              </a:solidFill>
            </a:rPr>
            <a:t>Entra</a:t>
          </a:r>
          <a:r>
            <a:rPr lang="en-US" sz="1500" kern="1200" dirty="0">
              <a:solidFill>
                <a:schemeClr val="accent5"/>
              </a:solidFill>
            </a:rPr>
            <a:t> ID</a:t>
          </a:r>
          <a:endParaRPr lang="en-FI" sz="1500" kern="1200" dirty="0">
            <a:solidFill>
              <a:schemeClr val="accent5"/>
            </a:solidFill>
          </a:endParaRPr>
        </a:p>
      </dsp:txBody>
      <dsp:txXfrm>
        <a:off x="3955430" y="4860267"/>
        <a:ext cx="1824383" cy="1142581"/>
      </dsp:txXfrm>
    </dsp:sp>
    <dsp:sp modelId="{01E1A17D-4DC6-4BF9-8AF5-8B3CDF091140}">
      <dsp:nvSpPr>
        <dsp:cNvPr id="0" name=""/>
        <dsp:cNvSpPr/>
      </dsp:nvSpPr>
      <dsp:spPr>
        <a:xfrm>
          <a:off x="851659" y="856036"/>
          <a:ext cx="5058572" cy="5058572"/>
        </a:xfrm>
        <a:custGeom>
          <a:avLst/>
          <a:gdLst/>
          <a:ahLst/>
          <a:cxnLst/>
          <a:rect l="0" t="0" r="0" b="0"/>
          <a:pathLst>
            <a:path>
              <a:moveTo>
                <a:pt x="3031916" y="5008127"/>
              </a:moveTo>
              <a:arcTo wR="2529286" hR="2529286" stAng="4712259" swAng="1375481"/>
            </a:path>
          </a:pathLst>
        </a:custGeom>
        <a:noFill/>
        <a:ln w="25400" cap="flat" cmpd="sng" algn="ctr">
          <a:solidFill>
            <a:schemeClr val="accent4">
              <a:lumMod val="60000"/>
              <a:lumOff val="40000"/>
            </a:schemeClr>
          </a:solidFill>
          <a:prstDash val="solid"/>
          <a:miter lim="800000"/>
        </a:ln>
        <a:effectLst/>
      </dsp:spPr>
      <dsp:style>
        <a:lnRef idx="1">
          <a:scrgbClr r="0" g="0" b="0"/>
        </a:lnRef>
        <a:fillRef idx="0">
          <a:scrgbClr r="0" g="0" b="0"/>
        </a:fillRef>
        <a:effectRef idx="0">
          <a:scrgbClr r="0" g="0" b="0"/>
        </a:effectRef>
        <a:fontRef idx="minor"/>
      </dsp:style>
    </dsp:sp>
    <dsp:sp modelId="{43599DEB-19F7-4735-8EBD-5D1DEF92096E}">
      <dsp:nvSpPr>
        <dsp:cNvPr id="0" name=""/>
        <dsp:cNvSpPr/>
      </dsp:nvSpPr>
      <dsp:spPr>
        <a:xfrm>
          <a:off x="920265" y="4798456"/>
          <a:ext cx="1948005" cy="1266203"/>
        </a:xfrm>
        <a:prstGeom prst="roundRect">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PE" sz="1800" b="1" kern="1200" dirty="0"/>
            <a:t>Dispositivos </a:t>
          </a:r>
          <a:r>
            <a:rPr lang="es-PE" sz="1800" b="1" kern="1200" dirty="0" err="1"/>
            <a:t>administrados</a:t>
          </a:r>
          <a:r>
            <a:rPr lang="es-PE" sz="1500" kern="1200" dirty="0" err="1">
              <a:solidFill>
                <a:schemeClr val="accent5"/>
              </a:solidFill>
            </a:rPr>
            <a:t>Estaciones</a:t>
          </a:r>
          <a:r>
            <a:rPr lang="es-PE" sz="1500" kern="1200" dirty="0">
              <a:solidFill>
                <a:schemeClr val="accent5"/>
              </a:solidFill>
            </a:rPr>
            <a:t> de trabajo, servidores</a:t>
          </a:r>
          <a:endParaRPr lang="en-FI" sz="1500" kern="1200" dirty="0">
            <a:solidFill>
              <a:schemeClr val="accent5"/>
            </a:solidFill>
          </a:endParaRPr>
        </a:p>
      </dsp:txBody>
      <dsp:txXfrm>
        <a:off x="982076" y="4860267"/>
        <a:ext cx="1824383" cy="1142581"/>
      </dsp:txXfrm>
    </dsp:sp>
    <dsp:sp modelId="{5D461C3A-8D04-4146-973D-8E30A3865FF6}">
      <dsp:nvSpPr>
        <dsp:cNvPr id="0" name=""/>
        <dsp:cNvSpPr/>
      </dsp:nvSpPr>
      <dsp:spPr>
        <a:xfrm>
          <a:off x="851659" y="856036"/>
          <a:ext cx="5058572" cy="5058572"/>
        </a:xfrm>
        <a:custGeom>
          <a:avLst/>
          <a:gdLst/>
          <a:ahLst/>
          <a:cxnLst/>
          <a:rect l="0" t="0" r="0" b="0"/>
          <a:pathLst>
            <a:path>
              <a:moveTo>
                <a:pt x="422584" y="3928963"/>
              </a:moveTo>
              <a:arcTo wR="2529286" hR="2529286" stAng="8784013" swAng="2195922"/>
            </a:path>
          </a:pathLst>
        </a:custGeom>
        <a:noFill/>
        <a:ln w="25400" cap="flat" cmpd="sng" algn="ctr">
          <a:solidFill>
            <a:schemeClr val="accent4">
              <a:lumMod val="60000"/>
              <a:lumOff val="40000"/>
            </a:schemeClr>
          </a:solidFill>
          <a:prstDash val="solid"/>
          <a:miter lim="800000"/>
        </a:ln>
        <a:effectLst/>
      </dsp:spPr>
      <dsp:style>
        <a:lnRef idx="1">
          <a:scrgbClr r="0" g="0" b="0"/>
        </a:lnRef>
        <a:fillRef idx="0">
          <a:scrgbClr r="0" g="0" b="0"/>
        </a:fillRef>
        <a:effectRef idx="0">
          <a:scrgbClr r="0" g="0" b="0"/>
        </a:effectRef>
        <a:fontRef idx="minor"/>
      </dsp:style>
    </dsp:sp>
    <dsp:sp modelId="{0A17E499-C977-43BC-BD41-E432A9D544ED}">
      <dsp:nvSpPr>
        <dsp:cNvPr id="0" name=""/>
        <dsp:cNvSpPr/>
      </dsp:nvSpPr>
      <dsp:spPr>
        <a:xfrm>
          <a:off x="1448" y="1970628"/>
          <a:ext cx="1948005" cy="1266203"/>
        </a:xfrm>
        <a:prstGeom prst="roundRect">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Network</a:t>
          </a:r>
        </a:p>
        <a:p>
          <a:pPr marL="0" lvl="0" indent="0" algn="ctr" defTabSz="800100">
            <a:lnSpc>
              <a:spcPct val="90000"/>
            </a:lnSpc>
            <a:spcBef>
              <a:spcPct val="0"/>
            </a:spcBef>
            <a:spcAft>
              <a:spcPct val="35000"/>
            </a:spcAft>
            <a:buNone/>
          </a:pPr>
          <a:r>
            <a:rPr lang="es-MX" sz="1200" b="0" kern="1200" dirty="0">
              <a:solidFill>
                <a:schemeClr val="accent5"/>
              </a:solidFill>
            </a:rPr>
            <a:t>Equipos de red (cortafuegos, conmutadores…), dispositivos no gestionados</a:t>
          </a:r>
          <a:endParaRPr lang="en-FI" sz="1200" b="0" kern="1200" dirty="0">
            <a:solidFill>
              <a:schemeClr val="accent5"/>
            </a:solidFill>
          </a:endParaRPr>
        </a:p>
      </dsp:txBody>
      <dsp:txXfrm>
        <a:off x="63259" y="2032439"/>
        <a:ext cx="1824383" cy="1142581"/>
      </dsp:txXfrm>
    </dsp:sp>
    <dsp:sp modelId="{EF280278-BED8-4732-B1CC-2A5F31828573}">
      <dsp:nvSpPr>
        <dsp:cNvPr id="0" name=""/>
        <dsp:cNvSpPr/>
      </dsp:nvSpPr>
      <dsp:spPr>
        <a:xfrm>
          <a:off x="851659" y="856036"/>
          <a:ext cx="5058572" cy="5058572"/>
        </a:xfrm>
        <a:custGeom>
          <a:avLst/>
          <a:gdLst/>
          <a:ahLst/>
          <a:cxnLst/>
          <a:rect l="0" t="0" r="0" b="0"/>
          <a:pathLst>
            <a:path>
              <a:moveTo>
                <a:pt x="439667" y="1104231"/>
              </a:moveTo>
              <a:arcTo wR="2529286" hR="2529286" stAng="12857566" swAng="1685494"/>
            </a:path>
          </a:pathLst>
        </a:custGeom>
        <a:noFill/>
        <a:ln w="25400" cap="flat" cmpd="sng" algn="ctr">
          <a:solidFill>
            <a:schemeClr val="accent4">
              <a:lumMod val="60000"/>
              <a:lumOff val="4000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C164F-462D-488B-AEAD-939850825E79}">
      <dsp:nvSpPr>
        <dsp:cNvPr id="0" name=""/>
        <dsp:cNvSpPr/>
      </dsp:nvSpPr>
      <dsp:spPr>
        <a:xfrm>
          <a:off x="0" y="736933"/>
          <a:ext cx="3501189" cy="2100713"/>
        </a:xfrm>
        <a:prstGeom prst="rect">
          <a:avLst/>
        </a:prstGeom>
        <a:solidFill>
          <a:schemeClr val="accent1">
            <a:shade val="8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600" tIns="76200" rIns="183600" bIns="76200" numCol="1" spcCol="1270" anchor="ctr" anchorCtr="0">
          <a:noAutofit/>
        </a:bodyPr>
        <a:lstStyle/>
        <a:p>
          <a:pPr marL="0" lvl="0" indent="0" algn="ctr" defTabSz="889000">
            <a:lnSpc>
              <a:spcPct val="90000"/>
            </a:lnSpc>
            <a:spcBef>
              <a:spcPct val="0"/>
            </a:spcBef>
            <a:spcAft>
              <a:spcPct val="35000"/>
            </a:spcAft>
            <a:buNone/>
          </a:pPr>
          <a:r>
            <a:rPr lang="es-PE" sz="2000" b="1" i="0" kern="1200" dirty="0">
              <a:effectLst/>
              <a:latin typeface="Calibri" panose="020F0502020204030204" pitchFamily="34" charset="0"/>
            </a:rPr>
            <a:t>Nueva fuente de ingresos</a:t>
          </a:r>
          <a:br>
            <a:rPr lang="es-PE" sz="2000" b="1" i="0" kern="1200" dirty="0">
              <a:effectLst/>
              <a:latin typeface="Calibri" panose="020F0502020204030204" pitchFamily="34" charset="0"/>
            </a:rPr>
          </a:br>
          <a:r>
            <a:rPr lang="es-MX" sz="1600" b="0" i="0" kern="1200" dirty="0">
              <a:effectLst/>
              <a:latin typeface="Calibri" panose="020F0502020204030204" pitchFamily="34" charset="0"/>
            </a:rPr>
            <a:t>y una oportunidad para crecer y escalar la oferta de servicios, con Co-Security </a:t>
          </a:r>
          <a:r>
            <a:rPr lang="es-MX" sz="1600" b="0" i="0" kern="1200" dirty="0" err="1">
              <a:effectLst/>
              <a:latin typeface="Calibri" panose="020F0502020204030204" pitchFamily="34" charset="0"/>
            </a:rPr>
            <a:t>Services</a:t>
          </a:r>
          <a:r>
            <a:rPr lang="es-MX" sz="1600" b="0" i="0" kern="1200" dirty="0">
              <a:effectLst/>
              <a:latin typeface="Calibri" panose="020F0502020204030204" pitchFamily="34" charset="0"/>
            </a:rPr>
            <a:t> como una opción de venta de servicios adicional.</a:t>
          </a:r>
          <a:endParaRPr lang="en-FI" sz="1600" kern="1200" dirty="0"/>
        </a:p>
      </dsp:txBody>
      <dsp:txXfrm>
        <a:off x="0" y="736933"/>
        <a:ext cx="3501189" cy="2100713"/>
      </dsp:txXfrm>
    </dsp:sp>
    <dsp:sp modelId="{3D531E60-8F9C-4896-83BA-89276A3FEEE1}">
      <dsp:nvSpPr>
        <dsp:cNvPr id="0" name=""/>
        <dsp:cNvSpPr/>
      </dsp:nvSpPr>
      <dsp:spPr>
        <a:xfrm>
          <a:off x="3851308" y="736933"/>
          <a:ext cx="3501189" cy="2100713"/>
        </a:xfrm>
        <a:prstGeom prst="rect">
          <a:avLst/>
        </a:prstGeom>
        <a:solidFill>
          <a:schemeClr val="accent1">
            <a:shade val="80000"/>
            <a:hueOff val="-93575"/>
            <a:satOff val="-14225"/>
            <a:lumOff val="10219"/>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600" tIns="76200" rIns="183600" bIns="76200" numCol="1" spcCol="1270" anchor="ctr" anchorCtr="0">
          <a:noAutofit/>
        </a:bodyPr>
        <a:lstStyle/>
        <a:p>
          <a:pPr marL="0" lvl="0" indent="0" algn="ctr" defTabSz="889000">
            <a:lnSpc>
              <a:spcPct val="90000"/>
            </a:lnSpc>
            <a:spcBef>
              <a:spcPct val="0"/>
            </a:spcBef>
            <a:spcAft>
              <a:spcPct val="35000"/>
            </a:spcAft>
            <a:buNone/>
          </a:pPr>
          <a:r>
            <a:rPr lang="es-PE" sz="2000" b="1" i="0" kern="1200" dirty="0">
              <a:solidFill>
                <a:schemeClr val="accent6"/>
              </a:solidFill>
              <a:effectLst/>
              <a:latin typeface="Calibri" panose="020F0502020204030204" pitchFamily="34" charset="0"/>
            </a:rPr>
            <a:t>Socio accesible y colaborador </a:t>
          </a:r>
          <a:r>
            <a:rPr lang="es-MX" sz="1600" b="0" i="0" kern="1200" dirty="0">
              <a:solidFill>
                <a:schemeClr val="accent6"/>
              </a:solidFill>
              <a:effectLst/>
              <a:latin typeface="Calibri" panose="020F0502020204030204" pitchFamily="34" charset="0"/>
            </a:rPr>
            <a:t>como proveedor de XM, que ofrece muchas oportunidades de </a:t>
          </a:r>
          <a:r>
            <a:rPr lang="es-MX" sz="1600" b="0" i="0" kern="1200" dirty="0" err="1">
              <a:solidFill>
                <a:schemeClr val="accent6"/>
              </a:solidFill>
              <a:effectLst/>
              <a:latin typeface="Calibri" panose="020F0502020204030204" pitchFamily="34" charset="0"/>
            </a:rPr>
            <a:t>co-creación</a:t>
          </a:r>
          <a:r>
            <a:rPr lang="es-MX" sz="1600" b="0" i="0" kern="1200" dirty="0">
              <a:solidFill>
                <a:schemeClr val="accent6"/>
              </a:solidFill>
              <a:effectLst/>
              <a:latin typeface="Calibri" panose="020F0502020204030204" pitchFamily="34" charset="0"/>
            </a:rPr>
            <a:t> para hacer que las soluciones se ajusten a las necesidades del socio, lo que le permite cuidar mejor a los clientes.</a:t>
          </a:r>
          <a:endParaRPr lang="en-FI" sz="1600" kern="1200" dirty="0">
            <a:solidFill>
              <a:schemeClr val="accent6"/>
            </a:solidFill>
          </a:endParaRPr>
        </a:p>
      </dsp:txBody>
      <dsp:txXfrm>
        <a:off x="3851308" y="736933"/>
        <a:ext cx="3501189" cy="2100713"/>
      </dsp:txXfrm>
    </dsp:sp>
    <dsp:sp modelId="{8CE1E7F3-AD59-40D2-B030-29FD0C0FC64C}">
      <dsp:nvSpPr>
        <dsp:cNvPr id="0" name=""/>
        <dsp:cNvSpPr/>
      </dsp:nvSpPr>
      <dsp:spPr>
        <a:xfrm>
          <a:off x="7702616" y="736933"/>
          <a:ext cx="3501189" cy="2100713"/>
        </a:xfrm>
        <a:prstGeom prst="rect">
          <a:avLst/>
        </a:prstGeom>
        <a:solidFill>
          <a:schemeClr val="accent1">
            <a:shade val="80000"/>
            <a:hueOff val="-187151"/>
            <a:satOff val="-28450"/>
            <a:lumOff val="20438"/>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600" tIns="76200" rIns="183600" bIns="76200" numCol="1" spcCol="1270" anchor="ctr" anchorCtr="0">
          <a:noAutofit/>
        </a:bodyPr>
        <a:lstStyle/>
        <a:p>
          <a:pPr marL="0" lvl="0" indent="0" algn="ctr" defTabSz="889000">
            <a:lnSpc>
              <a:spcPct val="90000"/>
            </a:lnSpc>
            <a:spcBef>
              <a:spcPct val="0"/>
            </a:spcBef>
            <a:spcAft>
              <a:spcPct val="35000"/>
            </a:spcAft>
            <a:buNone/>
          </a:pPr>
          <a:r>
            <a:rPr lang="es-MX" sz="2000" b="1" i="0" kern="1200" dirty="0">
              <a:effectLst/>
              <a:latin typeface="Calibri" panose="020F0502020204030204" pitchFamily="34" charset="0"/>
            </a:rPr>
            <a:t>Óptimo para la venta cruzada </a:t>
          </a:r>
          <a:r>
            <a:rPr lang="es-MX" sz="1600" b="0" i="0" kern="1200" dirty="0">
              <a:effectLst/>
              <a:latin typeface="Calibri" panose="020F0502020204030204" pitchFamily="34" charset="0"/>
            </a:rPr>
            <a:t>junto con </a:t>
          </a:r>
          <a:r>
            <a:rPr lang="es-MX" sz="1600" b="0" i="0" kern="1200" dirty="0" err="1">
              <a:effectLst/>
              <a:latin typeface="Calibri" panose="020F0502020204030204" pitchFamily="34" charset="0"/>
            </a:rPr>
            <a:t>Elements</a:t>
          </a:r>
          <a:r>
            <a:rPr lang="es-MX" sz="1600" b="0" i="0" kern="1200" dirty="0">
              <a:effectLst/>
              <a:latin typeface="Calibri" panose="020F0502020204030204" pitchFamily="34" charset="0"/>
            </a:rPr>
            <a:t> XDR, para satisfacer la mayoría de las necesidades de seguridad cibernética del mercado medio en identificación, protección, detección y respuesta.</a:t>
          </a:r>
          <a:endParaRPr lang="en-FI" sz="1500" b="0" kern="1200" dirty="0"/>
        </a:p>
      </dsp:txBody>
      <dsp:txXfrm>
        <a:off x="7702616" y="736933"/>
        <a:ext cx="3501189" cy="2100713"/>
      </dsp:txXfrm>
    </dsp:sp>
    <dsp:sp modelId="{6F7B5BC5-73AF-4B68-8827-875E49494BC6}">
      <dsp:nvSpPr>
        <dsp:cNvPr id="0" name=""/>
        <dsp:cNvSpPr/>
      </dsp:nvSpPr>
      <dsp:spPr>
        <a:xfrm>
          <a:off x="0" y="3187766"/>
          <a:ext cx="3501189" cy="2100713"/>
        </a:xfrm>
        <a:prstGeom prst="rect">
          <a:avLst/>
        </a:prstGeom>
        <a:solidFill>
          <a:schemeClr val="accent1">
            <a:shade val="80000"/>
            <a:hueOff val="-280726"/>
            <a:satOff val="-42674"/>
            <a:lumOff val="30658"/>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600" tIns="76200" rIns="183600" bIns="76200" numCol="1" spcCol="1270" anchor="ctr" anchorCtr="0">
          <a:noAutofit/>
        </a:bodyPr>
        <a:lstStyle/>
        <a:p>
          <a:pPr marL="0" lvl="0" indent="0" algn="ctr" defTabSz="889000">
            <a:lnSpc>
              <a:spcPct val="100000"/>
            </a:lnSpc>
            <a:spcBef>
              <a:spcPct val="0"/>
            </a:spcBef>
            <a:spcAft>
              <a:spcPct val="35000"/>
            </a:spcAft>
            <a:buNone/>
          </a:pPr>
          <a:r>
            <a:rPr lang="es-PE" sz="2000" b="1" i="0" kern="1200" dirty="0">
              <a:solidFill>
                <a:schemeClr val="bg1"/>
              </a:solidFill>
              <a:effectLst/>
              <a:latin typeface="Calibri" panose="020F0502020204030204" pitchFamily="34" charset="0"/>
            </a:rPr>
            <a:t>Gestionar varios clientes</a:t>
          </a:r>
          <a:br>
            <a:rPr lang="es-PE" sz="2000" b="1" i="0" kern="1200" dirty="0">
              <a:solidFill>
                <a:schemeClr val="bg1"/>
              </a:solidFill>
              <a:effectLst/>
              <a:latin typeface="Calibri" panose="020F0502020204030204" pitchFamily="34" charset="0"/>
            </a:rPr>
          </a:br>
          <a:r>
            <a:rPr lang="es-MX" sz="1600" b="0" i="0" kern="1200" dirty="0">
              <a:solidFill>
                <a:schemeClr val="bg1"/>
              </a:solidFill>
              <a:effectLst/>
              <a:latin typeface="Calibri" panose="020F0502020204030204" pitchFamily="34" charset="0"/>
            </a:rPr>
            <a:t>de manera eficiente desde una única solución y una sola vista: desde la plataforma </a:t>
          </a:r>
          <a:r>
            <a:rPr lang="es-MX" sz="1600" b="0" i="0" kern="1200" dirty="0" err="1">
              <a:solidFill>
                <a:schemeClr val="bg1"/>
              </a:solidFill>
              <a:effectLst/>
              <a:latin typeface="Calibri" panose="020F0502020204030204" pitchFamily="34" charset="0"/>
            </a:rPr>
            <a:t>WithSecure</a:t>
          </a:r>
          <a:r>
            <a:rPr lang="es-MX" sz="1600" b="0" i="0" kern="1200" dirty="0">
              <a:solidFill>
                <a:schemeClr val="bg1"/>
              </a:solidFill>
              <a:effectLst/>
              <a:latin typeface="Calibri" panose="020F0502020204030204" pitchFamily="34" charset="0"/>
            </a:rPr>
            <a:t> </a:t>
          </a:r>
          <a:r>
            <a:rPr lang="es-MX" sz="1600" b="0" i="0" kern="1200" dirty="0" err="1">
              <a:solidFill>
                <a:schemeClr val="bg1"/>
              </a:solidFill>
              <a:effectLst/>
              <a:latin typeface="Calibri" panose="020F0502020204030204" pitchFamily="34" charset="0"/>
            </a:rPr>
            <a:t>Elements</a:t>
          </a:r>
          <a:r>
            <a:rPr lang="es-MX" sz="1600" b="0" i="0" kern="1200" dirty="0">
              <a:solidFill>
                <a:schemeClr val="bg1"/>
              </a:solidFill>
              <a:effectLst/>
              <a:latin typeface="Calibri" panose="020F0502020204030204" pitchFamily="34" charset="0"/>
            </a:rPr>
            <a:t> Cloud, desarrollada para flujos de trabajo efectivos y una excelente experiencia de usuario.</a:t>
          </a:r>
          <a:endParaRPr lang="en-FI" sz="1600" kern="1200" dirty="0">
            <a:solidFill>
              <a:schemeClr val="bg1"/>
            </a:solidFill>
          </a:endParaRPr>
        </a:p>
      </dsp:txBody>
      <dsp:txXfrm>
        <a:off x="0" y="3187766"/>
        <a:ext cx="3501189" cy="2100713"/>
      </dsp:txXfrm>
    </dsp:sp>
    <dsp:sp modelId="{B694B811-B220-4DAA-BDBC-47B5507F27F8}">
      <dsp:nvSpPr>
        <dsp:cNvPr id="0" name=""/>
        <dsp:cNvSpPr/>
      </dsp:nvSpPr>
      <dsp:spPr>
        <a:xfrm>
          <a:off x="3851308" y="3187766"/>
          <a:ext cx="3501189" cy="2100713"/>
        </a:xfrm>
        <a:prstGeom prst="rect">
          <a:avLst/>
        </a:prstGeom>
        <a:solidFill>
          <a:schemeClr val="accent1">
            <a:shade val="80000"/>
            <a:hueOff val="-374301"/>
            <a:satOff val="-56899"/>
            <a:lumOff val="40877"/>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600" tIns="76200" rIns="183600" bIns="76200" numCol="1" spcCol="1270" anchor="ctr" anchorCtr="0">
          <a:noAutofit/>
        </a:bodyPr>
        <a:lstStyle/>
        <a:p>
          <a:pPr marL="0" lvl="0" indent="0" algn="ctr" defTabSz="889000">
            <a:lnSpc>
              <a:spcPct val="90000"/>
            </a:lnSpc>
            <a:spcBef>
              <a:spcPct val="0"/>
            </a:spcBef>
            <a:spcAft>
              <a:spcPct val="35000"/>
            </a:spcAft>
            <a:buNone/>
          </a:pPr>
          <a:r>
            <a:rPr lang="es-MX" sz="2000" b="1" i="0" kern="1200" dirty="0">
              <a:effectLst/>
              <a:latin typeface="Calibri" panose="020F0502020204030204" pitchFamily="34" charset="0"/>
            </a:rPr>
            <a:t>Manténgase por delante de la competencia </a:t>
          </a:r>
          <a:r>
            <a:rPr lang="es-MX" sz="1600" b="0" i="0" kern="1200" dirty="0">
              <a:effectLst/>
              <a:latin typeface="Calibri" panose="020F0502020204030204" pitchFamily="34" charset="0"/>
            </a:rPr>
            <a:t>y satisfaga la creciente demanda de gestión de exposición diferenciándose en un mercado de ciberseguridad cada vez más competitivo.*</a:t>
          </a:r>
          <a:endParaRPr lang="en-FI" sz="1600" kern="1200" dirty="0"/>
        </a:p>
      </dsp:txBody>
      <dsp:txXfrm>
        <a:off x="3851308" y="3187766"/>
        <a:ext cx="3501189" cy="2100713"/>
      </dsp:txXfrm>
    </dsp:sp>
    <dsp:sp modelId="{3505FF77-66E5-4BC4-9B7B-AB305D4ED1CB}">
      <dsp:nvSpPr>
        <dsp:cNvPr id="0" name=""/>
        <dsp:cNvSpPr/>
      </dsp:nvSpPr>
      <dsp:spPr>
        <a:xfrm>
          <a:off x="7702616" y="3187766"/>
          <a:ext cx="3501189" cy="2100713"/>
        </a:xfrm>
        <a:prstGeom prst="rect">
          <a:avLst/>
        </a:prstGeom>
        <a:solidFill>
          <a:schemeClr val="tx1">
            <a:lumMod val="85000"/>
            <a:lumOff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3600" tIns="76200" rIns="183600" bIns="76200" numCol="1" spcCol="1270" anchor="ctr" anchorCtr="0">
          <a:noAutofit/>
        </a:bodyPr>
        <a:lstStyle/>
        <a:p>
          <a:pPr marL="0" lvl="0" indent="0" algn="ctr" defTabSz="889000">
            <a:lnSpc>
              <a:spcPct val="90000"/>
            </a:lnSpc>
            <a:spcBef>
              <a:spcPct val="0"/>
            </a:spcBef>
            <a:spcAft>
              <a:spcPct val="35000"/>
            </a:spcAft>
            <a:buNone/>
          </a:pPr>
          <a:r>
            <a:rPr lang="es-MX" sz="2000" b="1" i="0" kern="1200" dirty="0">
              <a:solidFill>
                <a:schemeClr val="accent6"/>
              </a:solidFill>
              <a:effectLst/>
              <a:latin typeface="Calibri" panose="020F0502020204030204" pitchFamily="34" charset="0"/>
            </a:rPr>
            <a:t>Modelo de precios simple con dos partes: </a:t>
          </a:r>
          <a:r>
            <a:rPr lang="es-MX" sz="1400" b="1" i="0" kern="1200" dirty="0">
              <a:solidFill>
                <a:schemeClr val="accent6"/>
              </a:solidFill>
              <a:effectLst/>
              <a:latin typeface="Calibri" panose="020F0502020204030204" pitchFamily="34" charset="0"/>
            </a:rPr>
            <a:t>Precio por usuario: </a:t>
          </a:r>
          <a:r>
            <a:rPr lang="es-MX" sz="1400" b="1" i="0" kern="1200" dirty="0" err="1">
              <a:solidFill>
                <a:schemeClr val="accent6"/>
              </a:solidFill>
              <a:effectLst/>
              <a:latin typeface="Calibri" panose="020F0502020204030204" pitchFamily="34" charset="0"/>
            </a:rPr>
            <a:t>WithSecure</a:t>
          </a:r>
          <a:r>
            <a:rPr lang="es-MX" sz="1400" b="1" i="0" kern="1200" dirty="0">
              <a:solidFill>
                <a:schemeClr val="accent6"/>
              </a:solidFill>
              <a:effectLst/>
              <a:latin typeface="Calibri" panose="020F0502020204030204" pitchFamily="34" charset="0"/>
            </a:rPr>
            <a:t> </a:t>
          </a:r>
          <a:r>
            <a:rPr lang="es-MX" sz="1400" b="1" i="0" kern="1200" dirty="0" err="1">
              <a:solidFill>
                <a:schemeClr val="accent6"/>
              </a:solidFill>
              <a:effectLst/>
              <a:latin typeface="Calibri" panose="020F0502020204030204" pitchFamily="34" charset="0"/>
            </a:rPr>
            <a:t>Elements</a:t>
          </a:r>
          <a:r>
            <a:rPr lang="es-MX" sz="1400" b="1" i="0" kern="1200" dirty="0">
              <a:solidFill>
                <a:schemeClr val="accent6"/>
              </a:solidFill>
              <a:effectLst/>
              <a:latin typeface="Calibri" panose="020F0502020204030204" pitchFamily="34" charset="0"/>
            </a:rPr>
            <a:t> </a:t>
          </a:r>
          <a:r>
            <a:rPr lang="es-MX" sz="1400" b="1" i="0" kern="1200" dirty="0" err="1">
              <a:solidFill>
                <a:schemeClr val="accent6"/>
              </a:solidFill>
              <a:effectLst/>
              <a:latin typeface="Calibri" panose="020F0502020204030204" pitchFamily="34" charset="0"/>
            </a:rPr>
            <a:t>Exposure</a:t>
          </a:r>
          <a:r>
            <a:rPr lang="es-MX" sz="1400" b="1" i="0" kern="1200" dirty="0">
              <a:solidFill>
                <a:schemeClr val="accent6"/>
              </a:solidFill>
              <a:effectLst/>
              <a:latin typeface="Calibri" panose="020F0502020204030204" pitchFamily="34" charset="0"/>
            </a:rPr>
            <a:t> Management </a:t>
          </a:r>
          <a:r>
            <a:rPr lang="es-MX" sz="1400" b="0" i="0" kern="1200" dirty="0">
              <a:solidFill>
                <a:schemeClr val="accent6"/>
              </a:solidFill>
              <a:effectLst/>
              <a:latin typeface="Calibri" panose="020F0502020204030204" pitchFamily="34" charset="0"/>
            </a:rPr>
            <a:t>para usuarios (Identidad, Red, Dispositivos administrados y EASM)
Impuestos de facturación en la nube: </a:t>
          </a:r>
          <a:r>
            <a:rPr lang="es-MX" sz="1400" b="0" i="0" kern="1200" dirty="0" err="1">
              <a:solidFill>
                <a:schemeClr val="accent6"/>
              </a:solidFill>
              <a:effectLst/>
              <a:latin typeface="Calibri" panose="020F0502020204030204" pitchFamily="34" charset="0"/>
            </a:rPr>
            <a:t>WithSecure</a:t>
          </a:r>
          <a:r>
            <a:rPr lang="es-MX" sz="1400" b="0" i="0" kern="1200" dirty="0">
              <a:solidFill>
                <a:schemeClr val="accent6"/>
              </a:solidFill>
              <a:effectLst/>
              <a:latin typeface="Calibri" panose="020F0502020204030204" pitchFamily="34" charset="0"/>
            </a:rPr>
            <a:t> </a:t>
          </a:r>
          <a:r>
            <a:rPr lang="es-MX" sz="1400" b="0" i="0" kern="1200" dirty="0" err="1">
              <a:solidFill>
                <a:schemeClr val="accent6"/>
              </a:solidFill>
              <a:effectLst/>
              <a:latin typeface="Calibri" panose="020F0502020204030204" pitchFamily="34" charset="0"/>
            </a:rPr>
            <a:t>Elements</a:t>
          </a:r>
          <a:r>
            <a:rPr lang="es-MX" sz="1400" b="0" i="0" kern="1200" dirty="0">
              <a:solidFill>
                <a:schemeClr val="accent6"/>
              </a:solidFill>
              <a:effectLst/>
              <a:latin typeface="Calibri" panose="020F0502020204030204" pitchFamily="34" charset="0"/>
            </a:rPr>
            <a:t> </a:t>
          </a:r>
          <a:r>
            <a:rPr lang="es-MX" sz="1400" b="0" i="0" kern="1200" dirty="0" err="1">
              <a:solidFill>
                <a:schemeClr val="accent6"/>
              </a:solidFill>
              <a:effectLst/>
              <a:latin typeface="Calibri" panose="020F0502020204030204" pitchFamily="34" charset="0"/>
            </a:rPr>
            <a:t>Exposure</a:t>
          </a:r>
          <a:r>
            <a:rPr lang="es-MX" sz="1400" b="0" i="0" kern="1200" dirty="0">
              <a:solidFill>
                <a:schemeClr val="accent6"/>
              </a:solidFill>
              <a:effectLst/>
              <a:latin typeface="Calibri" panose="020F0502020204030204" pitchFamily="34" charset="0"/>
            </a:rPr>
            <a:t> Management para la nube (Servicios en la nube, incluidos AWS y Azure)</a:t>
          </a:r>
          <a:endParaRPr lang="en-FI" sz="1400" b="0" kern="1200" dirty="0">
            <a:solidFill>
              <a:schemeClr val="accent6"/>
            </a:solidFill>
          </a:endParaRPr>
        </a:p>
      </dsp:txBody>
      <dsp:txXfrm>
        <a:off x="7702616" y="3187766"/>
        <a:ext cx="3501189" cy="2100713"/>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3582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8" name="Notes Placeholder 7">
            <a:extLst>
              <a:ext uri="{FF2B5EF4-FFF2-40B4-BE49-F238E27FC236}">
                <a16:creationId xmlns:a16="http://schemas.microsoft.com/office/drawing/2014/main" id="{B1F823AB-4A5E-49AA-BF3C-9503CF48A0A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4884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923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Summary of Benefits (6)</a:t>
            </a:r>
            <a:endParaRPr lang="en-FI"/>
          </a:p>
        </p:txBody>
      </p:sp>
    </p:spTree>
    <p:extLst>
      <p:ext uri="{BB962C8B-B14F-4D97-AF65-F5344CB8AC3E}">
        <p14:creationId xmlns:p14="http://schemas.microsoft.com/office/powerpoint/2010/main" val="3102674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Instead of building attack paths that are optimized for the shortest route from the external attack surface to the business-critical assets, our reasoning engine and attack paths are built on heuristic scoring through the lens of the attacker. Our decision-making logic leans on decades of expertise on disassembling real-life attacks and our XDR detection telemetry. This is what true AI-enabled red teaming means.</a:t>
            </a:r>
            <a:endParaRPr lang="en-FI"/>
          </a:p>
        </p:txBody>
      </p:sp>
    </p:spTree>
    <p:extLst>
      <p:ext uri="{BB962C8B-B14F-4D97-AF65-F5344CB8AC3E}">
        <p14:creationId xmlns:p14="http://schemas.microsoft.com/office/powerpoint/2010/main" val="4273864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as a story. Same text is in the slides’ speaker notes (next 6 slides).</a:t>
            </a:r>
            <a:endParaRPr lang="en-FI" dirty="0"/>
          </a:p>
        </p:txBody>
      </p:sp>
    </p:spTree>
    <p:extLst>
      <p:ext uri="{BB962C8B-B14F-4D97-AF65-F5344CB8AC3E}">
        <p14:creationId xmlns:p14="http://schemas.microsoft.com/office/powerpoint/2010/main" val="797241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typical modern company IT environment is complex, covering identities, workstations and cloud services among many other asset types. Every asset can be the source of an exposure – including vulnerabilities and misconfigurations – and can be exploited to attack an organization’s assets and business operations.</a:t>
            </a:r>
          </a:p>
        </p:txBody>
      </p:sp>
    </p:spTree>
    <p:extLst>
      <p:ext uri="{BB962C8B-B14F-4D97-AF65-F5344CB8AC3E}">
        <p14:creationId xmlns:p14="http://schemas.microsoft.com/office/powerpoint/2010/main" val="31736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Moreover, many organizations have hybrid environments without traditional perimeters, causing a lack of visibility across the mix of cloud and on-premise assets. Over time, the attack surface of an organization typically grows as more interconnected assets are added, becoming even more complex. An organization’s external threat landscape is also dynamic, constantly evolving due to threats like AI-enabled cyber attacks.</a:t>
            </a:r>
            <a:endParaRPr lang="en-US" sz="1200">
              <a:latin typeface="+mn-lt"/>
            </a:endParaRPr>
          </a:p>
        </p:txBody>
      </p:sp>
    </p:spTree>
    <p:extLst>
      <p:ext uri="{BB962C8B-B14F-4D97-AF65-F5344CB8AC3E}">
        <p14:creationId xmlns:p14="http://schemas.microsoft.com/office/powerpoint/2010/main" val="3053573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Shadow IT also brings an interesting layer of complexity to an organization’s IT environment and attack surface. Shadow IT refers to the various IT systems deployed without oversight from the central IT department of an organization, which can lead to additional business and compliance risk. Consequently, all these interconnected assets, and the evolving threats those must be resistant to, make it incredibly challenging for a security administrator to handle the organization's security and exposure management effectively. Each vulnerability can be an open gate to another asset or piece of data, forming possible attack paths that an attacker can use.</a:t>
            </a:r>
          </a:p>
        </p:txBody>
      </p:sp>
    </p:spTree>
    <p:extLst>
      <p:ext uri="{BB962C8B-B14F-4D97-AF65-F5344CB8AC3E}">
        <p14:creationId xmlns:p14="http://schemas.microsoft.com/office/powerpoint/2010/main" val="1379212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2D638-BDCD-54C1-A8BA-5A81AFA06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45D6A-7266-F986-2BFD-F9DE0E76E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0F791-2251-A6EC-3657-4F7574C325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Potential attack paths expose various internal assets to cyber attacks, but typically an attacker would try to use these attack paths especially to reach critical company assets – for example, as part of a ransomware attack.</a:t>
            </a:r>
            <a:br>
              <a:rPr lang="en-US"/>
            </a:br>
            <a:r>
              <a:rPr lang="en-US" err="1"/>
              <a:t>WithSecure</a:t>
            </a:r>
            <a:r>
              <a:rPr lang="en-US"/>
              <a:t> Elements Exposure Management (XM) detects detrimental attack paths that lead to crucial assets before attackers can exploit those paths.</a:t>
            </a:r>
            <a:endParaRPr lang="en-FI"/>
          </a:p>
        </p:txBody>
      </p:sp>
    </p:spTree>
    <p:extLst>
      <p:ext uri="{BB962C8B-B14F-4D97-AF65-F5344CB8AC3E}">
        <p14:creationId xmlns:p14="http://schemas.microsoft.com/office/powerpoint/2010/main" val="3860192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E4E9E-53CE-A482-F718-6AE207E7B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44EB9-7FCB-75F1-6C0C-F5C115626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896B1-49C6-0C3E-7643-31CA2D9AAD60}"/>
              </a:ext>
            </a:extLst>
          </p:cNvPr>
          <p:cNvSpPr>
            <a:spLocks noGrp="1"/>
          </p:cNvSpPr>
          <p:nvPr>
            <p:ph type="body" idx="1"/>
          </p:nvPr>
        </p:nvSpPr>
        <p:spPr/>
        <p:txBody>
          <a:bodyPr/>
          <a:lstStyle/>
          <a:p>
            <a:r>
              <a:rPr lang="en-US"/>
              <a:t>The most dangerous exposures often function as acceleration points in attack paths. From defender’s perspective, these points can be called “choke points”, as attacks can be effectively stopped by remediating these points. By just remediating these choke points, you can experience a massive improvement in the protection of your company assets and data effectively by breaking most of the dangerous attack paths.</a:t>
            </a:r>
            <a:endParaRPr lang="en-FI"/>
          </a:p>
        </p:txBody>
      </p:sp>
    </p:spTree>
    <p:extLst>
      <p:ext uri="{BB962C8B-B14F-4D97-AF65-F5344CB8AC3E}">
        <p14:creationId xmlns:p14="http://schemas.microsoft.com/office/powerpoint/2010/main" val="3536486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641D1-1732-3BAF-6B97-C0544B700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A18E1-B3FB-B646-2641-C0A6DF9D5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DC086-C9FC-1182-C576-B1ABC2585996}"/>
              </a:ext>
            </a:extLst>
          </p:cNvPr>
          <p:cNvSpPr>
            <a:spLocks noGrp="1"/>
          </p:cNvSpPr>
          <p:nvPr>
            <p:ph type="body" idx="1"/>
          </p:nvPr>
        </p:nvSpPr>
        <p:spPr/>
        <p:txBody>
          <a:bodyPr/>
          <a:lstStyle/>
          <a:p>
            <a:r>
              <a:rPr lang="en-US" dirty="0"/>
              <a:t>Here, a security administrator remediates the choke points using the AI-powered recommendations from WithSecure Elements Exposure Management, thereby protecting their organization’s assets and minimizing the risk of cyber attacks that succeed in causing compromises in the environment.</a:t>
            </a:r>
            <a:endParaRPr lang="en-FI" dirty="0"/>
          </a:p>
        </p:txBody>
      </p:sp>
    </p:spTree>
    <p:extLst>
      <p:ext uri="{BB962C8B-B14F-4D97-AF65-F5344CB8AC3E}">
        <p14:creationId xmlns:p14="http://schemas.microsoft.com/office/powerpoint/2010/main" val="336702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Basis for recommendation engine.</a:t>
            </a:r>
            <a:endParaRPr lang="en-FI" dirty="0"/>
          </a:p>
        </p:txBody>
      </p:sp>
    </p:spTree>
    <p:extLst>
      <p:ext uri="{BB962C8B-B14F-4D97-AF65-F5344CB8AC3E}">
        <p14:creationId xmlns:p14="http://schemas.microsoft.com/office/powerpoint/2010/main" val="334540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4331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Tree>
    <p:extLst>
      <p:ext uri="{BB962C8B-B14F-4D97-AF65-F5344CB8AC3E}">
        <p14:creationId xmlns:p14="http://schemas.microsoft.com/office/powerpoint/2010/main" val="2974001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Tree>
    <p:extLst>
      <p:ext uri="{BB962C8B-B14F-4D97-AF65-F5344CB8AC3E}">
        <p14:creationId xmlns:p14="http://schemas.microsoft.com/office/powerpoint/2010/main" val="3624397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Tree>
    <p:extLst>
      <p:ext uri="{BB962C8B-B14F-4D97-AF65-F5344CB8AC3E}">
        <p14:creationId xmlns:p14="http://schemas.microsoft.com/office/powerpoint/2010/main" val="3156102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EASM: What’s available outside our organization, external entry points where attack paths start.</a:t>
            </a:r>
          </a:p>
        </p:txBody>
      </p:sp>
    </p:spTree>
    <p:extLst>
      <p:ext uri="{BB962C8B-B14F-4D97-AF65-F5344CB8AC3E}">
        <p14:creationId xmlns:p14="http://schemas.microsoft.com/office/powerpoint/2010/main" val="2563315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Talk track:</a:t>
            </a:r>
          </a:p>
          <a:p>
            <a:r>
              <a:rPr lang="en-US" b="0" u="none" dirty="0"/>
              <a:t>What is key in cloud setups is the scope of configurations – or misconfigurations. The importance of configurations is enhanced in the cloud environment, as misconfigurations could mean opening an organization’s resource to the internet. Misconfigurations pose a huge risk, as they can easily leave the cloud infrastructure and the data in it exposed to attackers. The risks related to misconfigurations have increased, as cloud attacks are opportunistic – attackers are looking for mistakes. These misconfigurations come in such quantity and variety that they can be hard to detect and manually remediate.</a:t>
            </a:r>
          </a:p>
          <a:p>
            <a:endParaRPr lang="en-US" b="0" u="none" dirty="0"/>
          </a:p>
          <a:p>
            <a:r>
              <a:rPr lang="en-US" b="0" u="none" dirty="0"/>
              <a:t>Moreover, cloud platforms are developed at a very fast pace, which means that some of the new functionality might also expose organizations to new risks. AWS and Azure introduce multitudes of new features and services each year, making constant changes to further increase the risk of misconfigurations. Elements XM for Cloud helps organizations to understand the risks that the new features and changes in the cloud environment might bring to their cloud estate. </a:t>
            </a:r>
          </a:p>
          <a:p>
            <a:endParaRPr lang="en-US" b="0" u="none" dirty="0"/>
          </a:p>
          <a:p>
            <a:r>
              <a:rPr lang="en-US" b="0" u="none" dirty="0"/>
              <a:t>Also, the scarcity of cloud security skills makes cloud vendors’ tools for correcting misconfigurations hard to maintain, and users can have difficulty in interpreting the outputs of the tools. For example, engineering teams may oversee cyber security, and thus they may not understand the concepts and practices related to security as well as cyber security experts do. </a:t>
            </a:r>
          </a:p>
          <a:p>
            <a:endParaRPr lang="en-US" b="0" u="none" dirty="0"/>
          </a:p>
          <a:p>
            <a:r>
              <a:rPr lang="en-US" b="0" u="none" dirty="0"/>
              <a:t>Regulators requesting evidence that security controls governing data in the cloud are working, for example by doing regular auditing, add pressure for the cloud environment users. In the worst-case scenario, as data breaches can be costly, some medium-sized organizations could even go out of business, if they must pay a hefty fine for a breach.</a:t>
            </a:r>
          </a:p>
          <a:p>
            <a:endParaRPr lang="en-US" b="1" u="sng" dirty="0"/>
          </a:p>
          <a:p>
            <a:r>
              <a:rPr lang="en-US" b="1" u="sng" dirty="0"/>
              <a:t>FAQs:</a:t>
            </a:r>
          </a:p>
          <a:p>
            <a:endParaRPr lang="en-US" b="1" dirty="0"/>
          </a:p>
          <a:p>
            <a:r>
              <a:rPr lang="en-US" b="1" dirty="0"/>
              <a:t>What is IaaS? </a:t>
            </a:r>
          </a:p>
          <a:p>
            <a:r>
              <a:rPr lang="en-US" dirty="0"/>
              <a:t>Infrastructure as a Service (IaaS) is a cloud computing service model, where IT infrastructure like storage, compute and network resources are provided over the internet on a pay-as-you-go basis.* AWS and Azure, both of which Elements XM for Cloud currently covers, are prominent examples of this. </a:t>
            </a:r>
          </a:p>
          <a:p>
            <a:endParaRPr lang="en-US" dirty="0"/>
          </a:p>
          <a:p>
            <a:r>
              <a:rPr lang="en-US" b="1" dirty="0"/>
              <a:t>What are Cloud Accounts? </a:t>
            </a:r>
          </a:p>
          <a:p>
            <a:r>
              <a:rPr lang="en-US" dirty="0"/>
              <a:t>Cloud Account is an entity that allows segmentation and deployment of cloud infrastructure assets in the public cloud ecosystems, like AWS accounts or Azure tenants/subscriptions. This is also one of the methods of limiting and controlling access to the cloud infrastructure. </a:t>
            </a:r>
          </a:p>
          <a:p>
            <a:endParaRPr lang="en-US" dirty="0"/>
          </a:p>
          <a:p>
            <a:r>
              <a:rPr lang="en-US" b="1" dirty="0"/>
              <a:t>What are cloud-specific security misconfigurations? </a:t>
            </a:r>
          </a:p>
          <a:p>
            <a:r>
              <a:rPr lang="en-US" dirty="0"/>
              <a:t>It is important to realize that the public cloud and IaaS are layers of abstraction on top of the traditional layers that organizations protect and manage exposure risks for. The usage of IaaS comes with a whole new range of cloud specific risks that stem from insecure configurations or improper usage of the cloud services. Moreover, cloud providers' default configurations may not always be secure.</a:t>
            </a:r>
          </a:p>
          <a:p>
            <a:endParaRPr lang="en-US" dirty="0"/>
          </a:p>
          <a:p>
            <a:r>
              <a:rPr lang="en-US" b="1" i="1" dirty="0"/>
              <a:t>Source: </a:t>
            </a:r>
            <a:r>
              <a:rPr lang="en-US" i="1" dirty="0"/>
              <a:t>*AWS (n.d.). What Is IaaS (Infrastructure as a Service)? https://aws.amazon.com/what-is/iaas/ (Accessed 11.08.2023)</a:t>
            </a:r>
          </a:p>
          <a:p>
            <a:endParaRPr lang="en-US" dirty="0"/>
          </a:p>
        </p:txBody>
      </p:sp>
    </p:spTree>
    <p:extLst>
      <p:ext uri="{BB962C8B-B14F-4D97-AF65-F5344CB8AC3E}">
        <p14:creationId xmlns:p14="http://schemas.microsoft.com/office/powerpoint/2010/main" val="592270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000000"/>
                </a:solidFill>
                <a:effectLst/>
                <a:uLnTx/>
                <a:uFillTx/>
                <a:latin typeface="Archivo"/>
                <a:ea typeface="+mn-ea"/>
                <a:cs typeface="+mn-cs"/>
              </a:rPr>
              <a:t>WithSecure™ Elements Exposure Management combines multiple available scanning methods to ensure your full attack surface is covered. Also, the attack path modeling itself can be thought of as an additional type of scan.</a:t>
            </a:r>
            <a:endParaRPr lang="en-FI" dirty="0"/>
          </a:p>
        </p:txBody>
      </p:sp>
    </p:spTree>
    <p:extLst>
      <p:ext uri="{BB962C8B-B14F-4D97-AF65-F5344CB8AC3E}">
        <p14:creationId xmlns:p14="http://schemas.microsoft.com/office/powerpoint/2010/main" val="2663958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list of actions to perform in a prioritized way.</a:t>
            </a:r>
            <a:endParaRPr lang="en-FI" dirty="0"/>
          </a:p>
        </p:txBody>
      </p:sp>
    </p:spTree>
    <p:extLst>
      <p:ext uri="{BB962C8B-B14F-4D97-AF65-F5344CB8AC3E}">
        <p14:creationId xmlns:p14="http://schemas.microsoft.com/office/powerpoint/2010/main" val="2720666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defRPr/>
            </a:pPr>
            <a:r>
              <a:rPr lang="en-US" b="1" dirty="0"/>
              <a:t>Note: </a:t>
            </a:r>
            <a:r>
              <a:rPr lang="en-US" dirty="0"/>
              <a:t>Services sold separately, except WithSecure Elevate for Exposure Management is currently (status during September 2024) offered free of charge until further notice (subject to change).</a:t>
            </a:r>
            <a:endParaRPr lang="en-FI" dirty="0"/>
          </a:p>
        </p:txBody>
      </p:sp>
    </p:spTree>
    <p:extLst>
      <p:ext uri="{BB962C8B-B14F-4D97-AF65-F5344CB8AC3E}">
        <p14:creationId xmlns:p14="http://schemas.microsoft.com/office/powerpoint/2010/main" val="3956725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Relating to Regulatory Compliance: We help you bridge the gaps to meet the NIS 2 Directive.</a:t>
            </a:r>
          </a:p>
          <a:p>
            <a:r>
              <a:rPr lang="en-US" sz="1200" dirty="0"/>
              <a:t>UX = User Experience</a:t>
            </a:r>
            <a:endParaRPr lang="en-FI" dirty="0"/>
          </a:p>
        </p:txBody>
      </p:sp>
    </p:spTree>
    <p:extLst>
      <p:ext uri="{BB962C8B-B14F-4D97-AF65-F5344CB8AC3E}">
        <p14:creationId xmlns:p14="http://schemas.microsoft.com/office/powerpoint/2010/main" val="2808236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Calibri" panose="020F0502020204030204" pitchFamily="34" charset="0"/>
              </a:rPr>
              <a:t>Show only to partners.</a:t>
            </a:r>
          </a:p>
        </p:txBody>
      </p:sp>
    </p:spTree>
    <p:extLst>
      <p:ext uri="{BB962C8B-B14F-4D97-AF65-F5344CB8AC3E}">
        <p14:creationId xmlns:p14="http://schemas.microsoft.com/office/powerpoint/2010/main" val="2121424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1A6E0-BECC-19DB-AAFF-D8086ACF6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F8FAA-C498-342D-5440-032F3A55E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5EBD7-6F17-3774-DEE1-F563DC4CBBDC}"/>
              </a:ext>
            </a:extLst>
          </p:cNvPr>
          <p:cNvSpPr>
            <a:spLocks noGrp="1"/>
          </p:cNvSpPr>
          <p:nvPr>
            <p:ph type="body" idx="1"/>
          </p:nvPr>
        </p:nvSpPr>
        <p:spPr/>
        <p:txBody>
          <a:bodyPr/>
          <a:lstStyle/>
          <a:p>
            <a:pPr marL="0" indent="0">
              <a:buNone/>
            </a:pPr>
            <a:r>
              <a:rPr lang="en-US" dirty="0"/>
              <a:t>Organizations are shifting to cloud and the working environment has become permanently hybrid. In this process customers’ have lost visibility and understanding of their digital perimeter and their assets. ​Consequently, it’s is hard for customers to understand how to protect against cyber threats and how the changing threat landscape impacts them.</a:t>
            </a:r>
            <a:endParaRPr lang="en-FI" dirty="0"/>
          </a:p>
          <a:p>
            <a:endParaRPr lang="en-FI" dirty="0"/>
          </a:p>
        </p:txBody>
      </p:sp>
    </p:spTree>
    <p:extLst>
      <p:ext uri="{BB962C8B-B14F-4D97-AF65-F5344CB8AC3E}">
        <p14:creationId xmlns:p14="http://schemas.microsoft.com/office/powerpoint/2010/main" val="2925687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 Elements Exposure Management product</a:t>
            </a:r>
          </a:p>
          <a:p>
            <a:r>
              <a:rPr lang="en-US" dirty="0"/>
              <a:t>Blue = Elements XDR products</a:t>
            </a:r>
          </a:p>
          <a:p>
            <a:r>
              <a:rPr lang="en-US" dirty="0"/>
              <a:t>Purple = Co-Security Services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Adapted from NIST - More info on NIST cyber security framework: https://www.nist.gov/itl/smallbusinesscyber/nist-cybersecurity-framework-0</a:t>
            </a:r>
          </a:p>
          <a:p>
            <a:endParaRPr lang="en-US" dirty="0"/>
          </a:p>
        </p:txBody>
      </p:sp>
    </p:spTree>
    <p:extLst>
      <p:ext uri="{BB962C8B-B14F-4D97-AF65-F5344CB8AC3E}">
        <p14:creationId xmlns:p14="http://schemas.microsoft.com/office/powerpoint/2010/main" val="88169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an Attack Surface?</a:t>
            </a:r>
          </a:p>
          <a:p>
            <a:r>
              <a:rPr lang="en-US" dirty="0"/>
              <a:t>“The set of points on the boundary of a system, a system element, or an environment where an attacker can try to enter, cause an effect on, or extract data from, that system, system element, or environment”*.</a:t>
            </a:r>
          </a:p>
          <a:p>
            <a:r>
              <a:rPr lang="en-US" dirty="0"/>
              <a:t>*</a:t>
            </a:r>
            <a:r>
              <a:rPr lang="en-US" b="1" dirty="0"/>
              <a:t>Source: </a:t>
            </a:r>
            <a:r>
              <a:rPr lang="en-US" dirty="0"/>
              <a:t>NIST (National Institute of Standards and Technology). “attack surface” definition (Sources: NIST SP 800-172 from GAO-19-128). https://csrc.nist.gov/glossary/term/attack_surface (Accessed 22.8.2024)</a:t>
            </a:r>
            <a:endParaRPr lang="en-FI" dirty="0"/>
          </a:p>
        </p:txBody>
      </p:sp>
    </p:spTree>
    <p:extLst>
      <p:ext uri="{BB962C8B-B14F-4D97-AF65-F5344CB8AC3E}">
        <p14:creationId xmlns:p14="http://schemas.microsoft.com/office/powerpoint/2010/main" val="3684812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6254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r>
              <a:rPr lang="en-US" sz="1600" b="1" dirty="0">
                <a:latin typeface="+mn-lt"/>
              </a:rPr>
              <a:t>Talk Track:</a:t>
            </a:r>
          </a:p>
          <a:p>
            <a:pPr marL="0" indent="0" defTabSz="931774">
              <a:buFont typeface="Arial" panose="020B0604020202020204" pitchFamily="34" charset="0"/>
              <a:buNone/>
              <a:defRPr/>
            </a:pPr>
            <a:endParaRPr lang="en-US" sz="1600" dirty="0">
              <a:latin typeface="+mn-lt"/>
            </a:endParaRPr>
          </a:p>
          <a:p>
            <a:pPr marL="0" indent="0" defTabSz="931774">
              <a:buFont typeface="Arial" panose="020B0604020202020204" pitchFamily="34" charset="0"/>
              <a:buNone/>
              <a:defRPr/>
            </a:pPr>
            <a:r>
              <a:rPr lang="en-US" sz="1600" dirty="0">
                <a:latin typeface="+mn-lt"/>
              </a:rPr>
              <a:t>What does WithSecure bring to the world? What do we bring to cyber security? The answer is simple: Trust</a:t>
            </a:r>
          </a:p>
          <a:p>
            <a:pPr marL="0" indent="0" defTabSz="931774">
              <a:buFont typeface="Arial" panose="020B0604020202020204" pitchFamily="34" charset="0"/>
              <a:buNone/>
              <a:defRPr/>
            </a:pPr>
            <a:endParaRPr lang="en-US" sz="1600" dirty="0">
              <a:latin typeface="+mn-lt"/>
            </a:endParaRPr>
          </a:p>
          <a:p>
            <a:pPr marL="0" indent="0" defTabSz="931774">
              <a:buFont typeface="Arial" panose="020B0604020202020204" pitchFamily="34" charset="0"/>
              <a:buNone/>
              <a:defRPr/>
            </a:pPr>
            <a:r>
              <a:rPr lang="en-GB" sz="1600" dirty="0">
                <a:latin typeface="+mn-lt"/>
              </a:rPr>
              <a:t>At this moment, who we are, what we do, and how we do it matters more than ever. We are here to build and sustain trust in a digital society. Trust that is everyday threatened by uncertainty, fear, and worry caused by cyber attacks and cyber crime.</a:t>
            </a:r>
          </a:p>
          <a:p>
            <a:pPr marL="0" indent="0" defTabSz="931774">
              <a:buFont typeface="Arial" panose="020B0604020202020204" pitchFamily="34" charset="0"/>
              <a:buNone/>
              <a:defRPr/>
            </a:pPr>
            <a:endParaRPr lang="en-GB" sz="1600" dirty="0">
              <a:latin typeface="+mn-lt"/>
            </a:endParaRPr>
          </a:p>
          <a:p>
            <a:pPr marL="0" indent="0" defTabSz="931774">
              <a:buFont typeface="Arial" panose="020B0604020202020204" pitchFamily="34" charset="0"/>
              <a:buNone/>
              <a:defRPr/>
            </a:pPr>
            <a:r>
              <a:rPr lang="en-GB" sz="1600" dirty="0">
                <a:latin typeface="+mn-lt"/>
              </a:rPr>
              <a:t>We have a bold goal, where no one who puts their trust in us will suffer a serious loss or be put out of business because of cybercrime. At least no one who puts their trust in us.</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Also, we are compliant with EU regulations and standards from day one.</a:t>
            </a:r>
            <a:endParaRPr lang="en-FI" sz="1200" dirty="0"/>
          </a:p>
        </p:txBody>
      </p:sp>
    </p:spTree>
    <p:extLst>
      <p:ext uri="{BB962C8B-B14F-4D97-AF65-F5344CB8AC3E}">
        <p14:creationId xmlns:p14="http://schemas.microsoft.com/office/powerpoint/2010/main" val="2491465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3BB385"/>
                </a:solidFill>
              </a:rPr>
              <a:t>WithSecure™ Elements Exposure Management (XM) is non-managed.</a:t>
            </a:r>
          </a:p>
          <a:p>
            <a:endParaRPr lang="en-US" dirty="0"/>
          </a:p>
        </p:txBody>
      </p:sp>
      <p:sp>
        <p:nvSpPr>
          <p:cNvPr id="4" name="Slide Number Placeholder 3"/>
          <p:cNvSpPr>
            <a:spLocks noGrp="1"/>
          </p:cNvSpPr>
          <p:nvPr>
            <p:ph type="sldNum" sz="quarter" idx="10"/>
          </p:nvPr>
        </p:nvSpPr>
        <p:spPr/>
        <p:txBody>
          <a:bodyPr/>
          <a:lstStyle/>
          <a:p>
            <a:fld id="{DEFB5FEB-54DD-46D5-985C-80BFE3B4FC80}" type="slidenum">
              <a:rPr lang="en-ZA" smtClean="0"/>
              <a:t>47</a:t>
            </a:fld>
            <a:endParaRPr lang="en-ZA"/>
          </a:p>
        </p:txBody>
      </p:sp>
    </p:spTree>
    <p:extLst>
      <p:ext uri="{BB962C8B-B14F-4D97-AF65-F5344CB8AC3E}">
        <p14:creationId xmlns:p14="http://schemas.microsoft.com/office/powerpoint/2010/main" val="1644472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b="1" i="0" u="none" strike="noStrike" kern="1200" dirty="0">
                <a:solidFill>
                  <a:srgbClr val="FFFFFF"/>
                </a:solidFill>
                <a:effectLst/>
                <a:highlight>
                  <a:srgbClr val="076140"/>
                </a:highlight>
                <a:latin typeface="Archivo" pitchFamily="2" charset="0"/>
              </a:rPr>
              <a:t>ASM Service Data: </a:t>
            </a:r>
            <a:r>
              <a:rPr lang="en-US" sz="1800" b="0" i="0" u="none" strike="noStrike" kern="1200" dirty="0">
                <a:solidFill>
                  <a:srgbClr val="FFC000"/>
                </a:solidFill>
                <a:effectLst/>
                <a:latin typeface="Archivo" pitchFamily="2" charset="0"/>
              </a:rPr>
              <a:t>Extensive External Attack Surface</a:t>
            </a:r>
            <a:endParaRPr lang="en-FI" sz="1800" b="0" i="0" u="none" strike="noStrike" dirty="0">
              <a:effectLst/>
              <a:highlight>
                <a:srgbClr val="076140"/>
              </a:highlight>
              <a:latin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800" b="1" i="0" u="none" strike="noStrike" kern="1200" dirty="0">
                <a:solidFill>
                  <a:srgbClr val="FFFFFF"/>
                </a:solidFill>
                <a:effectLst/>
                <a:highlight>
                  <a:srgbClr val="076140"/>
                </a:highlight>
                <a:latin typeface="Archivo" pitchFamily="2" charset="0"/>
              </a:rPr>
              <a:t>Elements Exposure Management Data: </a:t>
            </a:r>
            <a:r>
              <a:rPr lang="en-US" sz="1800" b="0" i="0" u="none" strike="noStrike" kern="1200" dirty="0">
                <a:solidFill>
                  <a:srgbClr val="000000"/>
                </a:solidFill>
                <a:effectLst/>
                <a:latin typeface="Archivo" pitchFamily="2" charset="0"/>
              </a:rPr>
              <a:t>Internal &amp; </a:t>
            </a:r>
            <a:r>
              <a:rPr lang="en-US" sz="1800" b="0" i="0" u="none" strike="noStrike" kern="1200" dirty="0">
                <a:solidFill>
                  <a:srgbClr val="37D6A6"/>
                </a:solidFill>
                <a:effectLst/>
                <a:latin typeface="Archivo" pitchFamily="2" charset="0"/>
              </a:rPr>
              <a:t>some external attack surface</a:t>
            </a:r>
            <a:r>
              <a:rPr lang="en-US" sz="1800" b="0" i="0" u="none" strike="noStrike" kern="1200" dirty="0">
                <a:solidFill>
                  <a:srgbClr val="000000"/>
                </a:solidFill>
                <a:effectLst/>
                <a:latin typeface="Archivo" pitchFamily="2" charset="0"/>
              </a:rPr>
              <a:t>, cloud posture, identities etc.</a:t>
            </a:r>
            <a:endParaRPr lang="en-FI"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FI" sz="1800" b="0" i="0" u="none" strike="noStrike" dirty="0">
              <a:effectLst/>
              <a:highlight>
                <a:srgbClr val="076140"/>
              </a:highligh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DEFB5FEB-54DD-46D5-985C-80BFE3B4FC80}" type="slidenum">
              <a:rPr lang="en-ZA" smtClean="0"/>
              <a:t>48</a:t>
            </a:fld>
            <a:endParaRPr lang="en-ZA"/>
          </a:p>
        </p:txBody>
      </p:sp>
    </p:spTree>
    <p:extLst>
      <p:ext uri="{BB962C8B-B14F-4D97-AF65-F5344CB8AC3E}">
        <p14:creationId xmlns:p14="http://schemas.microsoft.com/office/powerpoint/2010/main" val="971530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Tree>
    <p:extLst>
      <p:ext uri="{BB962C8B-B14F-4D97-AF65-F5344CB8AC3E}">
        <p14:creationId xmlns:p14="http://schemas.microsoft.com/office/powerpoint/2010/main" val="84705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More questions:</a:t>
            </a:r>
            <a:br>
              <a:rPr lang="en-US" dirty="0"/>
            </a:br>
            <a:r>
              <a:rPr lang="en-US" sz="1200" dirty="0"/>
              <a:t>How can I ensure my digital environment complies with the latest legal requirements, like NIS 2?</a:t>
            </a:r>
          </a:p>
          <a:p>
            <a:r>
              <a:rPr lang="en-US" sz="1800" dirty="0">
                <a:effectLst/>
                <a:latin typeface="Segoe UI" panose="020B0502040204020203" pitchFamily="34" charset="0"/>
              </a:rPr>
              <a:t>What are the risks I should address right now?</a:t>
            </a:r>
            <a:endParaRPr lang="en-US" dirty="0"/>
          </a:p>
        </p:txBody>
      </p:sp>
    </p:spTree>
    <p:extLst>
      <p:ext uri="{BB962C8B-B14F-4D97-AF65-F5344CB8AC3E}">
        <p14:creationId xmlns:p14="http://schemas.microsoft.com/office/powerpoint/2010/main" val="174568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WithSecure Elements Exposure Management enables you to take a proactive security approach - to identify and bridge gaps in your security before incidents and breaches take place. </a:t>
            </a:r>
          </a:p>
          <a:p>
            <a:endParaRPr lang="en-US" i="0" dirty="0"/>
          </a:p>
          <a:p>
            <a:r>
              <a:rPr lang="en-US" b="1" i="0" dirty="0">
                <a:solidFill>
                  <a:srgbClr val="000000"/>
                </a:solidFill>
                <a:effectLst/>
                <a:latin typeface="WordVisi_MSFontService"/>
              </a:rPr>
              <a:t>Note: </a:t>
            </a:r>
            <a:r>
              <a:rPr lang="en-US" b="0" i="0" dirty="0">
                <a:solidFill>
                  <a:srgbClr val="000000"/>
                </a:solidFill>
                <a:effectLst/>
                <a:latin typeface="WordVisi_MSFontService"/>
              </a:rPr>
              <a:t>Idea adapted from industry analysts like Forrester: https://www.forrester.com/blogs/its-time-we-activate-proactive-security/ </a:t>
            </a:r>
            <a:endParaRPr lang="en-FI" dirty="0"/>
          </a:p>
        </p:txBody>
      </p:sp>
    </p:spTree>
    <p:extLst>
      <p:ext uri="{BB962C8B-B14F-4D97-AF65-F5344CB8AC3E}">
        <p14:creationId xmlns:p14="http://schemas.microsoft.com/office/powerpoint/2010/main" val="402596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NIST - More info on NIST cyber security framework: https://www.nist.gov/itl/smallbusinesscyber/nist-cybersecurity-framework-0</a:t>
            </a:r>
          </a:p>
          <a:p>
            <a:endParaRPr lang="en-US" dirty="0"/>
          </a:p>
          <a:p>
            <a:r>
              <a:rPr lang="en-US" sz="1200" dirty="0">
                <a:solidFill>
                  <a:schemeClr val="bg2">
                    <a:alpha val="34407"/>
                  </a:schemeClr>
                </a:solidFill>
                <a:cs typeface="Archivo"/>
              </a:rPr>
              <a:t>We offer additional Incident Response services that cover the “Respond” and "Recover" areas of NIST: 1) Incident Response Retainer (incl. SLA), 2) Emergency Incident Response Support (no SLA).</a:t>
            </a:r>
            <a:endParaRPr lang="en-US" dirty="0"/>
          </a:p>
        </p:txBody>
      </p:sp>
    </p:spTree>
    <p:extLst>
      <p:ext uri="{BB962C8B-B14F-4D97-AF65-F5344CB8AC3E}">
        <p14:creationId xmlns:p14="http://schemas.microsoft.com/office/powerpoint/2010/main" val="3804546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Tree>
    <p:extLst>
      <p:ext uri="{BB962C8B-B14F-4D97-AF65-F5344CB8AC3E}">
        <p14:creationId xmlns:p14="http://schemas.microsoft.com/office/powerpoint/2010/main" val="250271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14313-AEEB-E5EC-CD5A-D2AAAAD9C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5328F-F2AF-346D-2F28-0E4F7AED9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765FB-36EA-1AE3-0F85-0937789019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FFFFFF"/>
                </a:highlight>
                <a:latin typeface="Arial" panose="020B0604020202020204" pitchFamily="34" charset="0"/>
              </a:rPr>
              <a:t>Our </a:t>
            </a:r>
            <a:r>
              <a:rPr lang="en-US" sz="1200" b="1" i="0" dirty="0">
                <a:solidFill>
                  <a:srgbClr val="000000"/>
                </a:solidFill>
                <a:effectLst/>
                <a:highlight>
                  <a:srgbClr val="FFFFFF"/>
                </a:highlight>
                <a:latin typeface="Arial" panose="020B0604020202020204" pitchFamily="34" charset="0"/>
              </a:rPr>
              <a:t>recommendation engine </a:t>
            </a:r>
            <a:r>
              <a:rPr lang="en-US" sz="1200" b="0" i="0" dirty="0">
                <a:solidFill>
                  <a:srgbClr val="000000"/>
                </a:solidFill>
                <a:effectLst/>
                <a:highlight>
                  <a:srgbClr val="FFFFFF"/>
                </a:highlight>
                <a:latin typeface="Arial" panose="020B0604020202020204" pitchFamily="34" charset="0"/>
              </a:rPr>
              <a:t>functions like a red team - a group of people pretending to be the cyber attacker - by looking for potential attack paths into your organization. While traditional red teaming is an exercise that can occasionally be a useful investment for some companies, our Elements Exposure Management enables AI-run “virtual red-teaming” on a continuous basis. </a:t>
            </a:r>
            <a:endParaRPr lang="en-US" dirty="0"/>
          </a:p>
          <a:p>
            <a:endParaRPr lang="en-US" b="1" dirty="0">
              <a:cs typeface="Archiv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chivo"/>
              </a:rPr>
              <a:t>Notes:</a:t>
            </a:r>
          </a:p>
          <a:p>
            <a:r>
              <a:rPr lang="en-US" dirty="0">
                <a:cs typeface="Archivo"/>
              </a:rPr>
              <a:t>“Business Context” covers aspects like asset criticality.</a:t>
            </a:r>
          </a:p>
          <a:p>
            <a:r>
              <a:rPr lang="en-US" dirty="0">
                <a:cs typeface="Archivo"/>
              </a:rPr>
              <a:t>For "Remediate with Guidance", you can remediate based on our recommendations on what to remediate and get guidance on how to remediate it – note that this is not automatic remediation by pressing a button.</a:t>
            </a:r>
          </a:p>
          <a:p>
            <a:endParaRPr lang="en-US" dirty="0"/>
          </a:p>
          <a:p>
            <a:endParaRPr lang="en-US" dirty="0">
              <a:cs typeface="Archivo"/>
            </a:endParaRPr>
          </a:p>
        </p:txBody>
      </p:sp>
    </p:spTree>
    <p:extLst>
      <p:ext uri="{BB962C8B-B14F-4D97-AF65-F5344CB8AC3E}">
        <p14:creationId xmlns:p14="http://schemas.microsoft.com/office/powerpoint/2010/main" val="3392782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F7D0A-C493-B314-B6F0-7E128C951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3D976-2024-91CC-33C9-BC94495C1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F1CB2-1337-46E8-2A47-8DBB58330954}"/>
              </a:ext>
            </a:extLst>
          </p:cNvPr>
          <p:cNvSpPr>
            <a:spLocks noGrp="1"/>
          </p:cNvSpPr>
          <p:nvPr>
            <p:ph type="body" idx="1"/>
          </p:nvPr>
        </p:nvSpPr>
        <p:spPr/>
        <p:txBody>
          <a:bodyPr/>
          <a:lstStyle/>
          <a:p>
            <a:r>
              <a:rPr lang="en-US" dirty="0"/>
              <a:t>Identities and our unique attack path simulation are an especially important part of Elements XM.</a:t>
            </a:r>
          </a:p>
          <a:p>
            <a:endParaRPr lang="en-US" dirty="0"/>
          </a:p>
          <a:p>
            <a:r>
              <a:rPr lang="en-US" dirty="0"/>
              <a:t>More info about NIS 2: https://www.withsecure.com/en/expertise/topicals/nis2-enhancing-cyber-security-in-eu</a:t>
            </a:r>
            <a:endParaRPr lang="en-FI" dirty="0"/>
          </a:p>
        </p:txBody>
      </p:sp>
    </p:spTree>
    <p:extLst>
      <p:ext uri="{BB962C8B-B14F-4D97-AF65-F5344CB8AC3E}">
        <p14:creationId xmlns:p14="http://schemas.microsoft.com/office/powerpoint/2010/main" val="2806082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9.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38.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7.xml"/><Relationship Id="rId4" Type="http://schemas.openxmlformats.org/officeDocument/2006/relationships/image" Target="../media/image29.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Master" Target="../slideMasters/slideMaster7.xml"/><Relationship Id="rId4" Type="http://schemas.openxmlformats.org/officeDocument/2006/relationships/image" Target="../media/image6.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7.xml"/><Relationship Id="rId4"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7.xml"/><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19.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29.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29.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9.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2893607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58575690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5159877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1738396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427634612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a:t>Click to edit Master title style</a:t>
            </a:r>
            <a:endParaRPr lang="fi-FI"/>
          </a:p>
        </p:txBody>
      </p:sp>
    </p:spTree>
    <p:extLst>
      <p:ext uri="{BB962C8B-B14F-4D97-AF65-F5344CB8AC3E}">
        <p14:creationId xmlns:p14="http://schemas.microsoft.com/office/powerpoint/2010/main" val="213348882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noProof="0"/>
              <a:t>Click to edit Master title style</a:t>
            </a:r>
          </a:p>
        </p:txBody>
      </p:sp>
      <p:sp>
        <p:nvSpPr>
          <p:cNvPr id="7" name="Text Placeholder 2">
            <a:extLst>
              <a:ext uri="{FF2B5EF4-FFF2-40B4-BE49-F238E27FC236}">
                <a16:creationId xmlns:a16="http://schemas.microsoft.com/office/drawing/2014/main" id="{36B4A431-D0C8-45F5-9E48-71263E00834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58767204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66196261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6592755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53131344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817A0939-A844-48F4-A722-F7930DDA9B17}"/>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30" name="Text Placeholder 2">
            <a:extLst>
              <a:ext uri="{FF2B5EF4-FFF2-40B4-BE49-F238E27FC236}">
                <a16:creationId xmlns:a16="http://schemas.microsoft.com/office/drawing/2014/main" id="{E12D2053-C05A-484C-A3AD-4518B65D6832}"/>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7244778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4D82CD74-7354-4133-8332-9EAF26103C5E}"/>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30" name="Text Placeholder 2">
            <a:extLst>
              <a:ext uri="{FF2B5EF4-FFF2-40B4-BE49-F238E27FC236}">
                <a16:creationId xmlns:a16="http://schemas.microsoft.com/office/drawing/2014/main" id="{3B6EB6D7-0269-439D-88D6-2B87531C7B33}"/>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1001676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426497538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30685167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64F575B0-ABA2-4625-81E0-EE049ECEB7D7}"/>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609000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B2C429D1-2865-4715-8D2B-928520D4240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9212905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C15B56AD-B826-4449-914A-9D61F027BB7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6901247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428B7F3D-60DB-4CF2-A637-957E41A10D54}"/>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1549215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20999148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598394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cstate="hqprint">
              <a:extLst>
                <a:ext uri="{28A0092B-C50C-407E-A947-70E740481C1C}">
                  <a14:useLocalDpi xmlns:a14="http://schemas.microsoft.com/office/drawing/2010/main"/>
                </a:ext>
              </a:extLst>
            </a:blip>
            <a:stretch>
              <a:fillRect/>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79138786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cstate="hqprint">
              <a:extLst>
                <a:ext uri="{28A0092B-C50C-407E-A947-70E740481C1C}">
                  <a14:useLocalDpi xmlns:a14="http://schemas.microsoft.com/office/drawing/2010/main"/>
                </a:ext>
              </a:extLst>
            </a:blip>
            <a:srcRect/>
            <a:stretch>
              <a:fillRect/>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75921762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9902493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8" name="Picture Placeholder 9">
            <a:extLst>
              <a:ext uri="{FF2B5EF4-FFF2-40B4-BE49-F238E27FC236}">
                <a16:creationId xmlns:a16="http://schemas.microsoft.com/office/drawing/2014/main" id="{3964BC15-A6D4-4EEC-8257-775BC9AE1A8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21" name="Text Placeholder 2">
            <a:extLst>
              <a:ext uri="{FF2B5EF4-FFF2-40B4-BE49-F238E27FC236}">
                <a16:creationId xmlns:a16="http://schemas.microsoft.com/office/drawing/2014/main" id="{128ADE9B-1864-4284-882C-C4A8FB2F640D}"/>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15198683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90139417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206481890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197567160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noProof="0"/>
              <a:t>Click to edit Master title style</a:t>
            </a:r>
          </a:p>
        </p:txBody>
      </p:sp>
      <p:sp>
        <p:nvSpPr>
          <p:cNvPr id="7" name="Text Placeholder 2">
            <a:extLst>
              <a:ext uri="{FF2B5EF4-FFF2-40B4-BE49-F238E27FC236}">
                <a16:creationId xmlns:a16="http://schemas.microsoft.com/office/drawing/2014/main" id="{36B4A431-D0C8-45F5-9E48-71263E00834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62137530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120786955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72280398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73969164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E4A44670-031D-4507-A8A8-D89C99E934A2}"/>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cstate="hqprint">
              <a:extLst>
                <a:ext uri="{28A0092B-C50C-407E-A947-70E740481C1C}">
                  <a14:useLocalDpi xmlns:a14="http://schemas.microsoft.com/office/drawing/2010/main"/>
                </a:ext>
              </a:extLst>
            </a:blip>
            <a:srcRect/>
            <a:stretch>
              <a:fillRect/>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28" name="Text Placeholder 2">
            <a:extLst>
              <a:ext uri="{FF2B5EF4-FFF2-40B4-BE49-F238E27FC236}">
                <a16:creationId xmlns:a16="http://schemas.microsoft.com/office/drawing/2014/main" id="{90888AEE-F6CE-4405-902A-AB6760B1444B}"/>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28779557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B8BD1679-F623-4D48-AAAD-49163780A00E}"/>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cstate="hqprint">
              <a:extLst>
                <a:ext uri="{28A0092B-C50C-407E-A947-70E740481C1C}">
                  <a14:useLocalDpi xmlns:a14="http://schemas.microsoft.com/office/drawing/2010/main"/>
                </a:ext>
              </a:extLst>
            </a:blip>
            <a:srcRect/>
            <a:stretch>
              <a:fillRect/>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28" name="Text Placeholder 2">
            <a:extLst>
              <a:ext uri="{FF2B5EF4-FFF2-40B4-BE49-F238E27FC236}">
                <a16:creationId xmlns:a16="http://schemas.microsoft.com/office/drawing/2014/main" id="{363349A5-EC6F-4B49-AE39-6A58598B2E27}"/>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66770632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3172059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4C950FFC-6D4E-4A70-92CF-746978EF1096}"/>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28" name="Text Placeholder 2">
            <a:extLst>
              <a:ext uri="{FF2B5EF4-FFF2-40B4-BE49-F238E27FC236}">
                <a16:creationId xmlns:a16="http://schemas.microsoft.com/office/drawing/2014/main" id="{0C87D9A0-6CE9-40A7-97C3-F80F8B979B76}"/>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52860442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E13BC42A-7DD2-47F7-AE4B-39BBA886F6A3}"/>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4208139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31CC09D6-6331-4A13-BD14-B74E7966527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8659308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02258F12-328E-4B4A-973B-D0D5A56B5E94}"/>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41704344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D231AB21-34F8-450F-9B9E-9BA7E6C31515}"/>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cstate="hqprint">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42789546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200922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None/>
              <a:defRPr sz="1000">
                <a:solidFill>
                  <a:schemeClr val="accent5"/>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195646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120DC0CD-BBD6-40A5-BE4D-CB35F218C4B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228940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5"/>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FFB2FBDC-08A7-4FAA-900C-FBF9B1195E5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1291734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406A49F7-6687-4793-96AC-F9A927F68CC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3139836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BF0B10FE-4001-4B3E-B624-6FFC6659F76A}"/>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605353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427032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5"/>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3740807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2889844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76076426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43495064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84148704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8695007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7747103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19541857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a:t>Click to edit Master title style</a:t>
            </a:r>
            <a:endParaRPr lang="fi-FI"/>
          </a:p>
        </p:txBody>
      </p:sp>
      <p:sp>
        <p:nvSpPr>
          <p:cNvPr id="8" name="Text Placeholder 2">
            <a:extLst>
              <a:ext uri="{FF2B5EF4-FFF2-40B4-BE49-F238E27FC236}">
                <a16:creationId xmlns:a16="http://schemas.microsoft.com/office/drawing/2014/main" id="{08E8454E-A418-40BF-9B88-B9B41E160F9B}"/>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27930786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9529196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21142790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25722308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68920658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182E6004-4A30-4EA1-8C26-4D202437F990}"/>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30" name="Text Placeholder 2">
            <a:extLst>
              <a:ext uri="{FF2B5EF4-FFF2-40B4-BE49-F238E27FC236}">
                <a16:creationId xmlns:a16="http://schemas.microsoft.com/office/drawing/2014/main" id="{B4DE1CD9-BAB3-4BCD-8114-899C1380380B}"/>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44156281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F24B665A-A208-468B-9F01-B10E5A11A70C}"/>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30" name="Text Placeholder 2">
            <a:extLst>
              <a:ext uri="{FF2B5EF4-FFF2-40B4-BE49-F238E27FC236}">
                <a16:creationId xmlns:a16="http://schemas.microsoft.com/office/drawing/2014/main" id="{E182C5D1-6E8E-4B99-8E1F-26CE51A9E673}"/>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36150685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729245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4D2FBE15-0C13-43D3-8ADB-A404F5E9AE4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770996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5"/>
          </a:solid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6392CC80-D0FB-49D1-BD77-3783626E4E1F}"/>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725044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37437014-BBC2-4818-A6F6-FEEFE5996D1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785799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1F747169-10C7-4527-9615-E98F6D80816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013339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1987312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4" name="Picture 3">
            <a:extLst>
              <a:ext uri="{FF2B5EF4-FFF2-40B4-BE49-F238E27FC236}">
                <a16:creationId xmlns:a16="http://schemas.microsoft.com/office/drawing/2014/main" id="{4A6355A3-364C-AEBE-96E2-A18553DC3C51}"/>
              </a:ext>
            </a:extLst>
          </p:cNvPr>
          <p:cNvPicPr>
            <a:picLocks noChangeAspect="1"/>
          </p:cNvPicPr>
          <p:nvPr userDrawn="1"/>
        </p:nvPicPr>
        <p:blipFill>
          <a:blip r:embed="rId3"/>
          <a:stretch>
            <a:fillRect/>
          </a:stretch>
        </p:blipFill>
        <p:spPr>
          <a:xfrm>
            <a:off x="398436" y="6298680"/>
            <a:ext cx="1380114" cy="311756"/>
          </a:xfrm>
          <a:prstGeom prst="rect">
            <a:avLst/>
          </a:prstGeom>
        </p:spPr>
      </p:pic>
    </p:spTree>
    <p:extLst>
      <p:ext uri="{BB962C8B-B14F-4D97-AF65-F5344CB8AC3E}">
        <p14:creationId xmlns:p14="http://schemas.microsoft.com/office/powerpoint/2010/main" val="376149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4001838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815735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46863943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a:t>Click to edit Master title style</a:t>
            </a:r>
            <a:endParaRPr lang="fi-FI"/>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222886067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2909586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61186477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379773189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4507831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a:t>Click to edit Master title style</a:t>
            </a:r>
            <a:endParaRPr lang="fi-FI"/>
          </a:p>
        </p:txBody>
      </p:sp>
      <p:sp>
        <p:nvSpPr>
          <p:cNvPr id="6" name="Text Placeholder 2">
            <a:extLst>
              <a:ext uri="{FF2B5EF4-FFF2-40B4-BE49-F238E27FC236}">
                <a16:creationId xmlns:a16="http://schemas.microsoft.com/office/drawing/2014/main" id="{BDD93203-329E-42D4-8C77-E67F133D23C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13064909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6939946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52743220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5669163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09719494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8" name="Picture Placeholder 9">
            <a:extLst>
              <a:ext uri="{FF2B5EF4-FFF2-40B4-BE49-F238E27FC236}">
                <a16:creationId xmlns:a16="http://schemas.microsoft.com/office/drawing/2014/main" id="{05D02DD5-9C65-40CA-8297-AC7A257B498F}"/>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endParaRPr lang="fi-FI"/>
          </a:p>
        </p:txBody>
      </p:sp>
      <p:sp>
        <p:nvSpPr>
          <p:cNvPr id="21" name="Text Placeholder 2">
            <a:extLst>
              <a:ext uri="{FF2B5EF4-FFF2-40B4-BE49-F238E27FC236}">
                <a16:creationId xmlns:a16="http://schemas.microsoft.com/office/drawing/2014/main" id="{35183110-3627-482D-9713-38EDB1797511}"/>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164109086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8" name="Picture Placeholder 9">
            <a:extLst>
              <a:ext uri="{FF2B5EF4-FFF2-40B4-BE49-F238E27FC236}">
                <a16:creationId xmlns:a16="http://schemas.microsoft.com/office/drawing/2014/main" id="{7F1FBF5A-423E-4AE7-8C13-0B8503E9F93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a:t>Agenda</a:t>
            </a:r>
            <a:endParaRPr lang="fi-FI"/>
          </a:p>
        </p:txBody>
      </p:sp>
      <p:sp>
        <p:nvSpPr>
          <p:cNvPr id="21" name="Text Placeholder 2">
            <a:extLst>
              <a:ext uri="{FF2B5EF4-FFF2-40B4-BE49-F238E27FC236}">
                <a16:creationId xmlns:a16="http://schemas.microsoft.com/office/drawing/2014/main" id="{C990471A-63AA-44EF-A3A7-F3607EFCBF37}"/>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177087033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5"/>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16263820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8" name="Text Placeholder 2">
            <a:extLst>
              <a:ext uri="{FF2B5EF4-FFF2-40B4-BE49-F238E27FC236}">
                <a16:creationId xmlns:a16="http://schemas.microsoft.com/office/drawing/2014/main" id="{905D38EC-A296-410F-9D5C-64C771EDD9C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700109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8" name="Text Placeholder 2">
            <a:extLst>
              <a:ext uri="{FF2B5EF4-FFF2-40B4-BE49-F238E27FC236}">
                <a16:creationId xmlns:a16="http://schemas.microsoft.com/office/drawing/2014/main" id="{45BE5693-C310-4D6C-87A1-68170AD295DF}"/>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725981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37437014-BBC2-4818-A6F6-FEEFE5996D1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9112895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0C46CC4B-9D78-4877-9CEC-EDED57965F0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324079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1026268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320137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425630913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46002024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a:t>Click to edit Master title style</a:t>
            </a:r>
            <a:endParaRPr lang="fi-FI"/>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268806226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9693763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00178029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137767940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15205487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noProof="0"/>
              <a:t>Click to edit Master title style</a:t>
            </a:r>
          </a:p>
        </p:txBody>
      </p:sp>
      <p:sp>
        <p:nvSpPr>
          <p:cNvPr id="7" name="Text Placeholder 2">
            <a:extLst>
              <a:ext uri="{FF2B5EF4-FFF2-40B4-BE49-F238E27FC236}">
                <a16:creationId xmlns:a16="http://schemas.microsoft.com/office/drawing/2014/main" id="{36B4A431-D0C8-45F5-9E48-71263E00834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98916746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7086905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429240822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11020315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38722113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7DD80859-0DC2-409E-8C43-C333572A30E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29" name="Text Placeholder 2">
            <a:extLst>
              <a:ext uri="{FF2B5EF4-FFF2-40B4-BE49-F238E27FC236}">
                <a16:creationId xmlns:a16="http://schemas.microsoft.com/office/drawing/2014/main" id="{C47023A6-18CE-4EB9-A6A9-3AF01A6DAE64}"/>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65617343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01C747CE-E109-490B-B1E6-F88E3B898086}"/>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29" name="Text Placeholder 2">
            <a:extLst>
              <a:ext uri="{FF2B5EF4-FFF2-40B4-BE49-F238E27FC236}">
                <a16:creationId xmlns:a16="http://schemas.microsoft.com/office/drawing/2014/main" id="{23A0050B-2773-47A5-889F-ECA830B826BD}"/>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95475403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2422537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02332BB2-77D8-414B-8916-E77788D3EBC1}"/>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552421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D10379EE-1968-4B88-B9B7-9819A081F9CF}"/>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405441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C826675B-7104-438A-9351-4259B6E1333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41883014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0C46CC4B-9D78-4877-9CEC-EDED57965F0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888903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2687859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1517354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0053581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a:t>Click to edit Master title style</a:t>
            </a:r>
            <a:endParaRPr lang="fi-FI"/>
          </a:p>
        </p:txBody>
      </p:sp>
      <p:sp>
        <p:nvSpPr>
          <p:cNvPr id="8" name="Text Placeholder 2">
            <a:extLst>
              <a:ext uri="{FF2B5EF4-FFF2-40B4-BE49-F238E27FC236}">
                <a16:creationId xmlns:a16="http://schemas.microsoft.com/office/drawing/2014/main" id="{08E8454E-A418-40BF-9B88-B9B41E160F9B}"/>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326719963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90998101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76830895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3137572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18525609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405743188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noProof="0"/>
              <a:t>Click to edit Master title style</a:t>
            </a:r>
          </a:p>
        </p:txBody>
      </p:sp>
      <p:sp>
        <p:nvSpPr>
          <p:cNvPr id="7" name="Text Placeholder 2">
            <a:extLst>
              <a:ext uri="{FF2B5EF4-FFF2-40B4-BE49-F238E27FC236}">
                <a16:creationId xmlns:a16="http://schemas.microsoft.com/office/drawing/2014/main" id="{36B4A431-D0C8-45F5-9E48-71263E00834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5285892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130602512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8911070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84469294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E4A44670-031D-4507-A8A8-D89C99E934A2}"/>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28" name="Text Placeholder 2">
            <a:extLst>
              <a:ext uri="{FF2B5EF4-FFF2-40B4-BE49-F238E27FC236}">
                <a16:creationId xmlns:a16="http://schemas.microsoft.com/office/drawing/2014/main" id="{90888AEE-F6CE-4405-902A-AB6760B1444B}"/>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63765637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3862625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B8BD1679-F623-4D48-AAAD-49163780A00E}"/>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28" name="Text Placeholder 2">
            <a:extLst>
              <a:ext uri="{FF2B5EF4-FFF2-40B4-BE49-F238E27FC236}">
                <a16:creationId xmlns:a16="http://schemas.microsoft.com/office/drawing/2014/main" id="{363349A5-EC6F-4B49-AE39-6A58598B2E27}"/>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2071345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37603944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E13BC42A-7DD2-47F7-AE4B-39BBA886F6A3}"/>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5904185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31CC09D6-6331-4A13-BD14-B74E7966527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9078617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02258F12-328E-4B4A-973B-D0D5A56B5E94}"/>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932875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D231AB21-34F8-450F-9B9E-9BA7E6C31515}"/>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6906839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24432351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7420308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46800751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97973933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5.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theme" Target="../theme/theme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theme" Target="../theme/theme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7/12/2025</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‹Nº›</a:t>
            </a:fld>
            <a:endParaRPr lang="en-US"/>
          </a:p>
        </p:txBody>
      </p:sp>
    </p:spTree>
    <p:extLst>
      <p:ext uri="{BB962C8B-B14F-4D97-AF65-F5344CB8AC3E}">
        <p14:creationId xmlns:p14="http://schemas.microsoft.com/office/powerpoint/2010/main" val="2528700139"/>
      </p:ext>
    </p:extLst>
  </p:cSld>
  <p:clrMap bg1="lt1" tx1="dk1" bg2="lt2" tx2="dk2" accent1="accent1" accent2="accent2" accent3="accent3" accent4="accent4" accent5="accent5" accent6="accent6" hlink="hlink" folHlink="folHlink"/>
  <p:sldLayoutIdLst>
    <p:sldLayoutId id="2147483956" r:id="rId1"/>
    <p:sldLayoutId id="2147483757" r:id="rId2"/>
    <p:sldLayoutId id="2147483769" r:id="rId3"/>
    <p:sldLayoutId id="2147483844" r:id="rId4"/>
    <p:sldLayoutId id="2147483798" r:id="rId5"/>
    <p:sldLayoutId id="2147483846" r:id="rId6"/>
    <p:sldLayoutId id="2147483770" r:id="rId7"/>
    <p:sldLayoutId id="2147483771" r:id="rId8"/>
    <p:sldLayoutId id="2147483887" r:id="rId9"/>
    <p:sldLayoutId id="2147483888" r:id="rId10"/>
    <p:sldLayoutId id="2147483889" r:id="rId11"/>
    <p:sldLayoutId id="2147483800" r:id="rId12"/>
    <p:sldLayoutId id="2147483799" r:id="rId13"/>
    <p:sldLayoutId id="2147483745" r:id="rId14"/>
    <p:sldLayoutId id="2147483764" r:id="rId15"/>
    <p:sldLayoutId id="2147483765" r:id="rId16"/>
    <p:sldLayoutId id="2147483772" r:id="rId17"/>
    <p:sldLayoutId id="2147483953" r:id="rId18"/>
    <p:sldLayoutId id="214748377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7/12/2025</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‹Nº›</a:t>
            </a:fld>
            <a:endParaRPr lang="en-US"/>
          </a:p>
        </p:txBody>
      </p:sp>
    </p:spTree>
    <p:extLst>
      <p:ext uri="{BB962C8B-B14F-4D97-AF65-F5344CB8AC3E}">
        <p14:creationId xmlns:p14="http://schemas.microsoft.com/office/powerpoint/2010/main" val="268319883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104" r:id="rId20"/>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7/12/2025</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‹Nº›</a:t>
            </a:fld>
            <a:endParaRPr lang="en-US"/>
          </a:p>
        </p:txBody>
      </p:sp>
    </p:spTree>
    <p:extLst>
      <p:ext uri="{BB962C8B-B14F-4D97-AF65-F5344CB8AC3E}">
        <p14:creationId xmlns:p14="http://schemas.microsoft.com/office/powerpoint/2010/main" val="630919957"/>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7/12/2025</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‹Nº›</a:t>
            </a:fld>
            <a:endParaRPr lang="en-US"/>
          </a:p>
        </p:txBody>
      </p:sp>
    </p:spTree>
    <p:extLst>
      <p:ext uri="{BB962C8B-B14F-4D97-AF65-F5344CB8AC3E}">
        <p14:creationId xmlns:p14="http://schemas.microsoft.com/office/powerpoint/2010/main" val="2739758988"/>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7/12/2025</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‹Nº›</a:t>
            </a:fld>
            <a:endParaRPr lang="en-US"/>
          </a:p>
        </p:txBody>
      </p:sp>
    </p:spTree>
    <p:extLst>
      <p:ext uri="{BB962C8B-B14F-4D97-AF65-F5344CB8AC3E}">
        <p14:creationId xmlns:p14="http://schemas.microsoft.com/office/powerpoint/2010/main" val="4253231689"/>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noProof="0" smtClean="0"/>
              <a:pPr/>
              <a:t>7/12/2025</a:t>
            </a:fld>
            <a:endParaRPr lang="en-US" noProof="0"/>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noProof="0"/>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noProof="0" smtClean="0"/>
              <a:pPr/>
              <a:t>‹Nº›</a:t>
            </a:fld>
            <a:endParaRPr lang="en-US" noProof="0"/>
          </a:p>
        </p:txBody>
      </p:sp>
    </p:spTree>
    <p:extLst>
      <p:ext uri="{BB962C8B-B14F-4D97-AF65-F5344CB8AC3E}">
        <p14:creationId xmlns:p14="http://schemas.microsoft.com/office/powerpoint/2010/main" val="297346465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7/12/2025</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‹Nº›</a:t>
            </a:fld>
            <a:endParaRPr lang="en-US"/>
          </a:p>
        </p:txBody>
      </p:sp>
    </p:spTree>
    <p:extLst>
      <p:ext uri="{BB962C8B-B14F-4D97-AF65-F5344CB8AC3E}">
        <p14:creationId xmlns:p14="http://schemas.microsoft.com/office/powerpoint/2010/main" val="241976807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5.png"/><Relationship Id="rId7"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3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 Id="rId14" Type="http://schemas.openxmlformats.org/officeDocument/2006/relationships/image" Target="../media/image95.sv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6.png"/><Relationship Id="rId7" Type="http://schemas.openxmlformats.org/officeDocument/2006/relationships/diagramQuickStyle" Target="../diagrams/quickStyle2.xm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3.png"/><Relationship Id="rId4" Type="http://schemas.microsoft.com/office/2007/relationships/hdphoto" Target="../media/hdphoto1.wdp"/><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svg"/><Relationship Id="rId2" Type="http://schemas.openxmlformats.org/officeDocument/2006/relationships/notesSlide" Target="../notesSlides/notesSlide32.xml"/><Relationship Id="rId16" Type="http://schemas.openxmlformats.org/officeDocument/2006/relationships/image" Target="../media/image110.svg"/><Relationship Id="rId1" Type="http://schemas.openxmlformats.org/officeDocument/2006/relationships/slideLayout" Target="../slideLayouts/slideLayout28.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108.sv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117.svg"/></Relationships>
</file>

<file path=ppt/slides/_rels/slide51.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nist.gov/itl/smallbusinesscyber/nist-cybersecurity-framework-0" TargetMode="External"/><Relationship Id="rId7" Type="http://schemas.openxmlformats.org/officeDocument/2006/relationships/image" Target="../media/image49.sv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48.png"/><Relationship Id="rId11" Type="http://schemas.openxmlformats.org/officeDocument/2006/relationships/image" Target="../media/image53.emf"/><Relationship Id="rId5" Type="http://schemas.openxmlformats.org/officeDocument/2006/relationships/image" Target="../media/image47.svg"/><Relationship Id="rId10" Type="http://schemas.openxmlformats.org/officeDocument/2006/relationships/image" Target="../media/image52.emf"/><Relationship Id="rId4" Type="http://schemas.openxmlformats.org/officeDocument/2006/relationships/image" Target="../media/image46.png"/><Relationship Id="rId9" Type="http://schemas.openxmlformats.org/officeDocument/2006/relationships/image" Target="../media/image51.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43.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64F36-F3C2-2EF2-6701-D57DB4578EB4}"/>
              </a:ext>
            </a:extLst>
          </p:cNvPr>
          <p:cNvSpPr>
            <a:spLocks noGrp="1"/>
          </p:cNvSpPr>
          <p:nvPr>
            <p:ph type="title"/>
          </p:nvPr>
        </p:nvSpPr>
        <p:spPr/>
        <p:txBody>
          <a:bodyPr/>
          <a:lstStyle/>
          <a:p>
            <a:r>
              <a:rPr lang="en-US" err="1">
                <a:solidFill>
                  <a:schemeClr val="bg1"/>
                </a:solidFill>
              </a:rPr>
              <a:t>WithSecure</a:t>
            </a:r>
            <a:r>
              <a:rPr lang="en-US">
                <a:solidFill>
                  <a:schemeClr val="bg1"/>
                </a:solidFill>
              </a:rPr>
              <a:t>™ Elements Exposure Management</a:t>
            </a:r>
            <a:endParaRPr lang="en-FI">
              <a:solidFill>
                <a:schemeClr val="bg1"/>
              </a:solidFill>
            </a:endParaRPr>
          </a:p>
        </p:txBody>
      </p:sp>
      <p:sp>
        <p:nvSpPr>
          <p:cNvPr id="3" name="Subtitle 2">
            <a:extLst>
              <a:ext uri="{FF2B5EF4-FFF2-40B4-BE49-F238E27FC236}">
                <a16:creationId xmlns:a16="http://schemas.microsoft.com/office/drawing/2014/main" id="{C4D8CE8B-68CE-FC0A-8D13-5550338FE321}"/>
              </a:ext>
            </a:extLst>
          </p:cNvPr>
          <p:cNvSpPr>
            <a:spLocks noGrp="1"/>
          </p:cNvSpPr>
          <p:nvPr>
            <p:ph type="subTitle" idx="1"/>
          </p:nvPr>
        </p:nvSpPr>
        <p:spPr>
          <a:xfrm>
            <a:off x="695325" y="3939365"/>
            <a:ext cx="5122671" cy="1655762"/>
          </a:xfrm>
        </p:spPr>
        <p:txBody>
          <a:bodyPr/>
          <a:lstStyle/>
          <a:p>
            <a:r>
              <a:rPr lang="en-US" dirty="0" err="1"/>
              <a:t>Presentación</a:t>
            </a:r>
            <a:r>
              <a:rPr lang="en-US" dirty="0"/>
              <a:t> de </a:t>
            </a:r>
            <a:r>
              <a:rPr lang="en-US" dirty="0" err="1"/>
              <a:t>ventas</a:t>
            </a:r>
            <a:endParaRPr lang="en-US" i="1" dirty="0"/>
          </a:p>
        </p:txBody>
      </p:sp>
    </p:spTree>
    <p:extLst>
      <p:ext uri="{BB962C8B-B14F-4D97-AF65-F5344CB8AC3E}">
        <p14:creationId xmlns:p14="http://schemas.microsoft.com/office/powerpoint/2010/main" val="49186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3C3E621-1487-EBBB-73AF-3828353A3573}"/>
            </a:ext>
          </a:extLst>
        </p:cNvPr>
        <p:cNvGrpSpPr/>
        <p:nvPr/>
      </p:nvGrpSpPr>
      <p:grpSpPr>
        <a:xfrm>
          <a:off x="0" y="0"/>
          <a:ext cx="0" cy="0"/>
          <a:chOff x="0" y="0"/>
          <a:chExt cx="0" cy="0"/>
        </a:xfrm>
      </p:grpSpPr>
      <p:sp>
        <p:nvSpPr>
          <p:cNvPr id="19" name="Title 2">
            <a:extLst>
              <a:ext uri="{FF2B5EF4-FFF2-40B4-BE49-F238E27FC236}">
                <a16:creationId xmlns:a16="http://schemas.microsoft.com/office/drawing/2014/main" id="{3359C96A-B006-DF27-12D4-3D1FACECD061}"/>
              </a:ext>
            </a:extLst>
          </p:cNvPr>
          <p:cNvSpPr>
            <a:spLocks noGrp="1"/>
          </p:cNvSpPr>
          <p:nvPr>
            <p:ph type="title"/>
          </p:nvPr>
        </p:nvSpPr>
        <p:spPr>
          <a:xfrm>
            <a:off x="1137043" y="224415"/>
            <a:ext cx="10117420" cy="1150938"/>
          </a:xfrm>
          <a:ln>
            <a:noFill/>
          </a:ln>
        </p:spPr>
        <p:txBody>
          <a:bodyPr/>
          <a:lstStyle/>
          <a:p>
            <a:pPr algn="ctr">
              <a:lnSpc>
                <a:spcPct val="50000"/>
              </a:lnSpc>
              <a:spcBef>
                <a:spcPts val="0"/>
              </a:spcBef>
              <a:spcAft>
                <a:spcPts val="600"/>
              </a:spcAft>
            </a:pPr>
            <a:r>
              <a:rPr lang="en-US" sz="2800" dirty="0">
                <a:solidFill>
                  <a:schemeClr val="accent4"/>
                </a:solidFill>
              </a:rPr>
              <a:t>WithSecure™ Elements Exposure Management</a:t>
            </a:r>
            <a:br>
              <a:rPr lang="en-US" sz="2800" dirty="0">
                <a:solidFill>
                  <a:schemeClr val="accent4"/>
                </a:solidFill>
              </a:rPr>
            </a:br>
            <a:br>
              <a:rPr lang="en-US" sz="2800" dirty="0"/>
            </a:br>
            <a:r>
              <a:rPr lang="es-MX" sz="1700" dirty="0">
                <a:solidFill>
                  <a:schemeClr val="bg1"/>
                </a:solidFill>
                <a:latin typeface="Archivo"/>
                <a:cs typeface="Archivo"/>
              </a:rPr>
              <a:t>Evaluación continua de la exposición a amenazas, utilizando la visión que tiene el atacante de su entorno.</a:t>
            </a:r>
            <a:endParaRPr lang="en-US" sz="1700" dirty="0">
              <a:solidFill>
                <a:schemeClr val="bg1"/>
              </a:solidFill>
              <a:latin typeface="Archivo"/>
              <a:cs typeface="Archivo"/>
            </a:endParaRPr>
          </a:p>
        </p:txBody>
      </p:sp>
      <p:grpSp>
        <p:nvGrpSpPr>
          <p:cNvPr id="23" name="Group 22">
            <a:extLst>
              <a:ext uri="{FF2B5EF4-FFF2-40B4-BE49-F238E27FC236}">
                <a16:creationId xmlns:a16="http://schemas.microsoft.com/office/drawing/2014/main" id="{CB8A87C1-EE1B-4000-54AF-AFCFCCAC4308}"/>
              </a:ext>
            </a:extLst>
          </p:cNvPr>
          <p:cNvGrpSpPr/>
          <p:nvPr/>
        </p:nvGrpSpPr>
        <p:grpSpPr>
          <a:xfrm>
            <a:off x="-31348" y="2826718"/>
            <a:ext cx="11225419" cy="1287644"/>
            <a:chOff x="-131101" y="2843344"/>
            <a:chExt cx="11225419" cy="1287644"/>
          </a:xfrm>
        </p:grpSpPr>
        <p:cxnSp>
          <p:nvCxnSpPr>
            <p:cNvPr id="38" name="Straight Arrow Connector 37">
              <a:extLst>
                <a:ext uri="{FF2B5EF4-FFF2-40B4-BE49-F238E27FC236}">
                  <a16:creationId xmlns:a16="http://schemas.microsoft.com/office/drawing/2014/main" id="{43A78810-FC27-6858-C61C-B577D62F5F82}"/>
                </a:ext>
              </a:extLst>
            </p:cNvPr>
            <p:cNvCxnSpPr>
              <a:cxnSpLocks/>
            </p:cNvCxnSpPr>
            <p:nvPr/>
          </p:nvCxnSpPr>
          <p:spPr>
            <a:xfrm flipV="1">
              <a:off x="6006298" y="2843344"/>
              <a:ext cx="0" cy="429450"/>
            </a:xfrm>
            <a:prstGeom prst="straightConnector1">
              <a:avLst/>
            </a:prstGeom>
            <a:ln w="76200">
              <a:solidFill>
                <a:srgbClr val="07614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89AE116-149A-28D6-363A-BC542B7BA2A3}"/>
                </a:ext>
              </a:extLst>
            </p:cNvPr>
            <p:cNvSpPr/>
            <p:nvPr/>
          </p:nvSpPr>
          <p:spPr>
            <a:xfrm>
              <a:off x="4564380" y="3249811"/>
              <a:ext cx="3063240" cy="87409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chivo"/>
                  <a:ea typeface="+mn-ea"/>
                  <a:cs typeface="+mn-cs"/>
                </a:rPr>
                <a:t>    </a:t>
              </a:r>
              <a:r>
                <a:rPr kumimoji="0" lang="en-US" sz="1600" b="1" i="0" u="none" strike="noStrike" kern="1200" cap="none" spc="0" normalizeH="0" baseline="0" noProof="0" dirty="0" err="1">
                  <a:ln>
                    <a:noFill/>
                  </a:ln>
                  <a:solidFill>
                    <a:srgbClr val="FFFFFF"/>
                  </a:solidFill>
                  <a:effectLst/>
                  <a:uLnTx/>
                  <a:uFillTx/>
                  <a:latin typeface="Archivo"/>
                  <a:ea typeface="+mn-ea"/>
                  <a:cs typeface="+mn-cs"/>
                </a:rPr>
                <a:t>Rutas</a:t>
              </a:r>
              <a:r>
                <a:rPr kumimoji="0" lang="en-US" sz="1600" b="1" i="0" u="none" strike="noStrike" kern="1200" cap="none" spc="0" normalizeH="0" baseline="0" noProof="0" dirty="0">
                  <a:ln>
                    <a:noFill/>
                  </a:ln>
                  <a:solidFill>
                    <a:srgbClr val="FFFFFF"/>
                  </a:solidFill>
                  <a:effectLst/>
                  <a:uLnTx/>
                  <a:uFillTx/>
                  <a:latin typeface="Archivo"/>
                  <a:ea typeface="+mn-ea"/>
                  <a:cs typeface="+mn-cs"/>
                </a:rPr>
                <a:t> de </a:t>
              </a:r>
              <a:r>
                <a:rPr kumimoji="0" lang="en-US" sz="1600" b="1" i="0" u="none" strike="noStrike" kern="1200" cap="none" spc="0" normalizeH="0" baseline="0" noProof="0" dirty="0" err="1">
                  <a:ln>
                    <a:noFill/>
                  </a:ln>
                  <a:solidFill>
                    <a:srgbClr val="FFFFFF"/>
                  </a:solidFill>
                  <a:effectLst/>
                  <a:uLnTx/>
                  <a:uFillTx/>
                  <a:latin typeface="Archivo"/>
                  <a:ea typeface="+mn-ea"/>
                  <a:cs typeface="+mn-cs"/>
                </a:rPr>
                <a:t>ataque</a:t>
              </a:r>
              <a:endParaRPr kumimoji="0" lang="en-FI" sz="1800" b="1" i="0" u="none" strike="noStrike" kern="1200" cap="none" spc="0" normalizeH="0" baseline="0" noProof="0" dirty="0">
                <a:ln>
                  <a:noFill/>
                </a:ln>
                <a:solidFill>
                  <a:srgbClr val="FFFFFF"/>
                </a:solidFill>
                <a:effectLst/>
                <a:uLnTx/>
                <a:uFillTx/>
                <a:latin typeface="Archivo"/>
                <a:ea typeface="+mn-ea"/>
                <a:cs typeface="Archivo"/>
              </a:endParaRPr>
            </a:p>
          </p:txBody>
        </p:sp>
        <p:sp>
          <p:nvSpPr>
            <p:cNvPr id="26" name="Rectangle 25">
              <a:extLst>
                <a:ext uri="{FF2B5EF4-FFF2-40B4-BE49-F238E27FC236}">
                  <a16:creationId xmlns:a16="http://schemas.microsoft.com/office/drawing/2014/main" id="{A635FA31-BE1E-5334-44A9-FFD35792DC4C}"/>
                </a:ext>
              </a:extLst>
            </p:cNvPr>
            <p:cNvSpPr/>
            <p:nvPr/>
          </p:nvSpPr>
          <p:spPr>
            <a:xfrm>
              <a:off x="1254092" y="3256898"/>
              <a:ext cx="2899243" cy="87409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chivo"/>
                  <a:ea typeface="+mn-ea"/>
                  <a:cs typeface="+mn-cs"/>
                </a:rPr>
                <a:t>           </a:t>
              </a:r>
              <a:r>
                <a:rPr kumimoji="0" lang="en-US" sz="1600" b="1" i="0" u="none" strike="noStrike" kern="1200" cap="none" spc="0" normalizeH="0" baseline="0" noProof="0" dirty="0" err="1">
                  <a:ln>
                    <a:noFill/>
                  </a:ln>
                  <a:solidFill>
                    <a:srgbClr val="FFFFFF"/>
                  </a:solidFill>
                  <a:effectLst/>
                  <a:uLnTx/>
                  <a:uFillTx/>
                  <a:latin typeface="Archivo"/>
                  <a:ea typeface="+mn-ea"/>
                  <a:cs typeface="+mn-cs"/>
                </a:rPr>
                <a:t>Contexto</a:t>
              </a:r>
              <a:r>
                <a:rPr kumimoji="0" lang="en-US" sz="1600" b="1" i="0" u="none" strike="noStrike" kern="1200" cap="none" spc="0" normalizeH="0" baseline="0" noProof="0" dirty="0">
                  <a:ln>
                    <a:noFill/>
                  </a:ln>
                  <a:solidFill>
                    <a:srgbClr val="FFFFFF"/>
                  </a:solidFill>
                  <a:effectLst/>
                  <a:uLnTx/>
                  <a:uFillTx/>
                  <a:latin typeface="Archivo"/>
                  <a:ea typeface="+mn-ea"/>
                  <a:cs typeface="+mn-cs"/>
                </a:rPr>
                <a:t> </a:t>
              </a:r>
              <a:r>
                <a:rPr kumimoji="0" lang="en-US" sz="1600" b="1" i="0" u="none" strike="noStrike" kern="1200" cap="none" spc="0" normalizeH="0" baseline="0" noProof="0" dirty="0" err="1">
                  <a:ln>
                    <a:noFill/>
                  </a:ln>
                  <a:solidFill>
                    <a:srgbClr val="FFFFFF"/>
                  </a:solidFill>
                  <a:effectLst/>
                  <a:uLnTx/>
                  <a:uFillTx/>
                  <a:latin typeface="Archivo"/>
                  <a:ea typeface="+mn-ea"/>
                  <a:cs typeface="+mn-cs"/>
                </a:rPr>
                <a:t>empresarial</a:t>
              </a:r>
              <a:endParaRPr kumimoji="0" lang="en-FI" sz="1600" b="1" i="0" u="none" strike="noStrike" kern="1200" cap="none" spc="0" normalizeH="0" baseline="0" noProof="0" dirty="0">
                <a:ln>
                  <a:noFill/>
                </a:ln>
                <a:solidFill>
                  <a:srgbClr val="FFFFFF"/>
                </a:solidFill>
                <a:effectLst/>
                <a:uLnTx/>
                <a:uFillTx/>
                <a:latin typeface="Archivo"/>
                <a:ea typeface="+mn-ea"/>
                <a:cs typeface="Archivo"/>
              </a:endParaRPr>
            </a:p>
          </p:txBody>
        </p:sp>
        <p:sp>
          <p:nvSpPr>
            <p:cNvPr id="27" name="Rectangle 26">
              <a:extLst>
                <a:ext uri="{FF2B5EF4-FFF2-40B4-BE49-F238E27FC236}">
                  <a16:creationId xmlns:a16="http://schemas.microsoft.com/office/drawing/2014/main" id="{324E6058-8463-7EFB-6280-58915F9AEB39}"/>
                </a:ext>
              </a:extLst>
            </p:cNvPr>
            <p:cNvSpPr/>
            <p:nvPr/>
          </p:nvSpPr>
          <p:spPr>
            <a:xfrm>
              <a:off x="8038665" y="3249633"/>
              <a:ext cx="3055653" cy="8740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chivo"/>
                  <a:ea typeface="+mn-ea"/>
                  <a:cs typeface="+mn-cs"/>
                </a:rPr>
                <a:t> </a:t>
              </a:r>
              <a:r>
                <a:rPr kumimoji="0" lang="en-US" sz="1600" b="1" i="0" u="none" strike="noStrike" kern="1200" cap="none" spc="0" normalizeH="0" baseline="0" noProof="0" dirty="0" err="1">
                  <a:ln>
                    <a:noFill/>
                  </a:ln>
                  <a:solidFill>
                    <a:srgbClr val="FFFFFF"/>
                  </a:solidFill>
                  <a:effectLst/>
                  <a:uLnTx/>
                  <a:uFillTx/>
                  <a:latin typeface="Archivo"/>
                  <a:ea typeface="+mn-ea"/>
                  <a:cs typeface="+mn-cs"/>
                </a:rPr>
                <a:t>Inteligencia</a:t>
              </a:r>
              <a:endParaRPr kumimoji="0" lang="en-US" sz="1600" b="1" i="0" u="none" strike="noStrike" kern="1200" cap="none" spc="0" normalizeH="0" baseline="0" noProof="0" dirty="0">
                <a:ln>
                  <a:noFill/>
                </a:ln>
                <a:solidFill>
                  <a:srgbClr val="FFFFFF"/>
                </a:solidFill>
                <a:effectLst/>
                <a:uLnTx/>
                <a:uFillTx/>
                <a:latin typeface="Archivo"/>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chivo"/>
                  <a:ea typeface="+mn-ea"/>
                  <a:cs typeface="+mn-cs"/>
                </a:rPr>
                <a:t>de </a:t>
              </a:r>
              <a:r>
                <a:rPr kumimoji="0" lang="en-US" sz="1600" b="1" i="0" u="none" strike="noStrike" kern="1200" cap="none" spc="0" normalizeH="0" baseline="0" noProof="0" dirty="0" err="1">
                  <a:ln>
                    <a:noFill/>
                  </a:ln>
                  <a:solidFill>
                    <a:srgbClr val="FFFFFF"/>
                  </a:solidFill>
                  <a:effectLst/>
                  <a:uLnTx/>
                  <a:uFillTx/>
                  <a:latin typeface="Archivo"/>
                  <a:ea typeface="+mn-ea"/>
                  <a:cs typeface="+mn-cs"/>
                </a:rPr>
                <a:t>amenazas</a:t>
              </a:r>
              <a:endParaRPr kumimoji="0" lang="en-FI" sz="1600" b="1" i="0" u="none" strike="noStrike" kern="1200" cap="none" spc="0" normalizeH="0" baseline="0" noProof="0" dirty="0">
                <a:ln>
                  <a:noFill/>
                </a:ln>
                <a:solidFill>
                  <a:srgbClr val="FFFFFF"/>
                </a:solidFill>
                <a:effectLst/>
                <a:uLnTx/>
                <a:uFillTx/>
                <a:latin typeface="Archivo"/>
                <a:ea typeface="+mn-ea"/>
                <a:cs typeface="Archivo"/>
              </a:endParaRPr>
            </a:p>
          </p:txBody>
        </p:sp>
        <p:grpSp>
          <p:nvGrpSpPr>
            <p:cNvPr id="43" name="Group 63">
              <a:extLst>
                <a:ext uri="{FF2B5EF4-FFF2-40B4-BE49-F238E27FC236}">
                  <a16:creationId xmlns:a16="http://schemas.microsoft.com/office/drawing/2014/main" id="{6BA0BCEB-7D83-0710-ED12-EF64F84875FC}"/>
                </a:ext>
              </a:extLst>
            </p:cNvPr>
            <p:cNvGrpSpPr>
              <a:grpSpLocks noChangeAspect="1"/>
            </p:cNvGrpSpPr>
            <p:nvPr/>
          </p:nvGrpSpPr>
          <p:grpSpPr bwMode="auto">
            <a:xfrm>
              <a:off x="1490220" y="3480535"/>
              <a:ext cx="405293" cy="406601"/>
              <a:chOff x="3685" y="2004"/>
              <a:chExt cx="310" cy="311"/>
            </a:xfrm>
            <a:solidFill>
              <a:schemeClr val="accent5"/>
            </a:solidFill>
          </p:grpSpPr>
          <p:sp>
            <p:nvSpPr>
              <p:cNvPr id="44" name="Freeform 64">
                <a:extLst>
                  <a:ext uri="{FF2B5EF4-FFF2-40B4-BE49-F238E27FC236}">
                    <a16:creationId xmlns:a16="http://schemas.microsoft.com/office/drawing/2014/main" id="{76D0401E-7A9A-1418-1EEC-16ADB9DE4970}"/>
                  </a:ext>
                </a:extLst>
              </p:cNvPr>
              <p:cNvSpPr>
                <a:spLocks noEditPoints="1"/>
              </p:cNvSpPr>
              <p:nvPr/>
            </p:nvSpPr>
            <p:spPr bwMode="auto">
              <a:xfrm>
                <a:off x="3685" y="2004"/>
                <a:ext cx="310" cy="311"/>
              </a:xfrm>
              <a:custGeom>
                <a:avLst/>
                <a:gdLst>
                  <a:gd name="T0" fmla="*/ 64 w 128"/>
                  <a:gd name="T1" fmla="*/ 128 h 128"/>
                  <a:gd name="T2" fmla="*/ 0 w 128"/>
                  <a:gd name="T3" fmla="*/ 64 h 128"/>
                  <a:gd name="T4" fmla="*/ 64 w 128"/>
                  <a:gd name="T5" fmla="*/ 0 h 128"/>
                  <a:gd name="T6" fmla="*/ 128 w 128"/>
                  <a:gd name="T7" fmla="*/ 64 h 128"/>
                  <a:gd name="T8" fmla="*/ 64 w 128"/>
                  <a:gd name="T9" fmla="*/ 128 h 128"/>
                  <a:gd name="T10" fmla="*/ 64 w 128"/>
                  <a:gd name="T11" fmla="*/ 8 h 128"/>
                  <a:gd name="T12" fmla="*/ 8 w 128"/>
                  <a:gd name="T13" fmla="*/ 64 h 128"/>
                  <a:gd name="T14" fmla="*/ 64 w 128"/>
                  <a:gd name="T15" fmla="*/ 120 h 128"/>
                  <a:gd name="T16" fmla="*/ 120 w 128"/>
                  <a:gd name="T17" fmla="*/ 64 h 128"/>
                  <a:gd name="T18" fmla="*/ 64 w 128"/>
                  <a:gd name="T19"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64" y="128"/>
                    </a:moveTo>
                    <a:cubicBezTo>
                      <a:pt x="29" y="128"/>
                      <a:pt x="0" y="99"/>
                      <a:pt x="0" y="64"/>
                    </a:cubicBezTo>
                    <a:cubicBezTo>
                      <a:pt x="0" y="29"/>
                      <a:pt x="29" y="0"/>
                      <a:pt x="64" y="0"/>
                    </a:cubicBezTo>
                    <a:cubicBezTo>
                      <a:pt x="99" y="0"/>
                      <a:pt x="128" y="29"/>
                      <a:pt x="128" y="64"/>
                    </a:cubicBezTo>
                    <a:cubicBezTo>
                      <a:pt x="128" y="99"/>
                      <a:pt x="99" y="128"/>
                      <a:pt x="64" y="128"/>
                    </a:cubicBezTo>
                    <a:close/>
                    <a:moveTo>
                      <a:pt x="64" y="8"/>
                    </a:moveTo>
                    <a:cubicBezTo>
                      <a:pt x="33" y="8"/>
                      <a:pt x="8" y="33"/>
                      <a:pt x="8" y="64"/>
                    </a:cubicBezTo>
                    <a:cubicBezTo>
                      <a:pt x="8" y="95"/>
                      <a:pt x="33" y="120"/>
                      <a:pt x="64" y="120"/>
                    </a:cubicBezTo>
                    <a:cubicBezTo>
                      <a:pt x="95" y="120"/>
                      <a:pt x="120" y="95"/>
                      <a:pt x="120" y="64"/>
                    </a:cubicBezTo>
                    <a:cubicBezTo>
                      <a:pt x="120" y="33"/>
                      <a:pt x="95" y="8"/>
                      <a:pt x="6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45" name="Oval 65">
                <a:extLst>
                  <a:ext uri="{FF2B5EF4-FFF2-40B4-BE49-F238E27FC236}">
                    <a16:creationId xmlns:a16="http://schemas.microsoft.com/office/drawing/2014/main" id="{2AAFACBC-1401-54A0-CBDD-62BF30F84D37}"/>
                  </a:ext>
                </a:extLst>
              </p:cNvPr>
              <p:cNvSpPr>
                <a:spLocks noChangeArrowheads="1"/>
              </p:cNvSpPr>
              <p:nvPr/>
            </p:nvSpPr>
            <p:spPr bwMode="auto">
              <a:xfrm>
                <a:off x="3830" y="2228"/>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46" name="Rectangle 66">
                <a:extLst>
                  <a:ext uri="{FF2B5EF4-FFF2-40B4-BE49-F238E27FC236}">
                    <a16:creationId xmlns:a16="http://schemas.microsoft.com/office/drawing/2014/main" id="{287F4E79-21D7-D19C-B58B-40B5D098E73F}"/>
                  </a:ext>
                </a:extLst>
              </p:cNvPr>
              <p:cNvSpPr>
                <a:spLocks noChangeArrowheads="1"/>
              </p:cNvSpPr>
              <p:nvPr/>
            </p:nvSpPr>
            <p:spPr bwMode="auto">
              <a:xfrm>
                <a:off x="3830" y="2073"/>
                <a:ext cx="20" cy="1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grpSp>
        <p:grpSp>
          <p:nvGrpSpPr>
            <p:cNvPr id="47" name="Group 405">
              <a:extLst>
                <a:ext uri="{FF2B5EF4-FFF2-40B4-BE49-F238E27FC236}">
                  <a16:creationId xmlns:a16="http://schemas.microsoft.com/office/drawing/2014/main" id="{6F21B1A4-29D8-E324-C541-9C7B58B4F81E}"/>
                </a:ext>
              </a:extLst>
            </p:cNvPr>
            <p:cNvGrpSpPr>
              <a:grpSpLocks noChangeAspect="1"/>
            </p:cNvGrpSpPr>
            <p:nvPr/>
          </p:nvGrpSpPr>
          <p:grpSpPr bwMode="auto">
            <a:xfrm>
              <a:off x="8231725" y="3498160"/>
              <a:ext cx="456317" cy="365760"/>
              <a:chOff x="3646" y="2005"/>
              <a:chExt cx="388" cy="311"/>
            </a:xfrm>
            <a:solidFill>
              <a:schemeClr val="accent5"/>
            </a:solidFill>
          </p:grpSpPr>
          <p:sp>
            <p:nvSpPr>
              <p:cNvPr id="48" name="Freeform 406">
                <a:extLst>
                  <a:ext uri="{FF2B5EF4-FFF2-40B4-BE49-F238E27FC236}">
                    <a16:creationId xmlns:a16="http://schemas.microsoft.com/office/drawing/2014/main" id="{410F1093-CBF2-8E34-293A-B72CDC516C71}"/>
                  </a:ext>
                </a:extLst>
              </p:cNvPr>
              <p:cNvSpPr>
                <a:spLocks noEditPoints="1"/>
              </p:cNvSpPr>
              <p:nvPr/>
            </p:nvSpPr>
            <p:spPr bwMode="auto">
              <a:xfrm>
                <a:off x="3646" y="2005"/>
                <a:ext cx="146" cy="102"/>
              </a:xfrm>
              <a:custGeom>
                <a:avLst/>
                <a:gdLst>
                  <a:gd name="T0" fmla="*/ 31 w 60"/>
                  <a:gd name="T1" fmla="*/ 12 h 42"/>
                  <a:gd name="T2" fmla="*/ 16 w 60"/>
                  <a:gd name="T3" fmla="*/ 0 h 42"/>
                  <a:gd name="T4" fmla="*/ 0 w 60"/>
                  <a:gd name="T5" fmla="*/ 16 h 42"/>
                  <a:gd name="T6" fmla="*/ 16 w 60"/>
                  <a:gd name="T7" fmla="*/ 32 h 42"/>
                  <a:gd name="T8" fmla="*/ 31 w 60"/>
                  <a:gd name="T9" fmla="*/ 20 h 42"/>
                  <a:gd name="T10" fmla="*/ 42 w 60"/>
                  <a:gd name="T11" fmla="*/ 20 h 42"/>
                  <a:gd name="T12" fmla="*/ 52 w 60"/>
                  <a:gd name="T13" fmla="*/ 42 h 42"/>
                  <a:gd name="T14" fmla="*/ 60 w 60"/>
                  <a:gd name="T15" fmla="*/ 38 h 42"/>
                  <a:gd name="T16" fmla="*/ 46 w 60"/>
                  <a:gd name="T17" fmla="*/ 12 h 42"/>
                  <a:gd name="T18" fmla="*/ 31 w 60"/>
                  <a:gd name="T19" fmla="*/ 12 h 42"/>
                  <a:gd name="T20" fmla="*/ 16 w 60"/>
                  <a:gd name="T21" fmla="*/ 24 h 42"/>
                  <a:gd name="T22" fmla="*/ 8 w 60"/>
                  <a:gd name="T23" fmla="*/ 16 h 42"/>
                  <a:gd name="T24" fmla="*/ 16 w 60"/>
                  <a:gd name="T25" fmla="*/ 8 h 42"/>
                  <a:gd name="T26" fmla="*/ 24 w 60"/>
                  <a:gd name="T27" fmla="*/ 16 h 42"/>
                  <a:gd name="T28" fmla="*/ 16 w 60"/>
                  <a:gd name="T29"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2">
                    <a:moveTo>
                      <a:pt x="31" y="12"/>
                    </a:moveTo>
                    <a:cubicBezTo>
                      <a:pt x="30" y="5"/>
                      <a:pt x="23" y="0"/>
                      <a:pt x="16" y="0"/>
                    </a:cubicBezTo>
                    <a:cubicBezTo>
                      <a:pt x="7" y="0"/>
                      <a:pt x="0" y="7"/>
                      <a:pt x="0" y="16"/>
                    </a:cubicBezTo>
                    <a:cubicBezTo>
                      <a:pt x="0" y="25"/>
                      <a:pt x="7" y="32"/>
                      <a:pt x="16" y="32"/>
                    </a:cubicBezTo>
                    <a:cubicBezTo>
                      <a:pt x="23" y="32"/>
                      <a:pt x="30" y="27"/>
                      <a:pt x="31" y="20"/>
                    </a:cubicBezTo>
                    <a:cubicBezTo>
                      <a:pt x="42" y="20"/>
                      <a:pt x="42" y="20"/>
                      <a:pt x="42" y="20"/>
                    </a:cubicBezTo>
                    <a:cubicBezTo>
                      <a:pt x="52" y="42"/>
                      <a:pt x="52" y="42"/>
                      <a:pt x="52" y="42"/>
                    </a:cubicBezTo>
                    <a:cubicBezTo>
                      <a:pt x="60" y="38"/>
                      <a:pt x="60" y="38"/>
                      <a:pt x="60" y="38"/>
                    </a:cubicBezTo>
                    <a:cubicBezTo>
                      <a:pt x="46" y="12"/>
                      <a:pt x="46" y="12"/>
                      <a:pt x="46" y="12"/>
                    </a:cubicBezTo>
                    <a:lnTo>
                      <a:pt x="31" y="12"/>
                    </a:lnTo>
                    <a:close/>
                    <a:moveTo>
                      <a:pt x="16" y="24"/>
                    </a:moveTo>
                    <a:cubicBezTo>
                      <a:pt x="12" y="24"/>
                      <a:pt x="8" y="20"/>
                      <a:pt x="8" y="16"/>
                    </a:cubicBezTo>
                    <a:cubicBezTo>
                      <a:pt x="8" y="12"/>
                      <a:pt x="12" y="8"/>
                      <a:pt x="16" y="8"/>
                    </a:cubicBezTo>
                    <a:cubicBezTo>
                      <a:pt x="20" y="8"/>
                      <a:pt x="24" y="12"/>
                      <a:pt x="24" y="16"/>
                    </a:cubicBezTo>
                    <a:cubicBezTo>
                      <a:pt x="24" y="20"/>
                      <a:pt x="20" y="24"/>
                      <a:pt x="1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49" name="Freeform 407">
                <a:extLst>
                  <a:ext uri="{FF2B5EF4-FFF2-40B4-BE49-F238E27FC236}">
                    <a16:creationId xmlns:a16="http://schemas.microsoft.com/office/drawing/2014/main" id="{7DF8B0D3-39FA-11B1-A34B-D1D97E058812}"/>
                  </a:ext>
                </a:extLst>
              </p:cNvPr>
              <p:cNvSpPr>
                <a:spLocks noEditPoints="1"/>
              </p:cNvSpPr>
              <p:nvPr/>
            </p:nvSpPr>
            <p:spPr bwMode="auto">
              <a:xfrm>
                <a:off x="3646" y="2213"/>
                <a:ext cx="146" cy="103"/>
              </a:xfrm>
              <a:custGeom>
                <a:avLst/>
                <a:gdLst>
                  <a:gd name="T0" fmla="*/ 42 w 60"/>
                  <a:gd name="T1" fmla="*/ 22 h 42"/>
                  <a:gd name="T2" fmla="*/ 31 w 60"/>
                  <a:gd name="T3" fmla="*/ 22 h 42"/>
                  <a:gd name="T4" fmla="*/ 16 w 60"/>
                  <a:gd name="T5" fmla="*/ 10 h 42"/>
                  <a:gd name="T6" fmla="*/ 0 w 60"/>
                  <a:gd name="T7" fmla="*/ 26 h 42"/>
                  <a:gd name="T8" fmla="*/ 16 w 60"/>
                  <a:gd name="T9" fmla="*/ 42 h 42"/>
                  <a:gd name="T10" fmla="*/ 31 w 60"/>
                  <a:gd name="T11" fmla="*/ 30 h 42"/>
                  <a:gd name="T12" fmla="*/ 46 w 60"/>
                  <a:gd name="T13" fmla="*/ 30 h 42"/>
                  <a:gd name="T14" fmla="*/ 60 w 60"/>
                  <a:gd name="T15" fmla="*/ 4 h 42"/>
                  <a:gd name="T16" fmla="*/ 52 w 60"/>
                  <a:gd name="T17" fmla="*/ 0 h 42"/>
                  <a:gd name="T18" fmla="*/ 42 w 60"/>
                  <a:gd name="T19" fmla="*/ 22 h 42"/>
                  <a:gd name="T20" fmla="*/ 16 w 60"/>
                  <a:gd name="T21" fmla="*/ 34 h 42"/>
                  <a:gd name="T22" fmla="*/ 8 w 60"/>
                  <a:gd name="T23" fmla="*/ 26 h 42"/>
                  <a:gd name="T24" fmla="*/ 16 w 60"/>
                  <a:gd name="T25" fmla="*/ 18 h 42"/>
                  <a:gd name="T26" fmla="*/ 24 w 60"/>
                  <a:gd name="T27" fmla="*/ 26 h 42"/>
                  <a:gd name="T28" fmla="*/ 16 w 60"/>
                  <a:gd name="T29"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2">
                    <a:moveTo>
                      <a:pt x="42" y="22"/>
                    </a:moveTo>
                    <a:cubicBezTo>
                      <a:pt x="31" y="22"/>
                      <a:pt x="31" y="22"/>
                      <a:pt x="31" y="22"/>
                    </a:cubicBezTo>
                    <a:cubicBezTo>
                      <a:pt x="30" y="15"/>
                      <a:pt x="23" y="10"/>
                      <a:pt x="16" y="10"/>
                    </a:cubicBezTo>
                    <a:cubicBezTo>
                      <a:pt x="7" y="10"/>
                      <a:pt x="0" y="17"/>
                      <a:pt x="0" y="26"/>
                    </a:cubicBezTo>
                    <a:cubicBezTo>
                      <a:pt x="0" y="35"/>
                      <a:pt x="7" y="42"/>
                      <a:pt x="16" y="42"/>
                    </a:cubicBezTo>
                    <a:cubicBezTo>
                      <a:pt x="23" y="42"/>
                      <a:pt x="30" y="37"/>
                      <a:pt x="31" y="30"/>
                    </a:cubicBezTo>
                    <a:cubicBezTo>
                      <a:pt x="46" y="30"/>
                      <a:pt x="46" y="30"/>
                      <a:pt x="46" y="30"/>
                    </a:cubicBezTo>
                    <a:cubicBezTo>
                      <a:pt x="60" y="4"/>
                      <a:pt x="60" y="4"/>
                      <a:pt x="60" y="4"/>
                    </a:cubicBezTo>
                    <a:cubicBezTo>
                      <a:pt x="52" y="0"/>
                      <a:pt x="52" y="0"/>
                      <a:pt x="52" y="0"/>
                    </a:cubicBezTo>
                    <a:lnTo>
                      <a:pt x="42" y="22"/>
                    </a:lnTo>
                    <a:close/>
                    <a:moveTo>
                      <a:pt x="16" y="34"/>
                    </a:moveTo>
                    <a:cubicBezTo>
                      <a:pt x="12" y="34"/>
                      <a:pt x="8" y="30"/>
                      <a:pt x="8" y="26"/>
                    </a:cubicBezTo>
                    <a:cubicBezTo>
                      <a:pt x="8" y="22"/>
                      <a:pt x="12" y="18"/>
                      <a:pt x="16" y="18"/>
                    </a:cubicBezTo>
                    <a:cubicBezTo>
                      <a:pt x="20" y="18"/>
                      <a:pt x="24" y="22"/>
                      <a:pt x="24" y="26"/>
                    </a:cubicBezTo>
                    <a:cubicBezTo>
                      <a:pt x="24" y="30"/>
                      <a:pt x="20" y="34"/>
                      <a:pt x="16"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50" name="Freeform 408">
                <a:extLst>
                  <a:ext uri="{FF2B5EF4-FFF2-40B4-BE49-F238E27FC236}">
                    <a16:creationId xmlns:a16="http://schemas.microsoft.com/office/drawing/2014/main" id="{741C8DF5-F337-A017-5C39-BBF58169DBD6}"/>
                  </a:ext>
                </a:extLst>
              </p:cNvPr>
              <p:cNvSpPr>
                <a:spLocks noEditPoints="1"/>
              </p:cNvSpPr>
              <p:nvPr/>
            </p:nvSpPr>
            <p:spPr bwMode="auto">
              <a:xfrm>
                <a:off x="3888" y="2005"/>
                <a:ext cx="146" cy="102"/>
              </a:xfrm>
              <a:custGeom>
                <a:avLst/>
                <a:gdLst>
                  <a:gd name="T0" fmla="*/ 18 w 60"/>
                  <a:gd name="T1" fmla="*/ 20 h 42"/>
                  <a:gd name="T2" fmla="*/ 29 w 60"/>
                  <a:gd name="T3" fmla="*/ 20 h 42"/>
                  <a:gd name="T4" fmla="*/ 44 w 60"/>
                  <a:gd name="T5" fmla="*/ 32 h 42"/>
                  <a:gd name="T6" fmla="*/ 60 w 60"/>
                  <a:gd name="T7" fmla="*/ 16 h 42"/>
                  <a:gd name="T8" fmla="*/ 44 w 60"/>
                  <a:gd name="T9" fmla="*/ 0 h 42"/>
                  <a:gd name="T10" fmla="*/ 29 w 60"/>
                  <a:gd name="T11" fmla="*/ 12 h 42"/>
                  <a:gd name="T12" fmla="*/ 14 w 60"/>
                  <a:gd name="T13" fmla="*/ 12 h 42"/>
                  <a:gd name="T14" fmla="*/ 0 w 60"/>
                  <a:gd name="T15" fmla="*/ 38 h 42"/>
                  <a:gd name="T16" fmla="*/ 8 w 60"/>
                  <a:gd name="T17" fmla="*/ 42 h 42"/>
                  <a:gd name="T18" fmla="*/ 18 w 60"/>
                  <a:gd name="T19" fmla="*/ 20 h 42"/>
                  <a:gd name="T20" fmla="*/ 44 w 60"/>
                  <a:gd name="T21" fmla="*/ 8 h 42"/>
                  <a:gd name="T22" fmla="*/ 52 w 60"/>
                  <a:gd name="T23" fmla="*/ 16 h 42"/>
                  <a:gd name="T24" fmla="*/ 44 w 60"/>
                  <a:gd name="T25" fmla="*/ 24 h 42"/>
                  <a:gd name="T26" fmla="*/ 36 w 60"/>
                  <a:gd name="T27" fmla="*/ 16 h 42"/>
                  <a:gd name="T28" fmla="*/ 44 w 60"/>
                  <a:gd name="T29"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2">
                    <a:moveTo>
                      <a:pt x="18" y="20"/>
                    </a:moveTo>
                    <a:cubicBezTo>
                      <a:pt x="29" y="20"/>
                      <a:pt x="29" y="20"/>
                      <a:pt x="29" y="20"/>
                    </a:cubicBezTo>
                    <a:cubicBezTo>
                      <a:pt x="30" y="27"/>
                      <a:pt x="37" y="32"/>
                      <a:pt x="44" y="32"/>
                    </a:cubicBezTo>
                    <a:cubicBezTo>
                      <a:pt x="53" y="32"/>
                      <a:pt x="60" y="25"/>
                      <a:pt x="60" y="16"/>
                    </a:cubicBezTo>
                    <a:cubicBezTo>
                      <a:pt x="60" y="7"/>
                      <a:pt x="53" y="0"/>
                      <a:pt x="44" y="0"/>
                    </a:cubicBezTo>
                    <a:cubicBezTo>
                      <a:pt x="37" y="0"/>
                      <a:pt x="30" y="5"/>
                      <a:pt x="29" y="12"/>
                    </a:cubicBezTo>
                    <a:cubicBezTo>
                      <a:pt x="14" y="12"/>
                      <a:pt x="14" y="12"/>
                      <a:pt x="14" y="12"/>
                    </a:cubicBezTo>
                    <a:cubicBezTo>
                      <a:pt x="0" y="38"/>
                      <a:pt x="0" y="38"/>
                      <a:pt x="0" y="38"/>
                    </a:cubicBezTo>
                    <a:cubicBezTo>
                      <a:pt x="8" y="42"/>
                      <a:pt x="8" y="42"/>
                      <a:pt x="8" y="42"/>
                    </a:cubicBezTo>
                    <a:lnTo>
                      <a:pt x="18" y="20"/>
                    </a:lnTo>
                    <a:close/>
                    <a:moveTo>
                      <a:pt x="44" y="8"/>
                    </a:moveTo>
                    <a:cubicBezTo>
                      <a:pt x="48" y="8"/>
                      <a:pt x="52" y="12"/>
                      <a:pt x="52" y="16"/>
                    </a:cubicBezTo>
                    <a:cubicBezTo>
                      <a:pt x="52" y="20"/>
                      <a:pt x="48" y="24"/>
                      <a:pt x="44" y="24"/>
                    </a:cubicBezTo>
                    <a:cubicBezTo>
                      <a:pt x="40" y="24"/>
                      <a:pt x="36" y="20"/>
                      <a:pt x="36" y="16"/>
                    </a:cubicBezTo>
                    <a:cubicBezTo>
                      <a:pt x="36" y="12"/>
                      <a:pt x="40" y="8"/>
                      <a:pt x="4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51" name="Freeform 409">
                <a:extLst>
                  <a:ext uri="{FF2B5EF4-FFF2-40B4-BE49-F238E27FC236}">
                    <a16:creationId xmlns:a16="http://schemas.microsoft.com/office/drawing/2014/main" id="{F418E35A-C7D7-D637-4BBA-CDF14FFE6AA1}"/>
                  </a:ext>
                </a:extLst>
              </p:cNvPr>
              <p:cNvSpPr>
                <a:spLocks noEditPoints="1"/>
              </p:cNvSpPr>
              <p:nvPr/>
            </p:nvSpPr>
            <p:spPr bwMode="auto">
              <a:xfrm>
                <a:off x="3888" y="2213"/>
                <a:ext cx="146" cy="103"/>
              </a:xfrm>
              <a:custGeom>
                <a:avLst/>
                <a:gdLst>
                  <a:gd name="T0" fmla="*/ 44 w 60"/>
                  <a:gd name="T1" fmla="*/ 10 h 42"/>
                  <a:gd name="T2" fmla="*/ 29 w 60"/>
                  <a:gd name="T3" fmla="*/ 22 h 42"/>
                  <a:gd name="T4" fmla="*/ 18 w 60"/>
                  <a:gd name="T5" fmla="*/ 22 h 42"/>
                  <a:gd name="T6" fmla="*/ 8 w 60"/>
                  <a:gd name="T7" fmla="*/ 0 h 42"/>
                  <a:gd name="T8" fmla="*/ 0 w 60"/>
                  <a:gd name="T9" fmla="*/ 4 h 42"/>
                  <a:gd name="T10" fmla="*/ 14 w 60"/>
                  <a:gd name="T11" fmla="*/ 30 h 42"/>
                  <a:gd name="T12" fmla="*/ 29 w 60"/>
                  <a:gd name="T13" fmla="*/ 30 h 42"/>
                  <a:gd name="T14" fmla="*/ 44 w 60"/>
                  <a:gd name="T15" fmla="*/ 42 h 42"/>
                  <a:gd name="T16" fmla="*/ 60 w 60"/>
                  <a:gd name="T17" fmla="*/ 26 h 42"/>
                  <a:gd name="T18" fmla="*/ 44 w 60"/>
                  <a:gd name="T19" fmla="*/ 10 h 42"/>
                  <a:gd name="T20" fmla="*/ 44 w 60"/>
                  <a:gd name="T21" fmla="*/ 34 h 42"/>
                  <a:gd name="T22" fmla="*/ 36 w 60"/>
                  <a:gd name="T23" fmla="*/ 26 h 42"/>
                  <a:gd name="T24" fmla="*/ 44 w 60"/>
                  <a:gd name="T25" fmla="*/ 18 h 42"/>
                  <a:gd name="T26" fmla="*/ 52 w 60"/>
                  <a:gd name="T27" fmla="*/ 26 h 42"/>
                  <a:gd name="T28" fmla="*/ 44 w 60"/>
                  <a:gd name="T29"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2">
                    <a:moveTo>
                      <a:pt x="44" y="10"/>
                    </a:moveTo>
                    <a:cubicBezTo>
                      <a:pt x="37" y="10"/>
                      <a:pt x="30" y="15"/>
                      <a:pt x="29" y="22"/>
                    </a:cubicBezTo>
                    <a:cubicBezTo>
                      <a:pt x="18" y="22"/>
                      <a:pt x="18" y="22"/>
                      <a:pt x="18" y="22"/>
                    </a:cubicBezTo>
                    <a:cubicBezTo>
                      <a:pt x="8" y="0"/>
                      <a:pt x="8" y="0"/>
                      <a:pt x="8" y="0"/>
                    </a:cubicBezTo>
                    <a:cubicBezTo>
                      <a:pt x="0" y="4"/>
                      <a:pt x="0" y="4"/>
                      <a:pt x="0" y="4"/>
                    </a:cubicBezTo>
                    <a:cubicBezTo>
                      <a:pt x="14" y="30"/>
                      <a:pt x="14" y="30"/>
                      <a:pt x="14" y="30"/>
                    </a:cubicBezTo>
                    <a:cubicBezTo>
                      <a:pt x="29" y="30"/>
                      <a:pt x="29" y="30"/>
                      <a:pt x="29" y="30"/>
                    </a:cubicBezTo>
                    <a:cubicBezTo>
                      <a:pt x="30" y="37"/>
                      <a:pt x="37" y="42"/>
                      <a:pt x="44" y="42"/>
                    </a:cubicBezTo>
                    <a:cubicBezTo>
                      <a:pt x="53" y="42"/>
                      <a:pt x="60" y="35"/>
                      <a:pt x="60" y="26"/>
                    </a:cubicBezTo>
                    <a:cubicBezTo>
                      <a:pt x="60" y="17"/>
                      <a:pt x="53" y="10"/>
                      <a:pt x="44" y="10"/>
                    </a:cubicBezTo>
                    <a:close/>
                    <a:moveTo>
                      <a:pt x="44" y="34"/>
                    </a:moveTo>
                    <a:cubicBezTo>
                      <a:pt x="40" y="34"/>
                      <a:pt x="36" y="30"/>
                      <a:pt x="36" y="26"/>
                    </a:cubicBezTo>
                    <a:cubicBezTo>
                      <a:pt x="36" y="22"/>
                      <a:pt x="40" y="18"/>
                      <a:pt x="44" y="18"/>
                    </a:cubicBezTo>
                    <a:cubicBezTo>
                      <a:pt x="48" y="18"/>
                      <a:pt x="52" y="22"/>
                      <a:pt x="52" y="26"/>
                    </a:cubicBezTo>
                    <a:cubicBezTo>
                      <a:pt x="52" y="30"/>
                      <a:pt x="48" y="34"/>
                      <a:pt x="44"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52" name="Freeform 410">
                <a:extLst>
                  <a:ext uri="{FF2B5EF4-FFF2-40B4-BE49-F238E27FC236}">
                    <a16:creationId xmlns:a16="http://schemas.microsoft.com/office/drawing/2014/main" id="{A0720234-3848-481A-45DB-E72698F461F3}"/>
                  </a:ext>
                </a:extLst>
              </p:cNvPr>
              <p:cNvSpPr>
                <a:spLocks noEditPoints="1"/>
              </p:cNvSpPr>
              <p:nvPr/>
            </p:nvSpPr>
            <p:spPr bwMode="auto">
              <a:xfrm>
                <a:off x="3927" y="2121"/>
                <a:ext cx="107" cy="78"/>
              </a:xfrm>
              <a:custGeom>
                <a:avLst/>
                <a:gdLst>
                  <a:gd name="T0" fmla="*/ 28 w 44"/>
                  <a:gd name="T1" fmla="*/ 0 h 32"/>
                  <a:gd name="T2" fmla="*/ 13 w 44"/>
                  <a:gd name="T3" fmla="*/ 12 h 32"/>
                  <a:gd name="T4" fmla="*/ 0 w 44"/>
                  <a:gd name="T5" fmla="*/ 12 h 32"/>
                  <a:gd name="T6" fmla="*/ 0 w 44"/>
                  <a:gd name="T7" fmla="*/ 20 h 32"/>
                  <a:gd name="T8" fmla="*/ 13 w 44"/>
                  <a:gd name="T9" fmla="*/ 20 h 32"/>
                  <a:gd name="T10" fmla="*/ 28 w 44"/>
                  <a:gd name="T11" fmla="*/ 32 h 32"/>
                  <a:gd name="T12" fmla="*/ 44 w 44"/>
                  <a:gd name="T13" fmla="*/ 16 h 32"/>
                  <a:gd name="T14" fmla="*/ 28 w 44"/>
                  <a:gd name="T15" fmla="*/ 0 h 32"/>
                  <a:gd name="T16" fmla="*/ 28 w 44"/>
                  <a:gd name="T17" fmla="*/ 24 h 32"/>
                  <a:gd name="T18" fmla="*/ 20 w 44"/>
                  <a:gd name="T19" fmla="*/ 16 h 32"/>
                  <a:gd name="T20" fmla="*/ 28 w 44"/>
                  <a:gd name="T21" fmla="*/ 8 h 32"/>
                  <a:gd name="T22" fmla="*/ 36 w 44"/>
                  <a:gd name="T23" fmla="*/ 16 h 32"/>
                  <a:gd name="T24" fmla="*/ 28 w 44"/>
                  <a:gd name="T25"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28" y="0"/>
                    </a:moveTo>
                    <a:cubicBezTo>
                      <a:pt x="21" y="0"/>
                      <a:pt x="14" y="5"/>
                      <a:pt x="13" y="12"/>
                    </a:cubicBezTo>
                    <a:cubicBezTo>
                      <a:pt x="0" y="12"/>
                      <a:pt x="0" y="12"/>
                      <a:pt x="0" y="12"/>
                    </a:cubicBezTo>
                    <a:cubicBezTo>
                      <a:pt x="0" y="20"/>
                      <a:pt x="0" y="20"/>
                      <a:pt x="0" y="20"/>
                    </a:cubicBezTo>
                    <a:cubicBezTo>
                      <a:pt x="13" y="20"/>
                      <a:pt x="13" y="20"/>
                      <a:pt x="13" y="20"/>
                    </a:cubicBezTo>
                    <a:cubicBezTo>
                      <a:pt x="14" y="27"/>
                      <a:pt x="21" y="32"/>
                      <a:pt x="28" y="32"/>
                    </a:cubicBezTo>
                    <a:cubicBezTo>
                      <a:pt x="37" y="32"/>
                      <a:pt x="44" y="25"/>
                      <a:pt x="44" y="16"/>
                    </a:cubicBezTo>
                    <a:cubicBezTo>
                      <a:pt x="44" y="7"/>
                      <a:pt x="37" y="0"/>
                      <a:pt x="28" y="0"/>
                    </a:cubicBezTo>
                    <a:close/>
                    <a:moveTo>
                      <a:pt x="28" y="24"/>
                    </a:moveTo>
                    <a:cubicBezTo>
                      <a:pt x="24" y="24"/>
                      <a:pt x="20" y="20"/>
                      <a:pt x="20" y="16"/>
                    </a:cubicBezTo>
                    <a:cubicBezTo>
                      <a:pt x="20" y="12"/>
                      <a:pt x="24" y="8"/>
                      <a:pt x="28" y="8"/>
                    </a:cubicBezTo>
                    <a:cubicBezTo>
                      <a:pt x="32" y="8"/>
                      <a:pt x="36" y="12"/>
                      <a:pt x="36" y="16"/>
                    </a:cubicBezTo>
                    <a:cubicBezTo>
                      <a:pt x="36" y="20"/>
                      <a:pt x="32" y="24"/>
                      <a:pt x="2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53" name="Freeform 411">
                <a:extLst>
                  <a:ext uri="{FF2B5EF4-FFF2-40B4-BE49-F238E27FC236}">
                    <a16:creationId xmlns:a16="http://schemas.microsoft.com/office/drawing/2014/main" id="{041EAEE7-DE44-A1A2-C318-CB9479A4FE78}"/>
                  </a:ext>
                </a:extLst>
              </p:cNvPr>
              <p:cNvSpPr>
                <a:spLocks noEditPoints="1"/>
              </p:cNvSpPr>
              <p:nvPr/>
            </p:nvSpPr>
            <p:spPr bwMode="auto">
              <a:xfrm>
                <a:off x="3646" y="2121"/>
                <a:ext cx="107" cy="78"/>
              </a:xfrm>
              <a:custGeom>
                <a:avLst/>
                <a:gdLst>
                  <a:gd name="T0" fmla="*/ 16 w 44"/>
                  <a:gd name="T1" fmla="*/ 32 h 32"/>
                  <a:gd name="T2" fmla="*/ 31 w 44"/>
                  <a:gd name="T3" fmla="*/ 20 h 32"/>
                  <a:gd name="T4" fmla="*/ 44 w 44"/>
                  <a:gd name="T5" fmla="*/ 20 h 32"/>
                  <a:gd name="T6" fmla="*/ 44 w 44"/>
                  <a:gd name="T7" fmla="*/ 12 h 32"/>
                  <a:gd name="T8" fmla="*/ 31 w 44"/>
                  <a:gd name="T9" fmla="*/ 12 h 32"/>
                  <a:gd name="T10" fmla="*/ 16 w 44"/>
                  <a:gd name="T11" fmla="*/ 0 h 32"/>
                  <a:gd name="T12" fmla="*/ 0 w 44"/>
                  <a:gd name="T13" fmla="*/ 16 h 32"/>
                  <a:gd name="T14" fmla="*/ 16 w 44"/>
                  <a:gd name="T15" fmla="*/ 32 h 32"/>
                  <a:gd name="T16" fmla="*/ 16 w 44"/>
                  <a:gd name="T17" fmla="*/ 8 h 32"/>
                  <a:gd name="T18" fmla="*/ 24 w 44"/>
                  <a:gd name="T19" fmla="*/ 16 h 32"/>
                  <a:gd name="T20" fmla="*/ 16 w 44"/>
                  <a:gd name="T21" fmla="*/ 24 h 32"/>
                  <a:gd name="T22" fmla="*/ 8 w 44"/>
                  <a:gd name="T23" fmla="*/ 16 h 32"/>
                  <a:gd name="T24" fmla="*/ 16 w 44"/>
                  <a:gd name="T25"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16" y="32"/>
                    </a:moveTo>
                    <a:cubicBezTo>
                      <a:pt x="23" y="32"/>
                      <a:pt x="30" y="27"/>
                      <a:pt x="31" y="20"/>
                    </a:cubicBezTo>
                    <a:cubicBezTo>
                      <a:pt x="44" y="20"/>
                      <a:pt x="44" y="20"/>
                      <a:pt x="44" y="20"/>
                    </a:cubicBezTo>
                    <a:cubicBezTo>
                      <a:pt x="44" y="12"/>
                      <a:pt x="44" y="12"/>
                      <a:pt x="44" y="12"/>
                    </a:cubicBezTo>
                    <a:cubicBezTo>
                      <a:pt x="31" y="12"/>
                      <a:pt x="31" y="12"/>
                      <a:pt x="31" y="12"/>
                    </a:cubicBezTo>
                    <a:cubicBezTo>
                      <a:pt x="30" y="5"/>
                      <a:pt x="23" y="0"/>
                      <a:pt x="16" y="0"/>
                    </a:cubicBezTo>
                    <a:cubicBezTo>
                      <a:pt x="7" y="0"/>
                      <a:pt x="0" y="7"/>
                      <a:pt x="0" y="16"/>
                    </a:cubicBezTo>
                    <a:cubicBezTo>
                      <a:pt x="0" y="25"/>
                      <a:pt x="7" y="32"/>
                      <a:pt x="16" y="32"/>
                    </a:cubicBezTo>
                    <a:close/>
                    <a:moveTo>
                      <a:pt x="16" y="8"/>
                    </a:moveTo>
                    <a:cubicBezTo>
                      <a:pt x="20" y="8"/>
                      <a:pt x="24" y="12"/>
                      <a:pt x="24" y="16"/>
                    </a:cubicBezTo>
                    <a:cubicBezTo>
                      <a:pt x="24" y="20"/>
                      <a:pt x="20" y="24"/>
                      <a:pt x="16" y="24"/>
                    </a:cubicBezTo>
                    <a:cubicBezTo>
                      <a:pt x="12" y="24"/>
                      <a:pt x="8" y="20"/>
                      <a:pt x="8" y="16"/>
                    </a:cubicBezTo>
                    <a:cubicBezTo>
                      <a:pt x="8" y="12"/>
                      <a:pt x="12"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sp>
            <p:nvSpPr>
              <p:cNvPr id="54" name="Freeform 412">
                <a:extLst>
                  <a:ext uri="{FF2B5EF4-FFF2-40B4-BE49-F238E27FC236}">
                    <a16:creationId xmlns:a16="http://schemas.microsoft.com/office/drawing/2014/main" id="{109885AB-ED36-D5A5-D9D4-F5894CD04BDF}"/>
                  </a:ext>
                </a:extLst>
              </p:cNvPr>
              <p:cNvSpPr>
                <a:spLocks noEditPoints="1"/>
              </p:cNvSpPr>
              <p:nvPr/>
            </p:nvSpPr>
            <p:spPr bwMode="auto">
              <a:xfrm>
                <a:off x="3743" y="2063"/>
                <a:ext cx="194" cy="194"/>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60 w 80"/>
                  <a:gd name="T11" fmla="*/ 46 h 80"/>
                  <a:gd name="T12" fmla="*/ 60 w 80"/>
                  <a:gd name="T13" fmla="*/ 40 h 80"/>
                  <a:gd name="T14" fmla="*/ 60 w 80"/>
                  <a:gd name="T15" fmla="*/ 34 h 80"/>
                  <a:gd name="T16" fmla="*/ 70 w 80"/>
                  <a:gd name="T17" fmla="*/ 30 h 80"/>
                  <a:gd name="T18" fmla="*/ 72 w 80"/>
                  <a:gd name="T19" fmla="*/ 40 h 80"/>
                  <a:gd name="T20" fmla="*/ 60 w 80"/>
                  <a:gd name="T21" fmla="*/ 46 h 80"/>
                  <a:gd name="T22" fmla="*/ 40 w 80"/>
                  <a:gd name="T23" fmla="*/ 72 h 80"/>
                  <a:gd name="T24" fmla="*/ 30 w 80"/>
                  <a:gd name="T25" fmla="*/ 56 h 80"/>
                  <a:gd name="T26" fmla="*/ 40 w 80"/>
                  <a:gd name="T27" fmla="*/ 56 h 80"/>
                  <a:gd name="T28" fmla="*/ 50 w 80"/>
                  <a:gd name="T29" fmla="*/ 56 h 80"/>
                  <a:gd name="T30" fmla="*/ 40 w 80"/>
                  <a:gd name="T31" fmla="*/ 72 h 80"/>
                  <a:gd name="T32" fmla="*/ 40 w 80"/>
                  <a:gd name="T33" fmla="*/ 48 h 80"/>
                  <a:gd name="T34" fmla="*/ 28 w 80"/>
                  <a:gd name="T35" fmla="*/ 47 h 80"/>
                  <a:gd name="T36" fmla="*/ 28 w 80"/>
                  <a:gd name="T37" fmla="*/ 40 h 80"/>
                  <a:gd name="T38" fmla="*/ 28 w 80"/>
                  <a:gd name="T39" fmla="*/ 35 h 80"/>
                  <a:gd name="T40" fmla="*/ 41 w 80"/>
                  <a:gd name="T41" fmla="*/ 36 h 80"/>
                  <a:gd name="T42" fmla="*/ 52 w 80"/>
                  <a:gd name="T43" fmla="*/ 35 h 80"/>
                  <a:gd name="T44" fmla="*/ 52 w 80"/>
                  <a:gd name="T45" fmla="*/ 40 h 80"/>
                  <a:gd name="T46" fmla="*/ 52 w 80"/>
                  <a:gd name="T47" fmla="*/ 47 h 80"/>
                  <a:gd name="T48" fmla="*/ 40 w 80"/>
                  <a:gd name="T49" fmla="*/ 48 h 80"/>
                  <a:gd name="T50" fmla="*/ 40 w 80"/>
                  <a:gd name="T51" fmla="*/ 8 h 80"/>
                  <a:gd name="T52" fmla="*/ 51 w 80"/>
                  <a:gd name="T53" fmla="*/ 27 h 80"/>
                  <a:gd name="T54" fmla="*/ 41 w 80"/>
                  <a:gd name="T55" fmla="*/ 28 h 80"/>
                  <a:gd name="T56" fmla="*/ 29 w 80"/>
                  <a:gd name="T57" fmla="*/ 27 h 80"/>
                  <a:gd name="T58" fmla="*/ 40 w 80"/>
                  <a:gd name="T59" fmla="*/ 8 h 80"/>
                  <a:gd name="T60" fmla="*/ 67 w 80"/>
                  <a:gd name="T61" fmla="*/ 22 h 80"/>
                  <a:gd name="T62" fmla="*/ 59 w 80"/>
                  <a:gd name="T63" fmla="*/ 26 h 80"/>
                  <a:gd name="T64" fmla="*/ 54 w 80"/>
                  <a:gd name="T65" fmla="*/ 11 h 80"/>
                  <a:gd name="T66" fmla="*/ 67 w 80"/>
                  <a:gd name="T67" fmla="*/ 22 h 80"/>
                  <a:gd name="T68" fmla="*/ 26 w 80"/>
                  <a:gd name="T69" fmla="*/ 11 h 80"/>
                  <a:gd name="T70" fmla="*/ 21 w 80"/>
                  <a:gd name="T71" fmla="*/ 26 h 80"/>
                  <a:gd name="T72" fmla="*/ 14 w 80"/>
                  <a:gd name="T73" fmla="*/ 22 h 80"/>
                  <a:gd name="T74" fmla="*/ 14 w 80"/>
                  <a:gd name="T75" fmla="*/ 22 h 80"/>
                  <a:gd name="T76" fmla="*/ 26 w 80"/>
                  <a:gd name="T77" fmla="*/ 11 h 80"/>
                  <a:gd name="T78" fmla="*/ 10 w 80"/>
                  <a:gd name="T79" fmla="*/ 29 h 80"/>
                  <a:gd name="T80" fmla="*/ 20 w 80"/>
                  <a:gd name="T81" fmla="*/ 34 h 80"/>
                  <a:gd name="T82" fmla="*/ 20 w 80"/>
                  <a:gd name="T83" fmla="*/ 40 h 80"/>
                  <a:gd name="T84" fmla="*/ 20 w 80"/>
                  <a:gd name="T85" fmla="*/ 46 h 80"/>
                  <a:gd name="T86" fmla="*/ 8 w 80"/>
                  <a:gd name="T87" fmla="*/ 40 h 80"/>
                  <a:gd name="T88" fmla="*/ 10 w 80"/>
                  <a:gd name="T89" fmla="*/ 29 h 80"/>
                  <a:gd name="T90" fmla="*/ 10 w 80"/>
                  <a:gd name="T91" fmla="*/ 51 h 80"/>
                  <a:gd name="T92" fmla="*/ 21 w 80"/>
                  <a:gd name="T93" fmla="*/ 54 h 80"/>
                  <a:gd name="T94" fmla="*/ 26 w 80"/>
                  <a:gd name="T95" fmla="*/ 69 h 80"/>
                  <a:gd name="T96" fmla="*/ 10 w 80"/>
                  <a:gd name="T97" fmla="*/ 51 h 80"/>
                  <a:gd name="T98" fmla="*/ 54 w 80"/>
                  <a:gd name="T99" fmla="*/ 69 h 80"/>
                  <a:gd name="T100" fmla="*/ 59 w 80"/>
                  <a:gd name="T101" fmla="*/ 54 h 80"/>
                  <a:gd name="T102" fmla="*/ 70 w 80"/>
                  <a:gd name="T103" fmla="*/ 51 h 80"/>
                  <a:gd name="T104" fmla="*/ 54 w 80"/>
                  <a:gd name="T105"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60" y="46"/>
                    </a:moveTo>
                    <a:cubicBezTo>
                      <a:pt x="60" y="44"/>
                      <a:pt x="60" y="42"/>
                      <a:pt x="60" y="40"/>
                    </a:cubicBezTo>
                    <a:cubicBezTo>
                      <a:pt x="60" y="38"/>
                      <a:pt x="60" y="36"/>
                      <a:pt x="60" y="34"/>
                    </a:cubicBezTo>
                    <a:cubicBezTo>
                      <a:pt x="64" y="33"/>
                      <a:pt x="68" y="31"/>
                      <a:pt x="70" y="30"/>
                    </a:cubicBezTo>
                    <a:cubicBezTo>
                      <a:pt x="71" y="33"/>
                      <a:pt x="72" y="36"/>
                      <a:pt x="72" y="40"/>
                    </a:cubicBezTo>
                    <a:cubicBezTo>
                      <a:pt x="72" y="41"/>
                      <a:pt x="68" y="44"/>
                      <a:pt x="60" y="46"/>
                    </a:cubicBezTo>
                    <a:close/>
                    <a:moveTo>
                      <a:pt x="40" y="72"/>
                    </a:moveTo>
                    <a:cubicBezTo>
                      <a:pt x="37" y="72"/>
                      <a:pt x="32" y="66"/>
                      <a:pt x="30" y="56"/>
                    </a:cubicBezTo>
                    <a:cubicBezTo>
                      <a:pt x="33" y="56"/>
                      <a:pt x="37" y="56"/>
                      <a:pt x="40" y="56"/>
                    </a:cubicBezTo>
                    <a:cubicBezTo>
                      <a:pt x="43" y="56"/>
                      <a:pt x="47" y="56"/>
                      <a:pt x="50" y="56"/>
                    </a:cubicBezTo>
                    <a:cubicBezTo>
                      <a:pt x="48" y="66"/>
                      <a:pt x="43" y="72"/>
                      <a:pt x="40" y="72"/>
                    </a:cubicBezTo>
                    <a:close/>
                    <a:moveTo>
                      <a:pt x="40" y="48"/>
                    </a:moveTo>
                    <a:cubicBezTo>
                      <a:pt x="36" y="48"/>
                      <a:pt x="32" y="48"/>
                      <a:pt x="28" y="47"/>
                    </a:cubicBezTo>
                    <a:cubicBezTo>
                      <a:pt x="28" y="45"/>
                      <a:pt x="28" y="43"/>
                      <a:pt x="28" y="40"/>
                    </a:cubicBezTo>
                    <a:cubicBezTo>
                      <a:pt x="28" y="38"/>
                      <a:pt x="28" y="37"/>
                      <a:pt x="28" y="35"/>
                    </a:cubicBezTo>
                    <a:cubicBezTo>
                      <a:pt x="32" y="36"/>
                      <a:pt x="36" y="36"/>
                      <a:pt x="41" y="36"/>
                    </a:cubicBezTo>
                    <a:cubicBezTo>
                      <a:pt x="44" y="36"/>
                      <a:pt x="48" y="36"/>
                      <a:pt x="52" y="35"/>
                    </a:cubicBezTo>
                    <a:cubicBezTo>
                      <a:pt x="52" y="37"/>
                      <a:pt x="52" y="38"/>
                      <a:pt x="52" y="40"/>
                    </a:cubicBezTo>
                    <a:cubicBezTo>
                      <a:pt x="52" y="43"/>
                      <a:pt x="52" y="45"/>
                      <a:pt x="52" y="47"/>
                    </a:cubicBezTo>
                    <a:cubicBezTo>
                      <a:pt x="48" y="48"/>
                      <a:pt x="44" y="48"/>
                      <a:pt x="40" y="48"/>
                    </a:cubicBezTo>
                    <a:close/>
                    <a:moveTo>
                      <a:pt x="40" y="8"/>
                    </a:moveTo>
                    <a:cubicBezTo>
                      <a:pt x="44" y="8"/>
                      <a:pt x="49" y="15"/>
                      <a:pt x="51" y="27"/>
                    </a:cubicBezTo>
                    <a:cubicBezTo>
                      <a:pt x="48" y="28"/>
                      <a:pt x="45" y="28"/>
                      <a:pt x="41" y="28"/>
                    </a:cubicBezTo>
                    <a:cubicBezTo>
                      <a:pt x="36" y="28"/>
                      <a:pt x="32" y="28"/>
                      <a:pt x="29" y="27"/>
                    </a:cubicBezTo>
                    <a:cubicBezTo>
                      <a:pt x="31" y="15"/>
                      <a:pt x="36" y="8"/>
                      <a:pt x="40" y="8"/>
                    </a:cubicBezTo>
                    <a:close/>
                    <a:moveTo>
                      <a:pt x="67" y="22"/>
                    </a:moveTo>
                    <a:cubicBezTo>
                      <a:pt x="66" y="23"/>
                      <a:pt x="63" y="25"/>
                      <a:pt x="59" y="26"/>
                    </a:cubicBezTo>
                    <a:cubicBezTo>
                      <a:pt x="58" y="20"/>
                      <a:pt x="56" y="15"/>
                      <a:pt x="54" y="11"/>
                    </a:cubicBezTo>
                    <a:cubicBezTo>
                      <a:pt x="59" y="14"/>
                      <a:pt x="64" y="18"/>
                      <a:pt x="67" y="22"/>
                    </a:cubicBezTo>
                    <a:close/>
                    <a:moveTo>
                      <a:pt x="26" y="11"/>
                    </a:moveTo>
                    <a:cubicBezTo>
                      <a:pt x="24" y="15"/>
                      <a:pt x="22" y="20"/>
                      <a:pt x="21" y="26"/>
                    </a:cubicBezTo>
                    <a:cubicBezTo>
                      <a:pt x="17" y="24"/>
                      <a:pt x="14" y="23"/>
                      <a:pt x="14" y="22"/>
                    </a:cubicBezTo>
                    <a:cubicBezTo>
                      <a:pt x="14" y="22"/>
                      <a:pt x="14" y="22"/>
                      <a:pt x="14" y="22"/>
                    </a:cubicBezTo>
                    <a:cubicBezTo>
                      <a:pt x="17" y="17"/>
                      <a:pt x="21" y="14"/>
                      <a:pt x="26" y="11"/>
                    </a:cubicBezTo>
                    <a:close/>
                    <a:moveTo>
                      <a:pt x="10" y="29"/>
                    </a:moveTo>
                    <a:cubicBezTo>
                      <a:pt x="13" y="31"/>
                      <a:pt x="16" y="32"/>
                      <a:pt x="20" y="34"/>
                    </a:cubicBezTo>
                    <a:cubicBezTo>
                      <a:pt x="20" y="36"/>
                      <a:pt x="20" y="38"/>
                      <a:pt x="20" y="40"/>
                    </a:cubicBezTo>
                    <a:cubicBezTo>
                      <a:pt x="20" y="42"/>
                      <a:pt x="20" y="44"/>
                      <a:pt x="20" y="46"/>
                    </a:cubicBezTo>
                    <a:cubicBezTo>
                      <a:pt x="12" y="44"/>
                      <a:pt x="8" y="41"/>
                      <a:pt x="8" y="40"/>
                    </a:cubicBezTo>
                    <a:cubicBezTo>
                      <a:pt x="8" y="36"/>
                      <a:pt x="9" y="32"/>
                      <a:pt x="10" y="29"/>
                    </a:cubicBezTo>
                    <a:close/>
                    <a:moveTo>
                      <a:pt x="10" y="51"/>
                    </a:moveTo>
                    <a:cubicBezTo>
                      <a:pt x="13" y="52"/>
                      <a:pt x="17" y="54"/>
                      <a:pt x="21" y="54"/>
                    </a:cubicBezTo>
                    <a:cubicBezTo>
                      <a:pt x="22" y="60"/>
                      <a:pt x="24" y="65"/>
                      <a:pt x="26" y="69"/>
                    </a:cubicBezTo>
                    <a:cubicBezTo>
                      <a:pt x="19" y="65"/>
                      <a:pt x="13" y="59"/>
                      <a:pt x="10" y="51"/>
                    </a:cubicBezTo>
                    <a:close/>
                    <a:moveTo>
                      <a:pt x="54" y="69"/>
                    </a:moveTo>
                    <a:cubicBezTo>
                      <a:pt x="56" y="65"/>
                      <a:pt x="58" y="60"/>
                      <a:pt x="59" y="54"/>
                    </a:cubicBezTo>
                    <a:cubicBezTo>
                      <a:pt x="63" y="54"/>
                      <a:pt x="67" y="52"/>
                      <a:pt x="70" y="51"/>
                    </a:cubicBezTo>
                    <a:cubicBezTo>
                      <a:pt x="67" y="59"/>
                      <a:pt x="61" y="65"/>
                      <a:pt x="54"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chivo"/>
                  <a:ea typeface="+mn-ea"/>
                  <a:cs typeface="+mn-cs"/>
                </a:endParaRPr>
              </a:p>
            </p:txBody>
          </p:sp>
        </p:grpSp>
        <p:cxnSp>
          <p:nvCxnSpPr>
            <p:cNvPr id="13" name="Straight Arrow Connector 12">
              <a:extLst>
                <a:ext uri="{FF2B5EF4-FFF2-40B4-BE49-F238E27FC236}">
                  <a16:creationId xmlns:a16="http://schemas.microsoft.com/office/drawing/2014/main" id="{A088D553-355C-CF48-9EEF-EA2D851F7E92}"/>
                </a:ext>
              </a:extLst>
            </p:cNvPr>
            <p:cNvCxnSpPr>
              <a:cxnSpLocks/>
              <a:stCxn id="26" idx="3"/>
            </p:cNvCxnSpPr>
            <p:nvPr/>
          </p:nvCxnSpPr>
          <p:spPr>
            <a:xfrm flipV="1">
              <a:off x="4153335" y="3686090"/>
              <a:ext cx="397922" cy="7853"/>
            </a:xfrm>
            <a:prstGeom prst="straightConnector1">
              <a:avLst/>
            </a:prstGeom>
            <a:ln w="76200">
              <a:solidFill>
                <a:srgbClr val="07614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9BBA28-618D-C382-45B7-1CC0056824B2}"/>
                </a:ext>
              </a:extLst>
            </p:cNvPr>
            <p:cNvCxnSpPr>
              <a:cxnSpLocks/>
            </p:cNvCxnSpPr>
            <p:nvPr/>
          </p:nvCxnSpPr>
          <p:spPr>
            <a:xfrm flipH="1" flipV="1">
              <a:off x="7653081" y="3688345"/>
              <a:ext cx="393603" cy="11195"/>
            </a:xfrm>
            <a:prstGeom prst="straightConnector1">
              <a:avLst/>
            </a:prstGeom>
            <a:ln w="76200">
              <a:solidFill>
                <a:srgbClr val="076140"/>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C3BA4CB6-756C-23B5-FF83-38CAA1DABC55}"/>
                </a:ext>
              </a:extLst>
            </p:cNvPr>
            <p:cNvSpPr txBox="1"/>
            <p:nvPr/>
          </p:nvSpPr>
          <p:spPr>
            <a:xfrm>
              <a:off x="-131101" y="3228762"/>
              <a:ext cx="1388357" cy="600164"/>
            </a:xfrm>
            <a:prstGeom prst="rect">
              <a:avLst/>
            </a:prstGeom>
            <a:noFill/>
          </p:spPr>
          <p:txBody>
            <a:bodyPr wrap="square" rtlCol="0">
              <a:spAutoFit/>
            </a:bodyPr>
            <a:lstStyle/>
            <a:p>
              <a:pPr algn="r"/>
              <a:r>
                <a:rPr lang="en-US" sz="1100" b="1" dirty="0">
                  <a:solidFill>
                    <a:schemeClr val="bg1"/>
                  </a:solidFill>
                </a:rPr>
                <a:t>2. ENRIQUECER CON INTELIGENCIA</a:t>
              </a:r>
            </a:p>
          </p:txBody>
        </p:sp>
        <p:pic>
          <p:nvPicPr>
            <p:cNvPr id="8" name="Graphic 7">
              <a:extLst>
                <a:ext uri="{FF2B5EF4-FFF2-40B4-BE49-F238E27FC236}">
                  <a16:creationId xmlns:a16="http://schemas.microsoft.com/office/drawing/2014/main" id="{73D13E0D-5BDC-1C82-F894-9AD8C72057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4317" y="3377222"/>
              <a:ext cx="617735" cy="617735"/>
            </a:xfrm>
            <a:prstGeom prst="rect">
              <a:avLst/>
            </a:prstGeom>
          </p:spPr>
        </p:pic>
      </p:grpSp>
      <p:grpSp>
        <p:nvGrpSpPr>
          <p:cNvPr id="24" name="Group 23">
            <a:extLst>
              <a:ext uri="{FF2B5EF4-FFF2-40B4-BE49-F238E27FC236}">
                <a16:creationId xmlns:a16="http://schemas.microsoft.com/office/drawing/2014/main" id="{D0C7DA8A-4CAB-1AAF-1A91-CA2CBAE94BF1}"/>
              </a:ext>
            </a:extLst>
          </p:cNvPr>
          <p:cNvGrpSpPr/>
          <p:nvPr/>
        </p:nvGrpSpPr>
        <p:grpSpPr>
          <a:xfrm>
            <a:off x="91048" y="1407688"/>
            <a:ext cx="11083714" cy="1419030"/>
            <a:chOff x="-8705" y="1424314"/>
            <a:chExt cx="11083714" cy="1419030"/>
          </a:xfrm>
        </p:grpSpPr>
        <p:cxnSp>
          <p:nvCxnSpPr>
            <p:cNvPr id="71" name="Straight Connector 70">
              <a:extLst>
                <a:ext uri="{FF2B5EF4-FFF2-40B4-BE49-F238E27FC236}">
                  <a16:creationId xmlns:a16="http://schemas.microsoft.com/office/drawing/2014/main" id="{AEEF1B42-EF12-B503-4FF9-B5C411829077}"/>
                </a:ext>
              </a:extLst>
            </p:cNvPr>
            <p:cNvCxnSpPr>
              <a:cxnSpLocks/>
            </p:cNvCxnSpPr>
            <p:nvPr/>
          </p:nvCxnSpPr>
          <p:spPr>
            <a:xfrm flipH="1">
              <a:off x="7599949" y="1758724"/>
              <a:ext cx="578624" cy="0"/>
            </a:xfrm>
            <a:prstGeom prst="line">
              <a:avLst/>
            </a:prstGeom>
            <a:ln w="57150">
              <a:solidFill>
                <a:srgbClr val="5DC99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6B591FC-4DC3-F481-5A39-C5AAF1D81A77}"/>
                </a:ext>
              </a:extLst>
            </p:cNvPr>
            <p:cNvCxnSpPr>
              <a:cxnSpLocks/>
            </p:cNvCxnSpPr>
            <p:nvPr/>
          </p:nvCxnSpPr>
          <p:spPr>
            <a:xfrm flipH="1" flipV="1">
              <a:off x="7599949" y="2512556"/>
              <a:ext cx="578624" cy="6995"/>
            </a:xfrm>
            <a:prstGeom prst="line">
              <a:avLst/>
            </a:prstGeom>
            <a:ln w="57150">
              <a:solidFill>
                <a:srgbClr val="5DC99F"/>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71A22BC-AD7D-CD88-1651-857B22AD1F94}"/>
                </a:ext>
              </a:extLst>
            </p:cNvPr>
            <p:cNvSpPr/>
            <p:nvPr/>
          </p:nvSpPr>
          <p:spPr>
            <a:xfrm>
              <a:off x="1275688" y="1424314"/>
              <a:ext cx="6316458" cy="1394669"/>
            </a:xfrm>
            <a:prstGeom prst="rect">
              <a:avLst/>
            </a:prstGeom>
            <a:solidFill>
              <a:srgbClr val="5DC99F">
                <a:alpha val="12941"/>
              </a:srgbClr>
            </a:solidFill>
            <a:ln w="28575">
              <a:solidFill>
                <a:srgbClr val="5DC99F"/>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327600" tIns="0" rIns="91440" bIns="45720" rtlCol="0" anchor="ctr"/>
            <a:lstStyle/>
            <a:p>
              <a:pPr marL="0" marR="0" lvl="0" indent="0" defTabSz="9144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chivo"/>
                <a:ea typeface="+mn-ea"/>
                <a:cs typeface="+mn-cs"/>
              </a:endParaRPr>
            </a:p>
            <a:p>
              <a:pPr marL="0" marR="0" lvl="0" indent="0" defTabSz="914400" rtl="0" eaLnBrk="1" fontAlgn="auto" latinLnBrk="0" hangingPunct="1">
                <a:lnSpc>
                  <a:spcPct val="150000"/>
                </a:lnSpc>
                <a:spcBef>
                  <a:spcPts val="0"/>
                </a:spcBef>
                <a:spcAft>
                  <a:spcPts val="0"/>
                </a:spcAft>
                <a:buClrTx/>
                <a:buSzTx/>
                <a:buFontTx/>
                <a:buNone/>
                <a:tabLst/>
                <a:defRPr/>
              </a:pPr>
              <a:endParaRPr lang="en-US" sz="1600" b="1" dirty="0">
                <a:solidFill>
                  <a:srgbClr val="FFFFFF"/>
                </a:solidFill>
                <a:latin typeface="Archivo"/>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chivo"/>
                  <a:ea typeface="+mn-ea"/>
                  <a:cs typeface="+mn-cs"/>
                </a:rPr>
                <a:t>Panel de </a:t>
              </a:r>
              <a:r>
                <a:rPr kumimoji="0" lang="en-US" sz="1600" b="1" i="0" u="none" strike="noStrike" kern="1200" cap="none" spc="0" normalizeH="0" baseline="0" noProof="0" dirty="0" err="1">
                  <a:ln>
                    <a:noFill/>
                  </a:ln>
                  <a:solidFill>
                    <a:srgbClr val="FFFFFF"/>
                  </a:solidFill>
                  <a:effectLst/>
                  <a:uLnTx/>
                  <a:uFillTx/>
                  <a:latin typeface="Archivo"/>
                  <a:ea typeface="+mn-ea"/>
                  <a:cs typeface="+mn-cs"/>
                </a:rPr>
                <a:t>exposición</a:t>
              </a:r>
              <a:endParaRPr kumimoji="0" lang="en-US" sz="1600" b="1" i="0" u="none" strike="noStrike" kern="1200" cap="none" spc="0" normalizeH="0" baseline="0" noProof="0" dirty="0">
                <a:ln>
                  <a:noFill/>
                </a:ln>
                <a:solidFill>
                  <a:srgbClr val="FFFFFF"/>
                </a:solidFill>
                <a:effectLst/>
                <a:uLnTx/>
                <a:uFillTx/>
                <a:latin typeface="Archivo"/>
                <a:ea typeface="+mn-ea"/>
                <a:cs typeface="+mn-cs"/>
              </a:endParaRPr>
            </a:p>
            <a:p>
              <a:pPr marL="0" marR="0" lvl="0" indent="0" defTabSz="914400" rtl="0" eaLnBrk="1" fontAlgn="auto" latinLnBrk="0" hangingPunct="1">
                <a:spcBef>
                  <a:spcPts val="0"/>
                </a:spcBef>
                <a:spcAft>
                  <a:spcPts val="0"/>
                </a:spcAft>
                <a:buClrTx/>
                <a:buSzTx/>
                <a:buFontTx/>
                <a:buNone/>
                <a:tabLst/>
                <a:defRPr/>
              </a:pPr>
              <a:r>
                <a:rPr kumimoji="0" lang="es-MX" sz="1200" b="0" i="0" u="none" strike="noStrike" kern="1200" cap="none" spc="0" normalizeH="0" baseline="0" noProof="0" dirty="0">
                  <a:ln>
                    <a:noFill/>
                  </a:ln>
                  <a:solidFill>
                    <a:srgbClr val="C8F3E3"/>
                  </a:solidFill>
                  <a:effectLst/>
                  <a:uLnTx/>
                  <a:uFillTx/>
                  <a:latin typeface="Archivo"/>
                  <a:ea typeface="+mn-lt"/>
                  <a:cs typeface="Archivo"/>
                </a:rPr>
                <a:t>Detecte los riesgos empresariales</a:t>
              </a:r>
            </a:p>
            <a:p>
              <a:pPr marL="0" marR="0" lvl="0" indent="0" defTabSz="914400" rtl="0" eaLnBrk="1" fontAlgn="auto" latinLnBrk="0" hangingPunct="1">
                <a:spcBef>
                  <a:spcPts val="0"/>
                </a:spcBef>
                <a:spcAft>
                  <a:spcPts val="0"/>
                </a:spcAft>
                <a:buClrTx/>
                <a:buSzTx/>
                <a:buFontTx/>
                <a:buNone/>
                <a:tabLst/>
                <a:defRPr/>
              </a:pPr>
              <a:r>
                <a:rPr kumimoji="0" lang="es-MX" sz="1200" b="0" i="0" u="none" strike="noStrike" kern="1200" cap="none" spc="0" normalizeH="0" baseline="0" noProof="0" dirty="0">
                  <a:ln>
                    <a:noFill/>
                  </a:ln>
                  <a:solidFill>
                    <a:srgbClr val="C8F3E3"/>
                  </a:solidFill>
                  <a:effectLst/>
                  <a:uLnTx/>
                  <a:uFillTx/>
                  <a:latin typeface="Archivo"/>
                  <a:ea typeface="+mn-lt"/>
                  <a:cs typeface="Archivo"/>
                </a:rPr>
                <a:t>y corrija las exposiciones según las</a:t>
              </a:r>
            </a:p>
            <a:p>
              <a:pPr marL="0" marR="0" lvl="0" indent="0" defTabSz="914400" rtl="0" eaLnBrk="1" fontAlgn="auto" latinLnBrk="0" hangingPunct="1">
                <a:spcBef>
                  <a:spcPts val="0"/>
                </a:spcBef>
                <a:spcAft>
                  <a:spcPts val="0"/>
                </a:spcAft>
                <a:buClrTx/>
                <a:buSzTx/>
                <a:buFontTx/>
                <a:buNone/>
                <a:tabLst/>
                <a:defRPr/>
              </a:pPr>
              <a:r>
                <a:rPr kumimoji="0" lang="es-MX" sz="1200" b="0" i="0" u="none" strike="noStrike" kern="1200" cap="none" spc="0" normalizeH="0" baseline="0" noProof="0" dirty="0">
                  <a:ln>
                    <a:noFill/>
                  </a:ln>
                  <a:solidFill>
                    <a:srgbClr val="C8F3E3"/>
                  </a:solidFill>
                  <a:effectLst/>
                  <a:uLnTx/>
                  <a:uFillTx/>
                  <a:latin typeface="Archivo"/>
                  <a:ea typeface="+mn-lt"/>
                  <a:cs typeface="Archivo"/>
                </a:rPr>
                <a:t>puntuaciones de exposición y las</a:t>
              </a:r>
            </a:p>
            <a:p>
              <a:pPr marL="0" marR="0" lvl="0" indent="0" defTabSz="914400" rtl="0" eaLnBrk="1" fontAlgn="auto" latinLnBrk="0" hangingPunct="1">
                <a:spcBef>
                  <a:spcPts val="0"/>
                </a:spcBef>
                <a:spcAft>
                  <a:spcPts val="0"/>
                </a:spcAft>
                <a:buClrTx/>
                <a:buSzTx/>
                <a:buFontTx/>
                <a:buNone/>
                <a:tabLst/>
                <a:defRPr/>
              </a:pPr>
              <a:r>
                <a:rPr kumimoji="0" lang="es-MX" sz="1200" b="0" i="0" u="none" strike="noStrike" kern="1200" cap="none" spc="0" normalizeH="0" baseline="0" noProof="0" dirty="0">
                  <a:ln>
                    <a:noFill/>
                  </a:ln>
                  <a:solidFill>
                    <a:srgbClr val="C8F3E3"/>
                  </a:solidFill>
                  <a:effectLst/>
                  <a:uLnTx/>
                  <a:uFillTx/>
                  <a:latin typeface="Archivo"/>
                  <a:ea typeface="+mn-lt"/>
                  <a:cs typeface="Archivo"/>
                </a:rPr>
                <a:t>recomendaciones basadas en IA.</a:t>
              </a:r>
              <a:endParaRPr kumimoji="0" lang="en-US" sz="1200" b="0" i="0" u="none" strike="noStrike" kern="1200" cap="none" spc="0" normalizeH="0" baseline="0" noProof="0" dirty="0">
                <a:ln>
                  <a:noFill/>
                </a:ln>
                <a:solidFill>
                  <a:srgbClr val="C8F3E3"/>
                </a:solidFill>
                <a:effectLst/>
                <a:uLnTx/>
                <a:uFillTx/>
                <a:latin typeface="Archivo"/>
                <a:ea typeface="+mn-lt"/>
                <a:cs typeface="Archiv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8F3E3"/>
                </a:solidFill>
                <a:effectLst/>
                <a:uLnTx/>
                <a:uFillTx/>
                <a:latin typeface="Archivo"/>
                <a:ea typeface="+mn-lt"/>
                <a:cs typeface="Archiv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C8F3E3"/>
                </a:solidFill>
                <a:latin typeface="Archivo"/>
                <a:ea typeface="+mn-lt"/>
                <a:cs typeface="Archiv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8F3E3"/>
                </a:solidFill>
                <a:effectLst/>
                <a:uLnTx/>
                <a:uFillTx/>
                <a:latin typeface="Archivo"/>
                <a:ea typeface="+mn-lt"/>
                <a:cs typeface="Archiv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8F3E3"/>
                </a:solidFill>
                <a:effectLst/>
                <a:uLnTx/>
                <a:uFillTx/>
                <a:latin typeface="Archivo"/>
                <a:ea typeface="+mn-lt"/>
                <a:cs typeface="Archivo"/>
              </a:endParaRPr>
            </a:p>
          </p:txBody>
        </p:sp>
        <p:sp>
          <p:nvSpPr>
            <p:cNvPr id="55" name="Arrow: Right 16">
              <a:extLst>
                <a:ext uri="{FF2B5EF4-FFF2-40B4-BE49-F238E27FC236}">
                  <a16:creationId xmlns:a16="http://schemas.microsoft.com/office/drawing/2014/main" id="{87FD80F2-405C-C55C-8BF1-168FEFA2FBB0}"/>
                </a:ext>
              </a:extLst>
            </p:cNvPr>
            <p:cNvSpPr/>
            <p:nvPr/>
          </p:nvSpPr>
          <p:spPr>
            <a:xfrm>
              <a:off x="8019355" y="2198850"/>
              <a:ext cx="3055654" cy="64449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1200" b="1">
                  <a:solidFill>
                    <a:srgbClr val="000000"/>
                  </a:solidFill>
                  <a:latin typeface="Archivo"/>
                </a:rPr>
                <a:t>                Remediate with Guidance</a:t>
              </a:r>
              <a:endParaRPr kumimoji="0" lang="en-US" sz="1200" b="0" i="0" u="none" strike="noStrike" kern="1200" cap="none" spc="0" normalizeH="0" baseline="0" noProof="0">
                <a:ln>
                  <a:noFill/>
                </a:ln>
                <a:solidFill>
                  <a:srgbClr val="FFFFFF"/>
                </a:solidFill>
                <a:effectLst/>
                <a:uLnTx/>
                <a:uFillTx/>
                <a:latin typeface="Archivo"/>
                <a:ea typeface="+mn-ea"/>
                <a:cs typeface="+mn-cs"/>
              </a:endParaRPr>
            </a:p>
          </p:txBody>
        </p:sp>
        <p:sp>
          <p:nvSpPr>
            <p:cNvPr id="58" name="Arrow: Right 16">
              <a:extLst>
                <a:ext uri="{FF2B5EF4-FFF2-40B4-BE49-F238E27FC236}">
                  <a16:creationId xmlns:a16="http://schemas.microsoft.com/office/drawing/2014/main" id="{F61554F0-5616-0BDF-341C-D19FF169C9AA}"/>
                </a:ext>
              </a:extLst>
            </p:cNvPr>
            <p:cNvSpPr/>
            <p:nvPr/>
          </p:nvSpPr>
          <p:spPr>
            <a:xfrm>
              <a:off x="8019354" y="1424314"/>
              <a:ext cx="3055654" cy="640400"/>
            </a:xfrm>
            <a:prstGeom prst="rect">
              <a:avLst/>
            </a:prstGeom>
            <a:solidFill>
              <a:schemeClr val="accent3"/>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chivo"/>
                  <a:ea typeface="+mn-ea"/>
                  <a:cs typeface="+mn-cs"/>
                </a:rPr>
                <a:t>               Elevate to </a:t>
              </a:r>
              <a:r>
                <a:rPr kumimoji="0" lang="en-US" sz="1200" b="1" i="0" u="none" strike="noStrike" kern="1200" cap="none" spc="0" normalizeH="0" baseline="0" noProof="0" dirty="0" err="1">
                  <a:ln>
                    <a:noFill/>
                  </a:ln>
                  <a:solidFill>
                    <a:srgbClr val="000000"/>
                  </a:solidFill>
                  <a:effectLst/>
                  <a:uLnTx/>
                  <a:uFillTx/>
                  <a:latin typeface="Archivo"/>
                  <a:ea typeface="+mn-ea"/>
                  <a:cs typeface="+mn-cs"/>
                </a:rPr>
                <a:t>WithSecure</a:t>
              </a:r>
              <a:r>
                <a:rPr kumimoji="0" lang="en-US" sz="1200" b="1" i="0" u="none" strike="noStrike" kern="1200" cap="none" spc="0" normalizeH="0" baseline="0" noProof="0" dirty="0">
                  <a:ln>
                    <a:noFill/>
                  </a:ln>
                  <a:solidFill>
                    <a:srgbClr val="000000"/>
                  </a:solidFill>
                  <a:effectLst/>
                  <a:uLnTx/>
                  <a:uFillTx/>
                  <a:latin typeface="Archivo"/>
                  <a:ea typeface="+mn-ea"/>
                  <a:cs typeface="+mn-cs"/>
                </a:rPr>
                <a:t>™ </a:t>
              </a:r>
              <a:endParaRPr kumimoji="0" lang="en-FI" sz="1200" b="1" i="0" u="none" strike="noStrike" kern="1200" cap="none" spc="0" normalizeH="0" baseline="0" noProof="0" dirty="0">
                <a:ln>
                  <a:noFill/>
                </a:ln>
                <a:solidFill>
                  <a:srgbClr val="000000"/>
                </a:solidFill>
                <a:effectLst/>
                <a:uLnTx/>
                <a:uFillTx/>
                <a:latin typeface="Archivo"/>
                <a:ea typeface="+mn-ea"/>
                <a:cs typeface="+mn-cs"/>
              </a:endParaRPr>
            </a:p>
          </p:txBody>
        </p:sp>
        <p:sp>
          <p:nvSpPr>
            <p:cNvPr id="11" name="Arrow: Right 16">
              <a:extLst>
                <a:ext uri="{FF2B5EF4-FFF2-40B4-BE49-F238E27FC236}">
                  <a16:creationId xmlns:a16="http://schemas.microsoft.com/office/drawing/2014/main" id="{976EA03C-4F89-FC8A-D3BB-B4D76C6DACD8}"/>
                </a:ext>
              </a:extLst>
            </p:cNvPr>
            <p:cNvSpPr/>
            <p:nvPr/>
          </p:nvSpPr>
          <p:spPr>
            <a:xfrm>
              <a:off x="4564379" y="1684313"/>
              <a:ext cx="2742355" cy="8722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defRPr/>
              </a:pPr>
              <a:r>
                <a:rPr lang="es-MX" sz="1500" b="1" dirty="0">
                  <a:solidFill>
                    <a:srgbClr val="000000"/>
                  </a:solidFill>
                  <a:latin typeface="Archivo"/>
                </a:rPr>
                <a:t>Motor de</a:t>
              </a:r>
            </a:p>
            <a:p>
              <a:pPr algn="r">
                <a:defRPr/>
              </a:pPr>
              <a:r>
                <a:rPr lang="es-MX" sz="1500" b="1" dirty="0">
                  <a:solidFill>
                    <a:srgbClr val="000000"/>
                  </a:solidFill>
                  <a:latin typeface="Archivo"/>
                </a:rPr>
                <a:t>Recomendaciones</a:t>
              </a:r>
            </a:p>
            <a:p>
              <a:pPr algn="r">
                <a:defRPr/>
              </a:pPr>
              <a:r>
                <a:rPr lang="es-MX" sz="1500" b="1" dirty="0">
                  <a:solidFill>
                    <a:srgbClr val="000000"/>
                  </a:solidFill>
                  <a:latin typeface="Archivo"/>
                </a:rPr>
                <a:t>con tecnología de IA</a:t>
              </a:r>
              <a:endParaRPr kumimoji="0" lang="en-US" sz="1500" b="0" i="0" u="none" strike="noStrike" kern="1200" cap="none" spc="0" normalizeH="0" baseline="0" noProof="0" dirty="0">
                <a:ln>
                  <a:noFill/>
                </a:ln>
                <a:solidFill>
                  <a:srgbClr val="FFFFFF"/>
                </a:solidFill>
                <a:effectLst/>
                <a:uLnTx/>
                <a:uFillTx/>
                <a:latin typeface="Archivo"/>
                <a:ea typeface="+mn-ea"/>
                <a:cs typeface="+mn-cs"/>
              </a:endParaRPr>
            </a:p>
          </p:txBody>
        </p:sp>
        <p:sp>
          <p:nvSpPr>
            <p:cNvPr id="90" name="TextBox 89">
              <a:extLst>
                <a:ext uri="{FF2B5EF4-FFF2-40B4-BE49-F238E27FC236}">
                  <a16:creationId xmlns:a16="http://schemas.microsoft.com/office/drawing/2014/main" id="{4AB2788B-0899-B0AC-6B82-31DB2D77BACB}"/>
                </a:ext>
              </a:extLst>
            </p:cNvPr>
            <p:cNvSpPr txBox="1"/>
            <p:nvPr/>
          </p:nvSpPr>
          <p:spPr>
            <a:xfrm>
              <a:off x="-8705" y="1432789"/>
              <a:ext cx="1276590" cy="430887"/>
            </a:xfrm>
            <a:prstGeom prst="rect">
              <a:avLst/>
            </a:prstGeom>
            <a:noFill/>
          </p:spPr>
          <p:txBody>
            <a:bodyPr wrap="square" rtlCol="0">
              <a:spAutoFit/>
            </a:bodyPr>
            <a:lstStyle/>
            <a:p>
              <a:pPr algn="r"/>
              <a:r>
                <a:rPr lang="en-US" sz="1100" b="1" dirty="0">
                  <a:solidFill>
                    <a:schemeClr val="bg1"/>
                  </a:solidFill>
                </a:rPr>
                <a:t>3. PRIORIZAR</a:t>
              </a:r>
            </a:p>
            <a:p>
              <a:pPr algn="r"/>
              <a:r>
                <a:rPr lang="en-US" sz="1100" b="1" dirty="0">
                  <a:solidFill>
                    <a:schemeClr val="bg1"/>
                  </a:solidFill>
                </a:rPr>
                <a:t>REMEDIACIÓN</a:t>
              </a:r>
            </a:p>
          </p:txBody>
        </p:sp>
        <p:grpSp>
          <p:nvGrpSpPr>
            <p:cNvPr id="2" name="Group 1">
              <a:extLst>
                <a:ext uri="{FF2B5EF4-FFF2-40B4-BE49-F238E27FC236}">
                  <a16:creationId xmlns:a16="http://schemas.microsoft.com/office/drawing/2014/main" id="{A223C586-879D-6B48-8518-94F0F9FC9A0A}"/>
                </a:ext>
              </a:extLst>
            </p:cNvPr>
            <p:cNvGrpSpPr>
              <a:grpSpLocks noChangeAspect="1"/>
            </p:cNvGrpSpPr>
            <p:nvPr/>
          </p:nvGrpSpPr>
          <p:grpSpPr bwMode="auto">
            <a:xfrm>
              <a:off x="4744317" y="1863676"/>
              <a:ext cx="506494" cy="506494"/>
              <a:chOff x="3666" y="1986"/>
              <a:chExt cx="348" cy="348"/>
            </a:xfrm>
            <a:solidFill>
              <a:schemeClr val="tx1"/>
            </a:solidFill>
          </p:grpSpPr>
          <p:sp>
            <p:nvSpPr>
              <p:cNvPr id="3" name="Freeform 17">
                <a:extLst>
                  <a:ext uri="{FF2B5EF4-FFF2-40B4-BE49-F238E27FC236}">
                    <a16:creationId xmlns:a16="http://schemas.microsoft.com/office/drawing/2014/main" id="{6CF96987-2AC4-41DA-FE41-6EFD0698FAD7}"/>
                  </a:ext>
                </a:extLst>
              </p:cNvPr>
              <p:cNvSpPr>
                <a:spLocks noEditPoints="1"/>
              </p:cNvSpPr>
              <p:nvPr/>
            </p:nvSpPr>
            <p:spPr bwMode="auto">
              <a:xfrm>
                <a:off x="3666" y="1986"/>
                <a:ext cx="348" cy="348"/>
              </a:xfrm>
              <a:custGeom>
                <a:avLst/>
                <a:gdLst>
                  <a:gd name="T0" fmla="*/ 72 w 144"/>
                  <a:gd name="T1" fmla="*/ 4 h 144"/>
                  <a:gd name="T2" fmla="*/ 48 w 144"/>
                  <a:gd name="T3" fmla="*/ 1 h 144"/>
                  <a:gd name="T4" fmla="*/ 43 w 144"/>
                  <a:gd name="T5" fmla="*/ 3 h 144"/>
                  <a:gd name="T6" fmla="*/ 29 w 144"/>
                  <a:gd name="T7" fmla="*/ 15 h 144"/>
                  <a:gd name="T8" fmla="*/ 28 w 144"/>
                  <a:gd name="T9" fmla="*/ 17 h 144"/>
                  <a:gd name="T10" fmla="*/ 4 w 144"/>
                  <a:gd name="T11" fmla="*/ 72 h 144"/>
                  <a:gd name="T12" fmla="*/ 4 w 144"/>
                  <a:gd name="T13" fmla="*/ 74 h 144"/>
                  <a:gd name="T14" fmla="*/ 2 w 144"/>
                  <a:gd name="T15" fmla="*/ 76 h 144"/>
                  <a:gd name="T16" fmla="*/ 1 w 144"/>
                  <a:gd name="T17" fmla="*/ 80 h 144"/>
                  <a:gd name="T18" fmla="*/ 0 w 144"/>
                  <a:gd name="T19" fmla="*/ 85 h 144"/>
                  <a:gd name="T20" fmla="*/ 0 w 144"/>
                  <a:gd name="T21" fmla="*/ 87 h 144"/>
                  <a:gd name="T22" fmla="*/ 0 w 144"/>
                  <a:gd name="T23" fmla="*/ 90 h 144"/>
                  <a:gd name="T24" fmla="*/ 1 w 144"/>
                  <a:gd name="T25" fmla="*/ 96 h 144"/>
                  <a:gd name="T26" fmla="*/ 2 w 144"/>
                  <a:gd name="T27" fmla="*/ 100 h 144"/>
                  <a:gd name="T28" fmla="*/ 5 w 144"/>
                  <a:gd name="T29" fmla="*/ 105 h 144"/>
                  <a:gd name="T30" fmla="*/ 6 w 144"/>
                  <a:gd name="T31" fmla="*/ 107 h 144"/>
                  <a:gd name="T32" fmla="*/ 8 w 144"/>
                  <a:gd name="T33" fmla="*/ 109 h 144"/>
                  <a:gd name="T34" fmla="*/ 12 w 144"/>
                  <a:gd name="T35" fmla="*/ 113 h 144"/>
                  <a:gd name="T36" fmla="*/ 15 w 144"/>
                  <a:gd name="T37" fmla="*/ 115 h 144"/>
                  <a:gd name="T38" fmla="*/ 18 w 144"/>
                  <a:gd name="T39" fmla="*/ 117 h 144"/>
                  <a:gd name="T40" fmla="*/ 20 w 144"/>
                  <a:gd name="T41" fmla="*/ 118 h 144"/>
                  <a:gd name="T42" fmla="*/ 25 w 144"/>
                  <a:gd name="T43" fmla="*/ 119 h 144"/>
                  <a:gd name="T44" fmla="*/ 88 w 144"/>
                  <a:gd name="T45" fmla="*/ 144 h 144"/>
                  <a:gd name="T46" fmla="*/ 140 w 144"/>
                  <a:gd name="T47" fmla="*/ 72 h 144"/>
                  <a:gd name="T48" fmla="*/ 33 w 144"/>
                  <a:gd name="T49" fmla="*/ 120 h 144"/>
                  <a:gd name="T50" fmla="*/ 44 w 144"/>
                  <a:gd name="T51" fmla="*/ 118 h 144"/>
                  <a:gd name="T52" fmla="*/ 61 w 144"/>
                  <a:gd name="T53" fmla="*/ 116 h 144"/>
                  <a:gd name="T54" fmla="*/ 52 w 144"/>
                  <a:gd name="T55" fmla="*/ 100 h 144"/>
                  <a:gd name="T56" fmla="*/ 44 w 144"/>
                  <a:gd name="T57" fmla="*/ 100 h 144"/>
                  <a:gd name="T58" fmla="*/ 29 w 144"/>
                  <a:gd name="T59" fmla="*/ 112 h 144"/>
                  <a:gd name="T60" fmla="*/ 23 w 144"/>
                  <a:gd name="T61" fmla="*/ 110 h 144"/>
                  <a:gd name="T62" fmla="*/ 18 w 144"/>
                  <a:gd name="T63" fmla="*/ 107 h 144"/>
                  <a:gd name="T64" fmla="*/ 14 w 144"/>
                  <a:gd name="T65" fmla="*/ 103 h 144"/>
                  <a:gd name="T66" fmla="*/ 11 w 144"/>
                  <a:gd name="T67" fmla="*/ 99 h 144"/>
                  <a:gd name="T68" fmla="*/ 9 w 144"/>
                  <a:gd name="T69" fmla="*/ 93 h 144"/>
                  <a:gd name="T70" fmla="*/ 8 w 144"/>
                  <a:gd name="T71" fmla="*/ 88 h 144"/>
                  <a:gd name="T72" fmla="*/ 8 w 144"/>
                  <a:gd name="T73" fmla="*/ 85 h 144"/>
                  <a:gd name="T74" fmla="*/ 9 w 144"/>
                  <a:gd name="T75" fmla="*/ 81 h 144"/>
                  <a:gd name="T76" fmla="*/ 11 w 144"/>
                  <a:gd name="T77" fmla="*/ 77 h 144"/>
                  <a:gd name="T78" fmla="*/ 21 w 144"/>
                  <a:gd name="T79" fmla="*/ 58 h 144"/>
                  <a:gd name="T80" fmla="*/ 24 w 144"/>
                  <a:gd name="T81" fmla="*/ 33 h 144"/>
                  <a:gd name="T82" fmla="*/ 35 w 144"/>
                  <a:gd name="T83" fmla="*/ 70 h 144"/>
                  <a:gd name="T84" fmla="*/ 54 w 144"/>
                  <a:gd name="T85" fmla="*/ 51 h 144"/>
                  <a:gd name="T86" fmla="*/ 33 w 144"/>
                  <a:gd name="T87" fmla="*/ 38 h 144"/>
                  <a:gd name="T88" fmla="*/ 33 w 144"/>
                  <a:gd name="T89" fmla="*/ 26 h 144"/>
                  <a:gd name="T90" fmla="*/ 38 w 144"/>
                  <a:gd name="T91" fmla="*/ 17 h 144"/>
                  <a:gd name="T92" fmla="*/ 43 w 144"/>
                  <a:gd name="T93" fmla="*/ 12 h 144"/>
                  <a:gd name="T94" fmla="*/ 49 w 144"/>
                  <a:gd name="T95" fmla="*/ 9 h 144"/>
                  <a:gd name="T96" fmla="*/ 68 w 144"/>
                  <a:gd name="T97" fmla="*/ 133 h 144"/>
                  <a:gd name="T98" fmla="*/ 115 w 144"/>
                  <a:gd name="T99" fmla="*/ 112 h 144"/>
                  <a:gd name="T100" fmla="*/ 111 w 144"/>
                  <a:gd name="T101" fmla="*/ 120 h 144"/>
                  <a:gd name="T102" fmla="*/ 76 w 144"/>
                  <a:gd name="T103" fmla="*/ 96 h 144"/>
                  <a:gd name="T104" fmla="*/ 84 w 144"/>
                  <a:gd name="T105" fmla="*/ 76 h 144"/>
                  <a:gd name="T106" fmla="*/ 76 w 144"/>
                  <a:gd name="T107" fmla="*/ 11 h 144"/>
                  <a:gd name="T108" fmla="*/ 112 w 144"/>
                  <a:gd name="T109" fmla="*/ 44 h 144"/>
                  <a:gd name="T110" fmla="*/ 84 w 144"/>
                  <a:gd name="T111" fmla="*/ 36 h 144"/>
                  <a:gd name="T112" fmla="*/ 120 w 144"/>
                  <a:gd name="T113" fmla="*/ 33 h 144"/>
                  <a:gd name="T114" fmla="*/ 130 w 144"/>
                  <a:gd name="T115" fmla="*/ 60 h 144"/>
                  <a:gd name="T116" fmla="*/ 116 w 144"/>
                  <a:gd name="T117" fmla="*/ 76 h 144"/>
                  <a:gd name="T118" fmla="*/ 130 w 144"/>
                  <a:gd name="T119" fmla="*/ 72 h 144"/>
                  <a:gd name="T120" fmla="*/ 136 w 144"/>
                  <a:gd name="T121" fmla="*/ 8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 h="144">
                    <a:moveTo>
                      <a:pt x="119" y="25"/>
                    </a:moveTo>
                    <a:cubicBezTo>
                      <a:pt x="116" y="10"/>
                      <a:pt x="103" y="0"/>
                      <a:pt x="88" y="0"/>
                    </a:cubicBezTo>
                    <a:cubicBezTo>
                      <a:pt x="82" y="0"/>
                      <a:pt x="77" y="1"/>
                      <a:pt x="72" y="4"/>
                    </a:cubicBezTo>
                    <a:cubicBezTo>
                      <a:pt x="67" y="1"/>
                      <a:pt x="62" y="0"/>
                      <a:pt x="56" y="0"/>
                    </a:cubicBezTo>
                    <a:cubicBezTo>
                      <a:pt x="53" y="0"/>
                      <a:pt x="50" y="0"/>
                      <a:pt x="48" y="1"/>
                    </a:cubicBezTo>
                    <a:cubicBezTo>
                      <a:pt x="48" y="1"/>
                      <a:pt x="48" y="1"/>
                      <a:pt x="48" y="1"/>
                    </a:cubicBezTo>
                    <a:cubicBezTo>
                      <a:pt x="47" y="1"/>
                      <a:pt x="47" y="1"/>
                      <a:pt x="46" y="2"/>
                    </a:cubicBezTo>
                    <a:cubicBezTo>
                      <a:pt x="46" y="2"/>
                      <a:pt x="45" y="2"/>
                      <a:pt x="45" y="2"/>
                    </a:cubicBezTo>
                    <a:cubicBezTo>
                      <a:pt x="44" y="2"/>
                      <a:pt x="44" y="2"/>
                      <a:pt x="43" y="3"/>
                    </a:cubicBezTo>
                    <a:cubicBezTo>
                      <a:pt x="43" y="3"/>
                      <a:pt x="43" y="3"/>
                      <a:pt x="43" y="3"/>
                    </a:cubicBezTo>
                    <a:cubicBezTo>
                      <a:pt x="37" y="5"/>
                      <a:pt x="32" y="10"/>
                      <a:pt x="29" y="15"/>
                    </a:cubicBezTo>
                    <a:cubicBezTo>
                      <a:pt x="29" y="15"/>
                      <a:pt x="29" y="15"/>
                      <a:pt x="29" y="15"/>
                    </a:cubicBezTo>
                    <a:cubicBezTo>
                      <a:pt x="29" y="15"/>
                      <a:pt x="28" y="16"/>
                      <a:pt x="28" y="16"/>
                    </a:cubicBezTo>
                    <a:cubicBezTo>
                      <a:pt x="28" y="16"/>
                      <a:pt x="28" y="17"/>
                      <a:pt x="28" y="17"/>
                    </a:cubicBezTo>
                    <a:cubicBezTo>
                      <a:pt x="28" y="17"/>
                      <a:pt x="28" y="17"/>
                      <a:pt x="28" y="17"/>
                    </a:cubicBezTo>
                    <a:cubicBezTo>
                      <a:pt x="26" y="20"/>
                      <a:pt x="25" y="22"/>
                      <a:pt x="25" y="25"/>
                    </a:cubicBezTo>
                    <a:cubicBezTo>
                      <a:pt x="10" y="28"/>
                      <a:pt x="0" y="41"/>
                      <a:pt x="0" y="56"/>
                    </a:cubicBezTo>
                    <a:cubicBezTo>
                      <a:pt x="0" y="62"/>
                      <a:pt x="1" y="67"/>
                      <a:pt x="4" y="72"/>
                    </a:cubicBezTo>
                    <a:cubicBezTo>
                      <a:pt x="4" y="72"/>
                      <a:pt x="4" y="72"/>
                      <a:pt x="4" y="72"/>
                    </a:cubicBezTo>
                    <a:cubicBezTo>
                      <a:pt x="4" y="73"/>
                      <a:pt x="4" y="73"/>
                      <a:pt x="4" y="73"/>
                    </a:cubicBezTo>
                    <a:cubicBezTo>
                      <a:pt x="4" y="73"/>
                      <a:pt x="4" y="73"/>
                      <a:pt x="4" y="74"/>
                    </a:cubicBezTo>
                    <a:cubicBezTo>
                      <a:pt x="3" y="73"/>
                      <a:pt x="3" y="73"/>
                      <a:pt x="3" y="73"/>
                    </a:cubicBezTo>
                    <a:cubicBezTo>
                      <a:pt x="3" y="74"/>
                      <a:pt x="3" y="74"/>
                      <a:pt x="3" y="75"/>
                    </a:cubicBezTo>
                    <a:cubicBezTo>
                      <a:pt x="3" y="75"/>
                      <a:pt x="2" y="76"/>
                      <a:pt x="2" y="76"/>
                    </a:cubicBezTo>
                    <a:cubicBezTo>
                      <a:pt x="2" y="76"/>
                      <a:pt x="2" y="77"/>
                      <a:pt x="2" y="77"/>
                    </a:cubicBezTo>
                    <a:cubicBezTo>
                      <a:pt x="2" y="77"/>
                      <a:pt x="2" y="78"/>
                      <a:pt x="1" y="79"/>
                    </a:cubicBezTo>
                    <a:cubicBezTo>
                      <a:pt x="1" y="79"/>
                      <a:pt x="1" y="80"/>
                      <a:pt x="1" y="80"/>
                    </a:cubicBezTo>
                    <a:cubicBezTo>
                      <a:pt x="1" y="81"/>
                      <a:pt x="1" y="81"/>
                      <a:pt x="1" y="81"/>
                    </a:cubicBezTo>
                    <a:cubicBezTo>
                      <a:pt x="1" y="82"/>
                      <a:pt x="1" y="82"/>
                      <a:pt x="0" y="83"/>
                    </a:cubicBezTo>
                    <a:cubicBezTo>
                      <a:pt x="0" y="83"/>
                      <a:pt x="0" y="84"/>
                      <a:pt x="0" y="85"/>
                    </a:cubicBezTo>
                    <a:cubicBezTo>
                      <a:pt x="0" y="85"/>
                      <a:pt x="0" y="85"/>
                      <a:pt x="0" y="85"/>
                    </a:cubicBezTo>
                    <a:cubicBezTo>
                      <a:pt x="0" y="85"/>
                      <a:pt x="0" y="86"/>
                      <a:pt x="0" y="86"/>
                    </a:cubicBezTo>
                    <a:cubicBezTo>
                      <a:pt x="0" y="86"/>
                      <a:pt x="0" y="87"/>
                      <a:pt x="0" y="87"/>
                    </a:cubicBezTo>
                    <a:cubicBezTo>
                      <a:pt x="0" y="87"/>
                      <a:pt x="0" y="88"/>
                      <a:pt x="0" y="88"/>
                    </a:cubicBezTo>
                    <a:cubicBezTo>
                      <a:pt x="0" y="89"/>
                      <a:pt x="0" y="90"/>
                      <a:pt x="0" y="90"/>
                    </a:cubicBezTo>
                    <a:cubicBezTo>
                      <a:pt x="0" y="90"/>
                      <a:pt x="0" y="90"/>
                      <a:pt x="0" y="90"/>
                    </a:cubicBezTo>
                    <a:cubicBezTo>
                      <a:pt x="0" y="92"/>
                      <a:pt x="1" y="94"/>
                      <a:pt x="1" y="95"/>
                    </a:cubicBezTo>
                    <a:cubicBezTo>
                      <a:pt x="1" y="95"/>
                      <a:pt x="1" y="95"/>
                      <a:pt x="1" y="95"/>
                    </a:cubicBezTo>
                    <a:cubicBezTo>
                      <a:pt x="1" y="95"/>
                      <a:pt x="1" y="96"/>
                      <a:pt x="1" y="96"/>
                    </a:cubicBezTo>
                    <a:cubicBezTo>
                      <a:pt x="1" y="97"/>
                      <a:pt x="2" y="98"/>
                      <a:pt x="2" y="99"/>
                    </a:cubicBezTo>
                    <a:cubicBezTo>
                      <a:pt x="2" y="100"/>
                      <a:pt x="2" y="100"/>
                      <a:pt x="2" y="100"/>
                    </a:cubicBezTo>
                    <a:cubicBezTo>
                      <a:pt x="2" y="100"/>
                      <a:pt x="2" y="100"/>
                      <a:pt x="2" y="100"/>
                    </a:cubicBezTo>
                    <a:cubicBezTo>
                      <a:pt x="3" y="100"/>
                      <a:pt x="3" y="100"/>
                      <a:pt x="3" y="100"/>
                    </a:cubicBezTo>
                    <a:cubicBezTo>
                      <a:pt x="3" y="101"/>
                      <a:pt x="3" y="102"/>
                      <a:pt x="4" y="103"/>
                    </a:cubicBezTo>
                    <a:cubicBezTo>
                      <a:pt x="4" y="104"/>
                      <a:pt x="4" y="104"/>
                      <a:pt x="5" y="105"/>
                    </a:cubicBezTo>
                    <a:cubicBezTo>
                      <a:pt x="5" y="105"/>
                      <a:pt x="5" y="105"/>
                      <a:pt x="5" y="105"/>
                    </a:cubicBezTo>
                    <a:cubicBezTo>
                      <a:pt x="5" y="105"/>
                      <a:pt x="5" y="105"/>
                      <a:pt x="5" y="105"/>
                    </a:cubicBezTo>
                    <a:cubicBezTo>
                      <a:pt x="5" y="106"/>
                      <a:pt x="6" y="106"/>
                      <a:pt x="6" y="107"/>
                    </a:cubicBezTo>
                    <a:cubicBezTo>
                      <a:pt x="6" y="107"/>
                      <a:pt x="6" y="107"/>
                      <a:pt x="7" y="108"/>
                    </a:cubicBezTo>
                    <a:cubicBezTo>
                      <a:pt x="7" y="108"/>
                      <a:pt x="7" y="108"/>
                      <a:pt x="8" y="109"/>
                    </a:cubicBezTo>
                    <a:cubicBezTo>
                      <a:pt x="8" y="109"/>
                      <a:pt x="8" y="109"/>
                      <a:pt x="8" y="109"/>
                    </a:cubicBezTo>
                    <a:cubicBezTo>
                      <a:pt x="9" y="110"/>
                      <a:pt x="9" y="111"/>
                      <a:pt x="10" y="111"/>
                    </a:cubicBezTo>
                    <a:cubicBezTo>
                      <a:pt x="11" y="112"/>
                      <a:pt x="11" y="112"/>
                      <a:pt x="11" y="112"/>
                    </a:cubicBezTo>
                    <a:cubicBezTo>
                      <a:pt x="11" y="112"/>
                      <a:pt x="11" y="112"/>
                      <a:pt x="12" y="113"/>
                    </a:cubicBezTo>
                    <a:cubicBezTo>
                      <a:pt x="12" y="113"/>
                      <a:pt x="12" y="113"/>
                      <a:pt x="12" y="113"/>
                    </a:cubicBezTo>
                    <a:cubicBezTo>
                      <a:pt x="13" y="114"/>
                      <a:pt x="14" y="114"/>
                      <a:pt x="14" y="115"/>
                    </a:cubicBezTo>
                    <a:cubicBezTo>
                      <a:pt x="15" y="115"/>
                      <a:pt x="15" y="115"/>
                      <a:pt x="15" y="115"/>
                    </a:cubicBezTo>
                    <a:cubicBezTo>
                      <a:pt x="16" y="115"/>
                      <a:pt x="16" y="116"/>
                      <a:pt x="16" y="116"/>
                    </a:cubicBezTo>
                    <a:cubicBezTo>
                      <a:pt x="17" y="116"/>
                      <a:pt x="17" y="116"/>
                      <a:pt x="18" y="117"/>
                    </a:cubicBezTo>
                    <a:cubicBezTo>
                      <a:pt x="18" y="117"/>
                      <a:pt x="18" y="117"/>
                      <a:pt x="18" y="117"/>
                    </a:cubicBezTo>
                    <a:cubicBezTo>
                      <a:pt x="19" y="117"/>
                      <a:pt x="19" y="117"/>
                      <a:pt x="20" y="118"/>
                    </a:cubicBezTo>
                    <a:cubicBezTo>
                      <a:pt x="20" y="118"/>
                      <a:pt x="20" y="118"/>
                      <a:pt x="20" y="118"/>
                    </a:cubicBezTo>
                    <a:cubicBezTo>
                      <a:pt x="20" y="118"/>
                      <a:pt x="20" y="118"/>
                      <a:pt x="20" y="118"/>
                    </a:cubicBezTo>
                    <a:cubicBezTo>
                      <a:pt x="21" y="118"/>
                      <a:pt x="21" y="118"/>
                      <a:pt x="21" y="118"/>
                    </a:cubicBezTo>
                    <a:cubicBezTo>
                      <a:pt x="21" y="118"/>
                      <a:pt x="21" y="118"/>
                      <a:pt x="21" y="118"/>
                    </a:cubicBezTo>
                    <a:cubicBezTo>
                      <a:pt x="23" y="119"/>
                      <a:pt x="24" y="119"/>
                      <a:pt x="25" y="119"/>
                    </a:cubicBezTo>
                    <a:cubicBezTo>
                      <a:pt x="28" y="134"/>
                      <a:pt x="41" y="144"/>
                      <a:pt x="56" y="144"/>
                    </a:cubicBezTo>
                    <a:cubicBezTo>
                      <a:pt x="62" y="144"/>
                      <a:pt x="67" y="143"/>
                      <a:pt x="72" y="140"/>
                    </a:cubicBezTo>
                    <a:cubicBezTo>
                      <a:pt x="77" y="143"/>
                      <a:pt x="82" y="144"/>
                      <a:pt x="88" y="144"/>
                    </a:cubicBezTo>
                    <a:cubicBezTo>
                      <a:pt x="103" y="144"/>
                      <a:pt x="116" y="134"/>
                      <a:pt x="119" y="119"/>
                    </a:cubicBezTo>
                    <a:cubicBezTo>
                      <a:pt x="134" y="116"/>
                      <a:pt x="144" y="103"/>
                      <a:pt x="144" y="88"/>
                    </a:cubicBezTo>
                    <a:cubicBezTo>
                      <a:pt x="144" y="82"/>
                      <a:pt x="143" y="77"/>
                      <a:pt x="140" y="72"/>
                    </a:cubicBezTo>
                    <a:cubicBezTo>
                      <a:pt x="143" y="67"/>
                      <a:pt x="144" y="62"/>
                      <a:pt x="144" y="56"/>
                    </a:cubicBezTo>
                    <a:cubicBezTo>
                      <a:pt x="144" y="41"/>
                      <a:pt x="134" y="28"/>
                      <a:pt x="119" y="25"/>
                    </a:cubicBezTo>
                    <a:close/>
                    <a:moveTo>
                      <a:pt x="33" y="120"/>
                    </a:moveTo>
                    <a:cubicBezTo>
                      <a:pt x="37" y="120"/>
                      <a:pt x="40" y="119"/>
                      <a:pt x="44" y="118"/>
                    </a:cubicBezTo>
                    <a:cubicBezTo>
                      <a:pt x="43" y="117"/>
                      <a:pt x="43" y="117"/>
                      <a:pt x="43" y="117"/>
                    </a:cubicBezTo>
                    <a:cubicBezTo>
                      <a:pt x="44" y="118"/>
                      <a:pt x="44" y="118"/>
                      <a:pt x="44" y="118"/>
                    </a:cubicBezTo>
                    <a:cubicBezTo>
                      <a:pt x="45" y="117"/>
                      <a:pt x="47" y="117"/>
                      <a:pt x="49" y="117"/>
                    </a:cubicBezTo>
                    <a:cubicBezTo>
                      <a:pt x="51" y="118"/>
                      <a:pt x="53" y="119"/>
                      <a:pt x="54" y="121"/>
                    </a:cubicBezTo>
                    <a:cubicBezTo>
                      <a:pt x="61" y="116"/>
                      <a:pt x="61" y="116"/>
                      <a:pt x="61" y="116"/>
                    </a:cubicBezTo>
                    <a:cubicBezTo>
                      <a:pt x="58" y="113"/>
                      <a:pt x="55" y="110"/>
                      <a:pt x="51" y="109"/>
                    </a:cubicBezTo>
                    <a:cubicBezTo>
                      <a:pt x="51" y="109"/>
                      <a:pt x="50" y="109"/>
                      <a:pt x="50" y="109"/>
                    </a:cubicBezTo>
                    <a:cubicBezTo>
                      <a:pt x="51" y="106"/>
                      <a:pt x="52" y="103"/>
                      <a:pt x="52" y="100"/>
                    </a:cubicBezTo>
                    <a:cubicBezTo>
                      <a:pt x="52" y="96"/>
                      <a:pt x="51" y="93"/>
                      <a:pt x="49" y="90"/>
                    </a:cubicBezTo>
                    <a:cubicBezTo>
                      <a:pt x="42" y="94"/>
                      <a:pt x="42" y="94"/>
                      <a:pt x="42" y="94"/>
                    </a:cubicBezTo>
                    <a:cubicBezTo>
                      <a:pt x="43" y="96"/>
                      <a:pt x="44" y="98"/>
                      <a:pt x="44" y="100"/>
                    </a:cubicBezTo>
                    <a:cubicBezTo>
                      <a:pt x="44" y="106"/>
                      <a:pt x="39" y="112"/>
                      <a:pt x="33" y="112"/>
                    </a:cubicBezTo>
                    <a:cubicBezTo>
                      <a:pt x="31" y="112"/>
                      <a:pt x="30" y="112"/>
                      <a:pt x="29" y="112"/>
                    </a:cubicBezTo>
                    <a:cubicBezTo>
                      <a:pt x="29" y="112"/>
                      <a:pt x="29" y="112"/>
                      <a:pt x="29" y="112"/>
                    </a:cubicBezTo>
                    <a:cubicBezTo>
                      <a:pt x="29" y="112"/>
                      <a:pt x="28" y="112"/>
                      <a:pt x="28" y="112"/>
                    </a:cubicBezTo>
                    <a:cubicBezTo>
                      <a:pt x="27" y="111"/>
                      <a:pt x="26" y="111"/>
                      <a:pt x="25" y="111"/>
                    </a:cubicBezTo>
                    <a:cubicBezTo>
                      <a:pt x="24" y="111"/>
                      <a:pt x="24" y="111"/>
                      <a:pt x="23" y="110"/>
                    </a:cubicBezTo>
                    <a:cubicBezTo>
                      <a:pt x="23" y="110"/>
                      <a:pt x="22" y="110"/>
                      <a:pt x="21" y="109"/>
                    </a:cubicBezTo>
                    <a:cubicBezTo>
                      <a:pt x="21" y="109"/>
                      <a:pt x="20" y="109"/>
                      <a:pt x="20" y="109"/>
                    </a:cubicBezTo>
                    <a:cubicBezTo>
                      <a:pt x="19" y="108"/>
                      <a:pt x="18" y="108"/>
                      <a:pt x="18" y="107"/>
                    </a:cubicBezTo>
                    <a:cubicBezTo>
                      <a:pt x="17" y="107"/>
                      <a:pt x="17" y="107"/>
                      <a:pt x="17" y="106"/>
                    </a:cubicBezTo>
                    <a:cubicBezTo>
                      <a:pt x="16" y="106"/>
                      <a:pt x="15" y="105"/>
                      <a:pt x="14" y="104"/>
                    </a:cubicBezTo>
                    <a:cubicBezTo>
                      <a:pt x="14" y="104"/>
                      <a:pt x="14" y="104"/>
                      <a:pt x="14" y="103"/>
                    </a:cubicBezTo>
                    <a:cubicBezTo>
                      <a:pt x="13" y="103"/>
                      <a:pt x="12" y="102"/>
                      <a:pt x="12" y="101"/>
                    </a:cubicBezTo>
                    <a:cubicBezTo>
                      <a:pt x="12" y="101"/>
                      <a:pt x="12" y="101"/>
                      <a:pt x="12" y="100"/>
                    </a:cubicBezTo>
                    <a:cubicBezTo>
                      <a:pt x="11" y="100"/>
                      <a:pt x="11" y="100"/>
                      <a:pt x="11" y="99"/>
                    </a:cubicBezTo>
                    <a:cubicBezTo>
                      <a:pt x="10" y="98"/>
                      <a:pt x="10" y="98"/>
                      <a:pt x="10" y="97"/>
                    </a:cubicBezTo>
                    <a:cubicBezTo>
                      <a:pt x="10" y="96"/>
                      <a:pt x="9" y="96"/>
                      <a:pt x="9" y="95"/>
                    </a:cubicBezTo>
                    <a:cubicBezTo>
                      <a:pt x="9" y="94"/>
                      <a:pt x="9" y="94"/>
                      <a:pt x="9" y="93"/>
                    </a:cubicBezTo>
                    <a:cubicBezTo>
                      <a:pt x="8" y="92"/>
                      <a:pt x="8" y="92"/>
                      <a:pt x="8" y="91"/>
                    </a:cubicBezTo>
                    <a:cubicBezTo>
                      <a:pt x="8" y="90"/>
                      <a:pt x="8" y="90"/>
                      <a:pt x="8" y="89"/>
                    </a:cubicBezTo>
                    <a:cubicBezTo>
                      <a:pt x="8" y="89"/>
                      <a:pt x="8" y="89"/>
                      <a:pt x="8" y="88"/>
                    </a:cubicBezTo>
                    <a:cubicBezTo>
                      <a:pt x="8" y="88"/>
                      <a:pt x="8" y="87"/>
                      <a:pt x="8" y="87"/>
                    </a:cubicBezTo>
                    <a:cubicBezTo>
                      <a:pt x="8" y="87"/>
                      <a:pt x="8" y="86"/>
                      <a:pt x="8" y="86"/>
                    </a:cubicBezTo>
                    <a:cubicBezTo>
                      <a:pt x="8" y="85"/>
                      <a:pt x="8" y="85"/>
                      <a:pt x="8" y="85"/>
                    </a:cubicBezTo>
                    <a:cubicBezTo>
                      <a:pt x="8" y="84"/>
                      <a:pt x="8" y="84"/>
                      <a:pt x="8" y="83"/>
                    </a:cubicBezTo>
                    <a:cubicBezTo>
                      <a:pt x="9" y="83"/>
                      <a:pt x="9" y="83"/>
                      <a:pt x="9" y="82"/>
                    </a:cubicBezTo>
                    <a:cubicBezTo>
                      <a:pt x="9" y="82"/>
                      <a:pt x="9" y="82"/>
                      <a:pt x="9" y="81"/>
                    </a:cubicBezTo>
                    <a:cubicBezTo>
                      <a:pt x="9" y="81"/>
                      <a:pt x="9" y="81"/>
                      <a:pt x="9" y="80"/>
                    </a:cubicBezTo>
                    <a:cubicBezTo>
                      <a:pt x="10" y="79"/>
                      <a:pt x="10" y="79"/>
                      <a:pt x="10" y="78"/>
                    </a:cubicBezTo>
                    <a:cubicBezTo>
                      <a:pt x="10" y="78"/>
                      <a:pt x="11" y="77"/>
                      <a:pt x="11" y="77"/>
                    </a:cubicBezTo>
                    <a:cubicBezTo>
                      <a:pt x="11" y="76"/>
                      <a:pt x="11" y="76"/>
                      <a:pt x="12" y="75"/>
                    </a:cubicBezTo>
                    <a:cubicBezTo>
                      <a:pt x="15" y="71"/>
                      <a:pt x="19" y="67"/>
                      <a:pt x="24" y="65"/>
                    </a:cubicBezTo>
                    <a:cubicBezTo>
                      <a:pt x="21" y="58"/>
                      <a:pt x="21" y="58"/>
                      <a:pt x="21" y="58"/>
                    </a:cubicBezTo>
                    <a:cubicBezTo>
                      <a:pt x="17" y="60"/>
                      <a:pt x="13" y="62"/>
                      <a:pt x="10" y="65"/>
                    </a:cubicBezTo>
                    <a:cubicBezTo>
                      <a:pt x="9" y="62"/>
                      <a:pt x="8" y="59"/>
                      <a:pt x="8" y="56"/>
                    </a:cubicBezTo>
                    <a:cubicBezTo>
                      <a:pt x="8" y="46"/>
                      <a:pt x="15" y="37"/>
                      <a:pt x="24" y="33"/>
                    </a:cubicBezTo>
                    <a:cubicBezTo>
                      <a:pt x="24" y="36"/>
                      <a:pt x="24" y="38"/>
                      <a:pt x="25" y="40"/>
                    </a:cubicBezTo>
                    <a:cubicBezTo>
                      <a:pt x="27" y="48"/>
                      <a:pt x="32" y="54"/>
                      <a:pt x="38" y="58"/>
                    </a:cubicBezTo>
                    <a:cubicBezTo>
                      <a:pt x="36" y="62"/>
                      <a:pt x="35" y="66"/>
                      <a:pt x="35" y="70"/>
                    </a:cubicBezTo>
                    <a:cubicBezTo>
                      <a:pt x="43" y="70"/>
                      <a:pt x="43" y="70"/>
                      <a:pt x="43" y="70"/>
                    </a:cubicBezTo>
                    <a:cubicBezTo>
                      <a:pt x="43" y="66"/>
                      <a:pt x="45" y="61"/>
                      <a:pt x="47" y="58"/>
                    </a:cubicBezTo>
                    <a:cubicBezTo>
                      <a:pt x="49" y="55"/>
                      <a:pt x="51" y="53"/>
                      <a:pt x="54" y="51"/>
                    </a:cubicBezTo>
                    <a:cubicBezTo>
                      <a:pt x="50" y="45"/>
                      <a:pt x="50" y="45"/>
                      <a:pt x="50" y="45"/>
                    </a:cubicBezTo>
                    <a:cubicBezTo>
                      <a:pt x="47" y="46"/>
                      <a:pt x="44" y="49"/>
                      <a:pt x="42" y="51"/>
                    </a:cubicBezTo>
                    <a:cubicBezTo>
                      <a:pt x="38" y="48"/>
                      <a:pt x="34" y="44"/>
                      <a:pt x="33" y="38"/>
                    </a:cubicBezTo>
                    <a:cubicBezTo>
                      <a:pt x="32" y="35"/>
                      <a:pt x="32" y="33"/>
                      <a:pt x="32" y="30"/>
                    </a:cubicBezTo>
                    <a:cubicBezTo>
                      <a:pt x="32" y="29"/>
                      <a:pt x="32" y="29"/>
                      <a:pt x="32" y="29"/>
                    </a:cubicBezTo>
                    <a:cubicBezTo>
                      <a:pt x="32" y="28"/>
                      <a:pt x="33" y="27"/>
                      <a:pt x="33" y="26"/>
                    </a:cubicBezTo>
                    <a:cubicBezTo>
                      <a:pt x="33" y="26"/>
                      <a:pt x="33" y="26"/>
                      <a:pt x="33" y="26"/>
                    </a:cubicBezTo>
                    <a:cubicBezTo>
                      <a:pt x="34" y="23"/>
                      <a:pt x="35" y="20"/>
                      <a:pt x="37" y="18"/>
                    </a:cubicBezTo>
                    <a:cubicBezTo>
                      <a:pt x="37" y="18"/>
                      <a:pt x="37" y="17"/>
                      <a:pt x="38" y="17"/>
                    </a:cubicBezTo>
                    <a:cubicBezTo>
                      <a:pt x="38" y="16"/>
                      <a:pt x="39" y="15"/>
                      <a:pt x="39" y="15"/>
                    </a:cubicBezTo>
                    <a:cubicBezTo>
                      <a:pt x="40" y="14"/>
                      <a:pt x="40" y="14"/>
                      <a:pt x="41" y="14"/>
                    </a:cubicBezTo>
                    <a:cubicBezTo>
                      <a:pt x="41" y="13"/>
                      <a:pt x="42" y="13"/>
                      <a:pt x="43" y="12"/>
                    </a:cubicBezTo>
                    <a:cubicBezTo>
                      <a:pt x="43" y="12"/>
                      <a:pt x="44" y="11"/>
                      <a:pt x="44" y="11"/>
                    </a:cubicBezTo>
                    <a:cubicBezTo>
                      <a:pt x="45" y="11"/>
                      <a:pt x="46" y="10"/>
                      <a:pt x="46" y="10"/>
                    </a:cubicBezTo>
                    <a:cubicBezTo>
                      <a:pt x="47" y="10"/>
                      <a:pt x="48" y="9"/>
                      <a:pt x="49" y="9"/>
                    </a:cubicBezTo>
                    <a:cubicBezTo>
                      <a:pt x="51" y="8"/>
                      <a:pt x="53" y="8"/>
                      <a:pt x="56" y="8"/>
                    </a:cubicBezTo>
                    <a:cubicBezTo>
                      <a:pt x="60" y="8"/>
                      <a:pt x="64" y="9"/>
                      <a:pt x="68" y="11"/>
                    </a:cubicBezTo>
                    <a:cubicBezTo>
                      <a:pt x="68" y="133"/>
                      <a:pt x="68" y="133"/>
                      <a:pt x="68" y="133"/>
                    </a:cubicBezTo>
                    <a:cubicBezTo>
                      <a:pt x="64" y="135"/>
                      <a:pt x="60" y="136"/>
                      <a:pt x="56" y="136"/>
                    </a:cubicBezTo>
                    <a:cubicBezTo>
                      <a:pt x="46" y="136"/>
                      <a:pt x="37" y="129"/>
                      <a:pt x="33" y="120"/>
                    </a:cubicBezTo>
                    <a:close/>
                    <a:moveTo>
                      <a:pt x="115" y="112"/>
                    </a:moveTo>
                    <a:cubicBezTo>
                      <a:pt x="100" y="112"/>
                      <a:pt x="100" y="112"/>
                      <a:pt x="100" y="112"/>
                    </a:cubicBezTo>
                    <a:cubicBezTo>
                      <a:pt x="100" y="120"/>
                      <a:pt x="100" y="120"/>
                      <a:pt x="100" y="120"/>
                    </a:cubicBezTo>
                    <a:cubicBezTo>
                      <a:pt x="111" y="120"/>
                      <a:pt x="111" y="120"/>
                      <a:pt x="111" y="120"/>
                    </a:cubicBezTo>
                    <a:cubicBezTo>
                      <a:pt x="107" y="129"/>
                      <a:pt x="98" y="136"/>
                      <a:pt x="88" y="136"/>
                    </a:cubicBezTo>
                    <a:cubicBezTo>
                      <a:pt x="84" y="136"/>
                      <a:pt x="80" y="135"/>
                      <a:pt x="76" y="133"/>
                    </a:cubicBezTo>
                    <a:cubicBezTo>
                      <a:pt x="76" y="96"/>
                      <a:pt x="76" y="96"/>
                      <a:pt x="76" y="96"/>
                    </a:cubicBezTo>
                    <a:cubicBezTo>
                      <a:pt x="92" y="96"/>
                      <a:pt x="92" y="96"/>
                      <a:pt x="92" y="96"/>
                    </a:cubicBezTo>
                    <a:cubicBezTo>
                      <a:pt x="92" y="76"/>
                      <a:pt x="92" y="76"/>
                      <a:pt x="92" y="76"/>
                    </a:cubicBezTo>
                    <a:cubicBezTo>
                      <a:pt x="84" y="76"/>
                      <a:pt x="84" y="76"/>
                      <a:pt x="84" y="76"/>
                    </a:cubicBezTo>
                    <a:cubicBezTo>
                      <a:pt x="84" y="88"/>
                      <a:pt x="84" y="88"/>
                      <a:pt x="84" y="88"/>
                    </a:cubicBezTo>
                    <a:cubicBezTo>
                      <a:pt x="76" y="88"/>
                      <a:pt x="76" y="88"/>
                      <a:pt x="76" y="88"/>
                    </a:cubicBezTo>
                    <a:cubicBezTo>
                      <a:pt x="76" y="11"/>
                      <a:pt x="76" y="11"/>
                      <a:pt x="76" y="11"/>
                    </a:cubicBezTo>
                    <a:cubicBezTo>
                      <a:pt x="80" y="9"/>
                      <a:pt x="84" y="8"/>
                      <a:pt x="88" y="8"/>
                    </a:cubicBezTo>
                    <a:cubicBezTo>
                      <a:pt x="100" y="8"/>
                      <a:pt x="110" y="17"/>
                      <a:pt x="112" y="29"/>
                    </a:cubicBezTo>
                    <a:cubicBezTo>
                      <a:pt x="112" y="44"/>
                      <a:pt x="112" y="44"/>
                      <a:pt x="112" y="44"/>
                    </a:cubicBezTo>
                    <a:cubicBezTo>
                      <a:pt x="92" y="44"/>
                      <a:pt x="92" y="44"/>
                      <a:pt x="92" y="44"/>
                    </a:cubicBezTo>
                    <a:cubicBezTo>
                      <a:pt x="92" y="36"/>
                      <a:pt x="92" y="36"/>
                      <a:pt x="92" y="36"/>
                    </a:cubicBezTo>
                    <a:cubicBezTo>
                      <a:pt x="84" y="36"/>
                      <a:pt x="84" y="36"/>
                      <a:pt x="84" y="36"/>
                    </a:cubicBezTo>
                    <a:cubicBezTo>
                      <a:pt x="84" y="52"/>
                      <a:pt x="84" y="52"/>
                      <a:pt x="84" y="52"/>
                    </a:cubicBezTo>
                    <a:cubicBezTo>
                      <a:pt x="120" y="52"/>
                      <a:pt x="120" y="52"/>
                      <a:pt x="120" y="52"/>
                    </a:cubicBezTo>
                    <a:cubicBezTo>
                      <a:pt x="120" y="33"/>
                      <a:pt x="120" y="33"/>
                      <a:pt x="120" y="33"/>
                    </a:cubicBezTo>
                    <a:cubicBezTo>
                      <a:pt x="129" y="37"/>
                      <a:pt x="136" y="46"/>
                      <a:pt x="136" y="56"/>
                    </a:cubicBezTo>
                    <a:cubicBezTo>
                      <a:pt x="136" y="59"/>
                      <a:pt x="135" y="62"/>
                      <a:pt x="134" y="65"/>
                    </a:cubicBezTo>
                    <a:cubicBezTo>
                      <a:pt x="130" y="60"/>
                      <a:pt x="130" y="60"/>
                      <a:pt x="130" y="60"/>
                    </a:cubicBezTo>
                    <a:cubicBezTo>
                      <a:pt x="108" y="60"/>
                      <a:pt x="108" y="60"/>
                      <a:pt x="108" y="60"/>
                    </a:cubicBezTo>
                    <a:cubicBezTo>
                      <a:pt x="108" y="76"/>
                      <a:pt x="108" y="76"/>
                      <a:pt x="108" y="76"/>
                    </a:cubicBezTo>
                    <a:cubicBezTo>
                      <a:pt x="116" y="76"/>
                      <a:pt x="116" y="76"/>
                      <a:pt x="116" y="76"/>
                    </a:cubicBezTo>
                    <a:cubicBezTo>
                      <a:pt x="116" y="68"/>
                      <a:pt x="116" y="68"/>
                      <a:pt x="116" y="68"/>
                    </a:cubicBezTo>
                    <a:cubicBezTo>
                      <a:pt x="126" y="68"/>
                      <a:pt x="126" y="68"/>
                      <a:pt x="126" y="68"/>
                    </a:cubicBezTo>
                    <a:cubicBezTo>
                      <a:pt x="130" y="72"/>
                      <a:pt x="130" y="72"/>
                      <a:pt x="130" y="72"/>
                    </a:cubicBezTo>
                    <a:cubicBezTo>
                      <a:pt x="130" y="72"/>
                      <a:pt x="130" y="72"/>
                      <a:pt x="130" y="72"/>
                    </a:cubicBezTo>
                    <a:cubicBezTo>
                      <a:pt x="132" y="74"/>
                      <a:pt x="132" y="74"/>
                      <a:pt x="132" y="74"/>
                    </a:cubicBezTo>
                    <a:cubicBezTo>
                      <a:pt x="135" y="78"/>
                      <a:pt x="136" y="83"/>
                      <a:pt x="136" y="88"/>
                    </a:cubicBezTo>
                    <a:cubicBezTo>
                      <a:pt x="136" y="100"/>
                      <a:pt x="127" y="110"/>
                      <a:pt x="115"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Oval 18">
                <a:extLst>
                  <a:ext uri="{FF2B5EF4-FFF2-40B4-BE49-F238E27FC236}">
                    <a16:creationId xmlns:a16="http://schemas.microsoft.com/office/drawing/2014/main" id="{6E7E573E-1E7D-5D51-FCF8-FAA20E70C3B9}"/>
                  </a:ext>
                </a:extLst>
              </p:cNvPr>
              <p:cNvSpPr>
                <a:spLocks noChangeArrowheads="1"/>
              </p:cNvSpPr>
              <p:nvPr/>
            </p:nvSpPr>
            <p:spPr bwMode="auto">
              <a:xfrm>
                <a:off x="3869" y="2034"/>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Oval 19">
                <a:extLst>
                  <a:ext uri="{FF2B5EF4-FFF2-40B4-BE49-F238E27FC236}">
                    <a16:creationId xmlns:a16="http://schemas.microsoft.com/office/drawing/2014/main" id="{CB084937-DFE2-C727-E0E3-0FE3FBDB9628}"/>
                  </a:ext>
                </a:extLst>
              </p:cNvPr>
              <p:cNvSpPr>
                <a:spLocks noChangeArrowheads="1"/>
              </p:cNvSpPr>
              <p:nvPr/>
            </p:nvSpPr>
            <p:spPr bwMode="auto">
              <a:xfrm>
                <a:off x="3869" y="2131"/>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Oval 20">
                <a:extLst>
                  <a:ext uri="{FF2B5EF4-FFF2-40B4-BE49-F238E27FC236}">
                    <a16:creationId xmlns:a16="http://schemas.microsoft.com/office/drawing/2014/main" id="{72774661-195F-230F-DC1A-CF80B5C57C6F}"/>
                  </a:ext>
                </a:extLst>
              </p:cNvPr>
              <p:cNvSpPr>
                <a:spLocks noChangeArrowheads="1"/>
              </p:cNvSpPr>
              <p:nvPr/>
            </p:nvSpPr>
            <p:spPr bwMode="auto">
              <a:xfrm>
                <a:off x="3927" y="2189"/>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21">
                <a:extLst>
                  <a:ext uri="{FF2B5EF4-FFF2-40B4-BE49-F238E27FC236}">
                    <a16:creationId xmlns:a16="http://schemas.microsoft.com/office/drawing/2014/main" id="{0D51F091-8A34-90AA-B13B-D834A52C410D}"/>
                  </a:ext>
                </a:extLst>
              </p:cNvPr>
              <p:cNvSpPr>
                <a:spLocks noChangeArrowheads="1"/>
              </p:cNvSpPr>
              <p:nvPr/>
            </p:nvSpPr>
            <p:spPr bwMode="auto">
              <a:xfrm>
                <a:off x="3869" y="2257"/>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Graphic 8">
              <a:extLst>
                <a:ext uri="{FF2B5EF4-FFF2-40B4-BE49-F238E27FC236}">
                  <a16:creationId xmlns:a16="http://schemas.microsoft.com/office/drawing/2014/main" id="{6C001FBD-BC9B-E136-FF6B-1A57D6A313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0044" y="2281520"/>
              <a:ext cx="489667" cy="489667"/>
            </a:xfrm>
            <a:prstGeom prst="rect">
              <a:avLst/>
            </a:prstGeom>
          </p:spPr>
        </p:pic>
        <p:pic>
          <p:nvPicPr>
            <p:cNvPr id="10" name="Graphic 9">
              <a:extLst>
                <a:ext uri="{FF2B5EF4-FFF2-40B4-BE49-F238E27FC236}">
                  <a16:creationId xmlns:a16="http://schemas.microsoft.com/office/drawing/2014/main" id="{5DBE9FB5-71AC-6B44-C044-098FDA91C1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85342" y="1499053"/>
              <a:ext cx="519070" cy="519070"/>
            </a:xfrm>
            <a:prstGeom prst="rect">
              <a:avLst/>
            </a:prstGeom>
          </p:spPr>
        </p:pic>
      </p:grpSp>
      <p:grpSp>
        <p:nvGrpSpPr>
          <p:cNvPr id="22" name="Group 21">
            <a:extLst>
              <a:ext uri="{FF2B5EF4-FFF2-40B4-BE49-F238E27FC236}">
                <a16:creationId xmlns:a16="http://schemas.microsoft.com/office/drawing/2014/main" id="{2DA73F1E-F3A1-C353-F970-11DCF500A4AC}"/>
              </a:ext>
            </a:extLst>
          </p:cNvPr>
          <p:cNvGrpSpPr/>
          <p:nvPr/>
        </p:nvGrpSpPr>
        <p:grpSpPr>
          <a:xfrm>
            <a:off x="150516" y="4114362"/>
            <a:ext cx="11025150" cy="1960217"/>
            <a:chOff x="50763" y="4130988"/>
            <a:chExt cx="11025150" cy="1960217"/>
          </a:xfrm>
        </p:grpSpPr>
        <p:cxnSp>
          <p:nvCxnSpPr>
            <p:cNvPr id="15" name="Straight Connector 14">
              <a:extLst>
                <a:ext uri="{FF2B5EF4-FFF2-40B4-BE49-F238E27FC236}">
                  <a16:creationId xmlns:a16="http://schemas.microsoft.com/office/drawing/2014/main" id="{46EBAEAD-AF98-FBFF-CF94-744372340610}"/>
                </a:ext>
              </a:extLst>
            </p:cNvPr>
            <p:cNvCxnSpPr>
              <a:cxnSpLocks/>
            </p:cNvCxnSpPr>
            <p:nvPr/>
          </p:nvCxnSpPr>
          <p:spPr>
            <a:xfrm>
              <a:off x="5921457" y="4857905"/>
              <a:ext cx="0" cy="351074"/>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7A5D27-94D8-F098-77BB-80A10E3BA5CD}"/>
                </a:ext>
              </a:extLst>
            </p:cNvPr>
            <p:cNvCxnSpPr>
              <a:cxnSpLocks/>
            </p:cNvCxnSpPr>
            <p:nvPr/>
          </p:nvCxnSpPr>
          <p:spPr>
            <a:xfrm>
              <a:off x="7592145" y="4857905"/>
              <a:ext cx="0" cy="351074"/>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D87160-D5AC-77C1-8D8D-22641420C7CC}"/>
                </a:ext>
              </a:extLst>
            </p:cNvPr>
            <p:cNvCxnSpPr>
              <a:cxnSpLocks/>
            </p:cNvCxnSpPr>
            <p:nvPr/>
          </p:nvCxnSpPr>
          <p:spPr>
            <a:xfrm>
              <a:off x="2275821" y="4823174"/>
              <a:ext cx="0" cy="351074"/>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30B0F4E-4A53-A57D-6570-15975B162159}"/>
                </a:ext>
              </a:extLst>
            </p:cNvPr>
            <p:cNvCxnSpPr>
              <a:cxnSpLocks/>
            </p:cNvCxnSpPr>
            <p:nvPr/>
          </p:nvCxnSpPr>
          <p:spPr>
            <a:xfrm>
              <a:off x="4202966" y="4893417"/>
              <a:ext cx="0" cy="351074"/>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BD0A495-5936-0271-60C8-6580841F28F3}"/>
                </a:ext>
              </a:extLst>
            </p:cNvPr>
            <p:cNvCxnSpPr>
              <a:cxnSpLocks/>
            </p:cNvCxnSpPr>
            <p:nvPr/>
          </p:nvCxnSpPr>
          <p:spPr>
            <a:xfrm>
              <a:off x="9803769" y="4823174"/>
              <a:ext cx="0" cy="351074"/>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E624333-1573-209F-B789-F9CD67C9D9D0}"/>
                </a:ext>
              </a:extLst>
            </p:cNvPr>
            <p:cNvSpPr/>
            <p:nvPr/>
          </p:nvSpPr>
          <p:spPr>
            <a:xfrm>
              <a:off x="1276593" y="5085365"/>
              <a:ext cx="1951473" cy="100584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chivo"/>
                  <a:ea typeface="+mn-ea"/>
                  <a:cs typeface="+mn-cs"/>
                </a:rPr>
                <a:t>Dispositivos</a:t>
              </a:r>
              <a:r>
                <a:rPr kumimoji="0" lang="en-US" sz="1200" b="1" i="0" u="none" strike="noStrike" kern="1200" cap="none" spc="0" normalizeH="0" baseline="0" noProof="0" dirty="0">
                  <a:ln>
                    <a:noFill/>
                  </a:ln>
                  <a:solidFill>
                    <a:srgbClr val="000000"/>
                  </a:solidFill>
                  <a:effectLst/>
                  <a:uLnTx/>
                  <a:uFillTx/>
                  <a:latin typeface="Archivo"/>
                  <a:ea typeface="+mn-ea"/>
                  <a:cs typeface="+mn-cs"/>
                </a:rPr>
                <a:t> </a:t>
              </a:r>
              <a:r>
                <a:rPr kumimoji="0" lang="en-US" sz="1200" b="1" i="0" u="none" strike="noStrike" kern="1200" cap="none" spc="0" normalizeH="0" baseline="0" noProof="0" dirty="0" err="1">
                  <a:ln>
                    <a:noFill/>
                  </a:ln>
                  <a:solidFill>
                    <a:srgbClr val="000000"/>
                  </a:solidFill>
                  <a:effectLst/>
                  <a:uLnTx/>
                  <a:uFillTx/>
                  <a:latin typeface="Archivo"/>
                  <a:ea typeface="+mn-ea"/>
                  <a:cs typeface="+mn-cs"/>
                </a:rPr>
                <a:t>administrados</a:t>
              </a:r>
              <a:endParaRPr kumimoji="0" lang="en-US" sz="1200" b="1" i="0" u="none" strike="noStrike" kern="1200" cap="none" spc="0" normalizeH="0" baseline="0" noProof="0" dirty="0">
                <a:ln>
                  <a:noFill/>
                </a:ln>
                <a:solidFill>
                  <a:srgbClr val="000000"/>
                </a:solidFill>
                <a:effectLst/>
                <a:uLnTx/>
                <a:uFillTx/>
                <a:latin typeface="Archiv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chivo"/>
                  <a:ea typeface="+mn-ea"/>
                  <a:cs typeface="+mn-cs"/>
                </a:rPr>
                <a:t>Estaciones</a:t>
              </a:r>
              <a:r>
                <a:rPr kumimoji="0" lang="en-US" sz="1200" b="0" i="0" u="none" strike="noStrike" kern="1200" cap="none" spc="0" normalizeH="0" baseline="0" noProof="0" dirty="0">
                  <a:ln>
                    <a:noFill/>
                  </a:ln>
                  <a:solidFill>
                    <a:srgbClr val="000000"/>
                  </a:solidFill>
                  <a:effectLst/>
                  <a:uLnTx/>
                  <a:uFillTx/>
                  <a:latin typeface="Archivo"/>
                  <a:ea typeface="+mn-ea"/>
                  <a:cs typeface="+mn-cs"/>
                </a:rPr>
                <a:t> de </a:t>
              </a:r>
              <a:r>
                <a:rPr kumimoji="0" lang="en-US" sz="1200" b="0" i="0" u="none" strike="noStrike" kern="1200" cap="none" spc="0" normalizeH="0" baseline="0" noProof="0" dirty="0" err="1">
                  <a:ln>
                    <a:noFill/>
                  </a:ln>
                  <a:solidFill>
                    <a:srgbClr val="000000"/>
                  </a:solidFill>
                  <a:effectLst/>
                  <a:uLnTx/>
                  <a:uFillTx/>
                  <a:latin typeface="Archivo"/>
                  <a:ea typeface="+mn-ea"/>
                  <a:cs typeface="+mn-cs"/>
                </a:rPr>
                <a:t>trabajo</a:t>
              </a:r>
              <a:r>
                <a:rPr kumimoji="0" lang="en-US" sz="1200" b="0" i="0" u="none" strike="noStrike" kern="1200" cap="none" spc="0" normalizeH="0" baseline="0" noProof="0" dirty="0">
                  <a:ln>
                    <a:noFill/>
                  </a:ln>
                  <a:solidFill>
                    <a:srgbClr val="000000"/>
                  </a:solidFill>
                  <a:effectLst/>
                  <a:uLnTx/>
                  <a:uFillTx/>
                  <a:latin typeface="Archivo"/>
                  <a:ea typeface="+mn-ea"/>
                  <a:cs typeface="+mn-cs"/>
                </a:rPr>
                <a:t>, </a:t>
              </a:r>
              <a:r>
                <a:rPr kumimoji="0" lang="en-US" sz="1200" b="0" i="0" u="none" strike="noStrike" kern="1200" cap="none" spc="0" normalizeH="0" baseline="0" noProof="0" dirty="0" err="1">
                  <a:ln>
                    <a:noFill/>
                  </a:ln>
                  <a:solidFill>
                    <a:srgbClr val="000000"/>
                  </a:solidFill>
                  <a:effectLst/>
                  <a:uLnTx/>
                  <a:uFillTx/>
                  <a:latin typeface="Archivo"/>
                  <a:ea typeface="+mn-ea"/>
                  <a:cs typeface="+mn-cs"/>
                </a:rPr>
                <a:t>servidores</a:t>
              </a:r>
              <a:endParaRPr kumimoji="0" lang="en-FI" sz="1200" b="0" i="0" u="none" strike="noStrike" kern="1200" cap="none" spc="0" normalizeH="0" baseline="0" noProof="0" dirty="0">
                <a:ln>
                  <a:noFill/>
                </a:ln>
                <a:solidFill>
                  <a:srgbClr val="000000"/>
                </a:solidFill>
                <a:effectLst/>
                <a:uLnTx/>
                <a:uFillTx/>
                <a:latin typeface="Archivo"/>
                <a:ea typeface="+mn-ea"/>
                <a:cs typeface="+mn-cs"/>
              </a:endParaRPr>
            </a:p>
          </p:txBody>
        </p:sp>
        <p:sp>
          <p:nvSpPr>
            <p:cNvPr id="30" name="Rectangle 29">
              <a:extLst>
                <a:ext uri="{FF2B5EF4-FFF2-40B4-BE49-F238E27FC236}">
                  <a16:creationId xmlns:a16="http://schemas.microsoft.com/office/drawing/2014/main" id="{8A7571AD-AE0C-39D2-7E0A-31FF1276FD06}"/>
                </a:ext>
              </a:extLst>
            </p:cNvPr>
            <p:cNvSpPr/>
            <p:nvPr/>
          </p:nvSpPr>
          <p:spPr>
            <a:xfrm>
              <a:off x="5146290" y="5085365"/>
              <a:ext cx="1493184" cy="100584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chivo"/>
                  <a:ea typeface="+mn-ea"/>
                  <a:cs typeface="+mn-cs"/>
                </a:rPr>
                <a:t>Identidad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chivo"/>
                  <a:ea typeface="+mn-ea"/>
                  <a:cs typeface="+mn-cs"/>
                </a:rPr>
                <a:t>Entra</a:t>
              </a:r>
              <a:r>
                <a:rPr kumimoji="0" lang="en-US" sz="1200" b="0" i="0" u="none" strike="noStrike" kern="1200" cap="none" spc="0" normalizeH="0" baseline="0" noProof="0" dirty="0">
                  <a:ln>
                    <a:noFill/>
                  </a:ln>
                  <a:solidFill>
                    <a:srgbClr val="000000"/>
                  </a:solidFill>
                  <a:effectLst/>
                  <a:uLnTx/>
                  <a:uFillTx/>
                  <a:latin typeface="Archivo"/>
                  <a:ea typeface="+mn-ea"/>
                  <a:cs typeface="+mn-cs"/>
                </a:rPr>
                <a:t> ID</a:t>
              </a:r>
              <a:endParaRPr kumimoji="0" lang="en-FI" sz="1200" b="0" i="0" u="none" strike="noStrike" kern="1200" cap="none" spc="0" normalizeH="0" baseline="0" noProof="0" dirty="0">
                <a:ln>
                  <a:noFill/>
                </a:ln>
                <a:solidFill>
                  <a:srgbClr val="000000"/>
                </a:solidFill>
                <a:effectLst/>
                <a:uLnTx/>
                <a:uFillTx/>
                <a:latin typeface="Archivo"/>
                <a:ea typeface="+mn-ea"/>
                <a:cs typeface="+mn-cs"/>
              </a:endParaRPr>
            </a:p>
          </p:txBody>
        </p:sp>
        <p:sp>
          <p:nvSpPr>
            <p:cNvPr id="31" name="Rectangle 30">
              <a:extLst>
                <a:ext uri="{FF2B5EF4-FFF2-40B4-BE49-F238E27FC236}">
                  <a16:creationId xmlns:a16="http://schemas.microsoft.com/office/drawing/2014/main" id="{0287B32D-3A82-ECDE-F2B8-1381B59E39D9}"/>
                </a:ext>
              </a:extLst>
            </p:cNvPr>
            <p:cNvSpPr/>
            <p:nvPr/>
          </p:nvSpPr>
          <p:spPr>
            <a:xfrm>
              <a:off x="8557850" y="5085365"/>
              <a:ext cx="2518063" cy="100584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chivo"/>
                  <a:ea typeface="+mn-ea"/>
                  <a:cs typeface="+mn-cs"/>
                </a:rPr>
                <a:t>Superficie</a:t>
              </a:r>
              <a:r>
                <a:rPr kumimoji="0" lang="en-US" sz="1200" b="1" i="0" u="none" strike="noStrike" kern="1200" cap="none" spc="0" normalizeH="0" baseline="0" noProof="0" dirty="0">
                  <a:ln>
                    <a:noFill/>
                  </a:ln>
                  <a:solidFill>
                    <a:srgbClr val="000000"/>
                  </a:solidFill>
                  <a:effectLst/>
                  <a:uLnTx/>
                  <a:uFillTx/>
                  <a:latin typeface="Archivo"/>
                  <a:ea typeface="+mn-ea"/>
                  <a:cs typeface="+mn-cs"/>
                </a:rPr>
                <a:t> de </a:t>
              </a:r>
              <a:r>
                <a:rPr kumimoji="0" lang="en-US" sz="1200" b="1" i="0" u="none" strike="noStrike" kern="1200" cap="none" spc="0" normalizeH="0" baseline="0" noProof="0" dirty="0" err="1">
                  <a:ln>
                    <a:noFill/>
                  </a:ln>
                  <a:solidFill>
                    <a:srgbClr val="000000"/>
                  </a:solidFill>
                  <a:effectLst/>
                  <a:uLnTx/>
                  <a:uFillTx/>
                  <a:latin typeface="Archivo"/>
                  <a:ea typeface="+mn-ea"/>
                  <a:cs typeface="+mn-cs"/>
                </a:rPr>
                <a:t>ataque</a:t>
              </a:r>
              <a:r>
                <a:rPr kumimoji="0" lang="en-US" sz="1200" b="1" i="0" u="none" strike="noStrike" kern="1200" cap="none" spc="0" normalizeH="0" baseline="0" noProof="0" dirty="0">
                  <a:ln>
                    <a:noFill/>
                  </a:ln>
                  <a:solidFill>
                    <a:srgbClr val="000000"/>
                  </a:solidFill>
                  <a:effectLst/>
                  <a:uLnTx/>
                  <a:uFillTx/>
                  <a:latin typeface="Archivo"/>
                  <a:ea typeface="+mn-ea"/>
                  <a:cs typeface="+mn-cs"/>
                </a:rPr>
                <a:t> externa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00000"/>
                  </a:solidFill>
                  <a:effectLst/>
                  <a:uLnTx/>
                  <a:uFillTx/>
                  <a:latin typeface="Archivo"/>
                  <a:ea typeface="+mn-ea"/>
                  <a:cs typeface="+mn-cs"/>
                </a:rPr>
                <a:t>Descubrimiento de Internet, detecciones de Internet</a:t>
              </a:r>
              <a:endParaRPr kumimoji="0" lang="en-FI" sz="1200" b="0" i="0" u="none" strike="noStrike" kern="1200" cap="none" spc="0" normalizeH="0" baseline="0" noProof="0" dirty="0">
                <a:ln>
                  <a:noFill/>
                </a:ln>
                <a:solidFill>
                  <a:srgbClr val="000000"/>
                </a:solidFill>
                <a:effectLst/>
                <a:uLnTx/>
                <a:uFillTx/>
                <a:latin typeface="Archivo"/>
                <a:ea typeface="+mn-ea"/>
                <a:cs typeface="+mn-cs"/>
              </a:endParaRPr>
            </a:p>
          </p:txBody>
        </p:sp>
        <p:sp>
          <p:nvSpPr>
            <p:cNvPr id="32" name="Rectangle 31">
              <a:extLst>
                <a:ext uri="{FF2B5EF4-FFF2-40B4-BE49-F238E27FC236}">
                  <a16:creationId xmlns:a16="http://schemas.microsoft.com/office/drawing/2014/main" id="{F9CE6B93-1B73-C07B-6954-7BFB12284DC7}"/>
                </a:ext>
              </a:extLst>
            </p:cNvPr>
            <p:cNvSpPr/>
            <p:nvPr/>
          </p:nvSpPr>
          <p:spPr>
            <a:xfrm>
              <a:off x="1276593" y="4514801"/>
              <a:ext cx="9799320" cy="41441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chivo"/>
                  <a:ea typeface="+mn-ea"/>
                  <a:cs typeface="+mn-cs"/>
                </a:rPr>
                <a:t>Ambiente</a:t>
              </a:r>
              <a:endParaRPr kumimoji="0" lang="en-US" sz="1600" b="1" i="0" u="none" strike="noStrike" kern="1200" cap="none" spc="0" normalizeH="0" baseline="0" noProof="0" dirty="0">
                <a:ln>
                  <a:noFill/>
                </a:ln>
                <a:solidFill>
                  <a:srgbClr val="000000"/>
                </a:solidFill>
                <a:effectLst/>
                <a:uLnTx/>
                <a:uFillTx/>
                <a:latin typeface="Archivo"/>
                <a:ea typeface="+mn-ea"/>
                <a:cs typeface="+mn-cs"/>
              </a:endParaRPr>
            </a:p>
          </p:txBody>
        </p:sp>
        <p:sp>
          <p:nvSpPr>
            <p:cNvPr id="33" name="Rectangle 32">
              <a:extLst>
                <a:ext uri="{FF2B5EF4-FFF2-40B4-BE49-F238E27FC236}">
                  <a16:creationId xmlns:a16="http://schemas.microsoft.com/office/drawing/2014/main" id="{24C93E49-C64F-2077-CC86-5EB674F76D6D}"/>
                </a:ext>
              </a:extLst>
            </p:cNvPr>
            <p:cNvSpPr/>
            <p:nvPr/>
          </p:nvSpPr>
          <p:spPr>
            <a:xfrm>
              <a:off x="3344472" y="5085365"/>
              <a:ext cx="1688820" cy="100584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chivo"/>
                  <a:ea typeface="+mn-ea"/>
                  <a:cs typeface="+mn-cs"/>
                </a:rPr>
                <a:t>Servicios</a:t>
              </a:r>
              <a:r>
                <a:rPr kumimoji="0" lang="en-US" sz="1200" b="1" i="0" u="none" strike="noStrike" kern="1200" cap="none" spc="0" normalizeH="0" baseline="0" noProof="0" dirty="0">
                  <a:ln>
                    <a:noFill/>
                  </a:ln>
                  <a:solidFill>
                    <a:srgbClr val="000000"/>
                  </a:solidFill>
                  <a:effectLst/>
                  <a:uLnTx/>
                  <a:uFillTx/>
                  <a:latin typeface="Archivo"/>
                  <a:ea typeface="+mn-ea"/>
                  <a:cs typeface="+mn-cs"/>
                </a:rPr>
                <a:t> </a:t>
              </a:r>
              <a:r>
                <a:rPr kumimoji="0" lang="en-US" sz="1200" b="1" i="0" u="none" strike="noStrike" kern="1200" cap="none" spc="0" normalizeH="0" baseline="0" noProof="0" dirty="0" err="1">
                  <a:ln>
                    <a:noFill/>
                  </a:ln>
                  <a:solidFill>
                    <a:srgbClr val="000000"/>
                  </a:solidFill>
                  <a:effectLst/>
                  <a:uLnTx/>
                  <a:uFillTx/>
                  <a:latin typeface="Archivo"/>
                  <a:ea typeface="+mn-ea"/>
                  <a:cs typeface="+mn-cs"/>
                </a:rPr>
                <a:t>en</a:t>
              </a:r>
              <a:r>
                <a:rPr kumimoji="0" lang="en-US" sz="1200" b="1" i="0" u="none" strike="noStrike" kern="1200" cap="none" spc="0" normalizeH="0" baseline="0" noProof="0" dirty="0">
                  <a:ln>
                    <a:noFill/>
                  </a:ln>
                  <a:solidFill>
                    <a:srgbClr val="000000"/>
                  </a:solidFill>
                  <a:effectLst/>
                  <a:uLnTx/>
                  <a:uFillTx/>
                  <a:latin typeface="Archivo"/>
                  <a:ea typeface="+mn-ea"/>
                  <a:cs typeface="+mn-cs"/>
                </a:rPr>
                <a:t> la </a:t>
              </a:r>
              <a:r>
                <a:rPr kumimoji="0" lang="en-US" sz="1200" b="1" i="0" u="none" strike="noStrike" kern="1200" cap="none" spc="0" normalizeH="0" baseline="0" noProof="0" dirty="0" err="1">
                  <a:ln>
                    <a:noFill/>
                  </a:ln>
                  <a:solidFill>
                    <a:srgbClr val="000000"/>
                  </a:solidFill>
                  <a:effectLst/>
                  <a:uLnTx/>
                  <a:uFillTx/>
                  <a:latin typeface="Archivo"/>
                  <a:ea typeface="+mn-ea"/>
                  <a:cs typeface="+mn-cs"/>
                </a:rPr>
                <a:t>nube</a:t>
              </a:r>
              <a:endParaRPr kumimoji="0" lang="en-US" sz="1200" b="1" i="0" u="none" strike="noStrike" kern="1200" cap="none" spc="0" normalizeH="0" baseline="0" noProof="0" dirty="0">
                <a:ln>
                  <a:noFill/>
                </a:ln>
                <a:solidFill>
                  <a:srgbClr val="000000"/>
                </a:solidFill>
                <a:effectLst/>
                <a:uLnTx/>
                <a:uFillTx/>
                <a:latin typeface="Archiv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chivo"/>
                  <a:ea typeface="+mn-ea"/>
                  <a:cs typeface="+mn-cs"/>
                </a:rPr>
                <a:t>AWS, Azure</a:t>
              </a:r>
              <a:endParaRPr kumimoji="0" lang="en-FI" sz="1200" b="0" i="0" u="none" strike="noStrike" kern="1200" cap="none" spc="0" normalizeH="0" baseline="0" noProof="0" dirty="0">
                <a:ln>
                  <a:noFill/>
                </a:ln>
                <a:solidFill>
                  <a:srgbClr val="000000"/>
                </a:solidFill>
                <a:effectLst/>
                <a:uLnTx/>
                <a:uFillTx/>
                <a:latin typeface="Archivo"/>
                <a:ea typeface="+mn-ea"/>
                <a:cs typeface="+mn-cs"/>
              </a:endParaRPr>
            </a:p>
          </p:txBody>
        </p:sp>
        <p:sp>
          <p:nvSpPr>
            <p:cNvPr id="56" name="Rectangle 55">
              <a:extLst>
                <a:ext uri="{FF2B5EF4-FFF2-40B4-BE49-F238E27FC236}">
                  <a16:creationId xmlns:a16="http://schemas.microsoft.com/office/drawing/2014/main" id="{D99BCDA8-AB1C-E847-2552-F0DE6E5C306D}"/>
                </a:ext>
              </a:extLst>
            </p:cNvPr>
            <p:cNvSpPr/>
            <p:nvPr/>
          </p:nvSpPr>
          <p:spPr>
            <a:xfrm>
              <a:off x="6758454" y="5085365"/>
              <a:ext cx="1682990" cy="100584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chivo"/>
                  <a:ea typeface="+mn-ea"/>
                  <a:cs typeface="+mn-cs"/>
                </a:rPr>
                <a:t>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chivo"/>
                  <a:ea typeface="+mn-ea"/>
                  <a:cs typeface="+mn-cs"/>
                </a:rPr>
                <a:t>Equipos</a:t>
              </a:r>
              <a:r>
                <a:rPr kumimoji="0" lang="en-US" sz="1200" b="0" i="0" u="none" strike="noStrike" kern="1200" cap="none" spc="0" normalizeH="0" baseline="0" noProof="0" dirty="0">
                  <a:ln>
                    <a:noFill/>
                  </a:ln>
                  <a:solidFill>
                    <a:srgbClr val="000000"/>
                  </a:solidFill>
                  <a:effectLst/>
                  <a:uLnTx/>
                  <a:uFillTx/>
                  <a:latin typeface="Archivo"/>
                  <a:ea typeface="+mn-ea"/>
                  <a:cs typeface="+mn-cs"/>
                </a:rPr>
                <a:t> de red, </a:t>
              </a:r>
              <a:r>
                <a:rPr kumimoji="0" lang="en-US" sz="1200" b="0" i="0" u="none" strike="noStrike" kern="1200" cap="none" spc="0" normalizeH="0" baseline="0" noProof="0" dirty="0" err="1">
                  <a:ln>
                    <a:noFill/>
                  </a:ln>
                  <a:solidFill>
                    <a:srgbClr val="000000"/>
                  </a:solidFill>
                  <a:effectLst/>
                  <a:uLnTx/>
                  <a:uFillTx/>
                  <a:latin typeface="Archivo"/>
                  <a:ea typeface="+mn-ea"/>
                  <a:cs typeface="+mn-cs"/>
                </a:rPr>
                <a:t>dispositivos</a:t>
              </a:r>
              <a:r>
                <a:rPr kumimoji="0" lang="en-US" sz="1200" b="0" i="0" u="none" strike="noStrike" kern="1200" cap="none" spc="0" normalizeH="0" baseline="0" noProof="0" dirty="0">
                  <a:ln>
                    <a:noFill/>
                  </a:ln>
                  <a:solidFill>
                    <a:srgbClr val="000000"/>
                  </a:solidFill>
                  <a:effectLst/>
                  <a:uLnTx/>
                  <a:uFillTx/>
                  <a:latin typeface="Archivo"/>
                  <a:ea typeface="+mn-ea"/>
                  <a:cs typeface="+mn-cs"/>
                </a:rPr>
                <a:t> no </a:t>
              </a:r>
              <a:r>
                <a:rPr kumimoji="0" lang="en-US" sz="1200" b="0" i="0" u="none" strike="noStrike" kern="1200" cap="none" spc="0" normalizeH="0" baseline="0" noProof="0" dirty="0" err="1">
                  <a:ln>
                    <a:noFill/>
                  </a:ln>
                  <a:solidFill>
                    <a:srgbClr val="000000"/>
                  </a:solidFill>
                  <a:effectLst/>
                  <a:uLnTx/>
                  <a:uFillTx/>
                  <a:latin typeface="Archivo"/>
                  <a:ea typeface="+mn-ea"/>
                  <a:cs typeface="+mn-cs"/>
                </a:rPr>
                <a:t>administrados</a:t>
              </a:r>
              <a:endParaRPr kumimoji="0" lang="en-US" sz="1200" b="0" i="0" u="none" strike="noStrike" kern="1200" cap="none" spc="0" normalizeH="0" baseline="0" noProof="0" dirty="0">
                <a:ln>
                  <a:noFill/>
                </a:ln>
                <a:solidFill>
                  <a:srgbClr val="000000"/>
                </a:solidFill>
                <a:effectLst/>
                <a:uLnTx/>
                <a:uFillTx/>
                <a:latin typeface="Archivo"/>
                <a:ea typeface="+mn-ea"/>
                <a:cs typeface="+mn-cs"/>
              </a:endParaRPr>
            </a:p>
          </p:txBody>
        </p:sp>
        <p:sp>
          <p:nvSpPr>
            <p:cNvPr id="88" name="TextBox 87">
              <a:extLst>
                <a:ext uri="{FF2B5EF4-FFF2-40B4-BE49-F238E27FC236}">
                  <a16:creationId xmlns:a16="http://schemas.microsoft.com/office/drawing/2014/main" id="{F9468C53-3CD6-4C08-F8AA-E54F854001AD}"/>
                </a:ext>
              </a:extLst>
            </p:cNvPr>
            <p:cNvSpPr txBox="1"/>
            <p:nvPr/>
          </p:nvSpPr>
          <p:spPr>
            <a:xfrm>
              <a:off x="50763" y="4498324"/>
              <a:ext cx="1224925" cy="430887"/>
            </a:xfrm>
            <a:prstGeom prst="rect">
              <a:avLst/>
            </a:prstGeom>
            <a:noFill/>
          </p:spPr>
          <p:txBody>
            <a:bodyPr wrap="square" rtlCol="0">
              <a:spAutoFit/>
            </a:bodyPr>
            <a:lstStyle/>
            <a:p>
              <a:pPr algn="r"/>
              <a:r>
                <a:rPr lang="en-US" sz="1100" b="1" dirty="0">
                  <a:solidFill>
                    <a:schemeClr val="bg1"/>
                  </a:solidFill>
                </a:rPr>
                <a:t>1. INTEGRAR</a:t>
              </a:r>
            </a:p>
            <a:p>
              <a:pPr algn="r"/>
              <a:r>
                <a:rPr lang="en-US" sz="1100" b="1" dirty="0">
                  <a:solidFill>
                    <a:schemeClr val="bg1"/>
                  </a:solidFill>
                </a:rPr>
                <a:t>DATOS</a:t>
              </a:r>
              <a:endParaRPr lang="en-FI" sz="1100" b="1" dirty="0">
                <a:solidFill>
                  <a:schemeClr val="bg1"/>
                </a:solidFill>
              </a:endParaRPr>
            </a:p>
          </p:txBody>
        </p:sp>
        <p:cxnSp>
          <p:nvCxnSpPr>
            <p:cNvPr id="12" name="Straight Arrow Connector 11">
              <a:extLst>
                <a:ext uri="{FF2B5EF4-FFF2-40B4-BE49-F238E27FC236}">
                  <a16:creationId xmlns:a16="http://schemas.microsoft.com/office/drawing/2014/main" id="{B3748EFF-8F2F-95ED-ABF0-201B7BA95A40}"/>
                </a:ext>
              </a:extLst>
            </p:cNvPr>
            <p:cNvCxnSpPr>
              <a:cxnSpLocks/>
            </p:cNvCxnSpPr>
            <p:nvPr/>
          </p:nvCxnSpPr>
          <p:spPr>
            <a:xfrm flipV="1">
              <a:off x="5988868" y="4130988"/>
              <a:ext cx="0" cy="401622"/>
            </a:xfrm>
            <a:prstGeom prst="straightConnector1">
              <a:avLst/>
            </a:prstGeom>
            <a:ln w="76200">
              <a:solidFill>
                <a:srgbClr val="1F9471"/>
              </a:solidFill>
              <a:tailEnd type="triangle"/>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7D78A5D3-D5E1-BD76-EE1D-8A879DEAE5EA}"/>
              </a:ext>
            </a:extLst>
          </p:cNvPr>
          <p:cNvPicPr>
            <a:picLocks noChangeAspect="1"/>
          </p:cNvPicPr>
          <p:nvPr/>
        </p:nvPicPr>
        <p:blipFill>
          <a:blip r:embed="rId9"/>
          <a:stretch>
            <a:fillRect/>
          </a:stretch>
        </p:blipFill>
        <p:spPr>
          <a:xfrm>
            <a:off x="10778400" y="6307849"/>
            <a:ext cx="1079086" cy="262151"/>
          </a:xfrm>
          <a:prstGeom prst="rect">
            <a:avLst/>
          </a:prstGeom>
        </p:spPr>
      </p:pic>
    </p:spTree>
    <p:extLst>
      <p:ext uri="{BB962C8B-B14F-4D97-AF65-F5344CB8AC3E}">
        <p14:creationId xmlns:p14="http://schemas.microsoft.com/office/powerpoint/2010/main" val="1488544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2747C701-E374-9344-F080-F035B0457ABE}"/>
            </a:ext>
          </a:extLst>
        </p:cNvPr>
        <p:cNvGrpSpPr/>
        <p:nvPr/>
      </p:nvGrpSpPr>
      <p:grpSpPr>
        <a:xfrm>
          <a:off x="0" y="0"/>
          <a:ext cx="0" cy="0"/>
          <a:chOff x="0" y="0"/>
          <a:chExt cx="0" cy="0"/>
        </a:xfrm>
      </p:grpSpPr>
      <p:pic>
        <p:nvPicPr>
          <p:cNvPr id="4" name="Picture 3" descr="A galaxy in space with stars&#10;&#10;Description automatically generated">
            <a:extLst>
              <a:ext uri="{FF2B5EF4-FFF2-40B4-BE49-F238E27FC236}">
                <a16:creationId xmlns:a16="http://schemas.microsoft.com/office/drawing/2014/main" id="{5D9FD8FD-3657-EF22-EEAF-9E7F9AEE484B}"/>
              </a:ext>
            </a:extLst>
          </p:cNvPr>
          <p:cNvPicPr>
            <a:picLocks noGrp="1" noRot="1" noChangeAspect="1" noMove="1" noResize="1" noEditPoints="1" noAdjustHandles="1" noChangeArrowheads="1" noChangeShapeType="1" noCrop="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0229" t="5352" r="22114" b="11101"/>
          <a:stretch/>
        </p:blipFill>
        <p:spPr>
          <a:xfrm>
            <a:off x="1" y="1"/>
            <a:ext cx="12192000" cy="6858000"/>
          </a:xfrm>
          <a:prstGeom prst="rect">
            <a:avLst/>
          </a:prstGeom>
        </p:spPr>
      </p:pic>
      <p:sp>
        <p:nvSpPr>
          <p:cNvPr id="19" name="Rectangle 18">
            <a:extLst>
              <a:ext uri="{FF2B5EF4-FFF2-40B4-BE49-F238E27FC236}">
                <a16:creationId xmlns:a16="http://schemas.microsoft.com/office/drawing/2014/main" id="{68BD5F26-E11B-3499-C021-41FFB006A30D}"/>
              </a:ext>
            </a:extLst>
          </p:cNvPr>
          <p:cNvSpPr>
            <a:spLocks noGrp="1" noRot="1" noMove="1" noResize="1" noEditPoints="1" noAdjustHandles="1" noChangeArrowheads="1" noChangeShapeType="1"/>
          </p:cNvSpPr>
          <p:nvPr/>
        </p:nvSpPr>
        <p:spPr>
          <a:xfrm>
            <a:off x="0" y="0"/>
            <a:ext cx="12191999" cy="6879244"/>
          </a:xfrm>
          <a:prstGeom prst="rect">
            <a:avLst/>
          </a:prstGeom>
          <a:solidFill>
            <a:srgbClr val="07281C">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grpSp>
        <p:nvGrpSpPr>
          <p:cNvPr id="12" name="Group 11">
            <a:extLst>
              <a:ext uri="{FF2B5EF4-FFF2-40B4-BE49-F238E27FC236}">
                <a16:creationId xmlns:a16="http://schemas.microsoft.com/office/drawing/2014/main" id="{E761D0C2-2EC4-4E37-A9C8-49A18492C276}"/>
              </a:ext>
            </a:extLst>
          </p:cNvPr>
          <p:cNvGrpSpPr/>
          <p:nvPr/>
        </p:nvGrpSpPr>
        <p:grpSpPr>
          <a:xfrm>
            <a:off x="5268242" y="427413"/>
            <a:ext cx="6290907" cy="6003173"/>
            <a:chOff x="5422337" y="393615"/>
            <a:chExt cx="6290907" cy="6003173"/>
          </a:xfrm>
        </p:grpSpPr>
        <p:sp>
          <p:nvSpPr>
            <p:cNvPr id="14" name="Hexagon 13">
              <a:extLst>
                <a:ext uri="{FF2B5EF4-FFF2-40B4-BE49-F238E27FC236}">
                  <a16:creationId xmlns:a16="http://schemas.microsoft.com/office/drawing/2014/main" id="{0FC384D7-515F-A789-E687-55D2D755161F}"/>
                </a:ext>
              </a:extLst>
            </p:cNvPr>
            <p:cNvSpPr/>
            <p:nvPr/>
          </p:nvSpPr>
          <p:spPr>
            <a:xfrm>
              <a:off x="5422337" y="393615"/>
              <a:ext cx="3476683" cy="2967789"/>
            </a:xfrm>
            <a:prstGeom prst="hexagon">
              <a:avLst/>
            </a:prstGeom>
            <a:solidFill>
              <a:schemeClr val="accent5">
                <a:lumMod val="1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208" tIns="0" rIns="167208" bIns="0" numCol="1" spcCol="1270" anchor="ctr" anchorCtr="0">
              <a:noAutofit/>
            </a:bodyPr>
            <a:lstStyle/>
            <a:p>
              <a:pPr marL="0" lvl="0" indent="0" algn="ctr" defTabSz="933450">
                <a:spcBef>
                  <a:spcPct val="0"/>
                </a:spcBef>
                <a:spcAft>
                  <a:spcPct val="35000"/>
                </a:spcAft>
                <a:buNone/>
              </a:pPr>
              <a:r>
                <a:rPr lang="en-US" sz="1600" kern="1200" dirty="0" err="1"/>
                <a:t>Descubra</a:t>
              </a:r>
              <a:r>
                <a:rPr lang="en-US" sz="1600" kern="1200" dirty="0"/>
                <a:t> </a:t>
              </a:r>
              <a:r>
                <a:rPr lang="en-US" sz="1600" kern="1200" dirty="0" err="1"/>
                <a:t>su</a:t>
              </a:r>
              <a:r>
                <a:rPr lang="en-US" sz="1600" kern="1200" dirty="0"/>
                <a:t> </a:t>
              </a:r>
              <a:r>
                <a:rPr lang="en-US" sz="1600" kern="1200" dirty="0" err="1"/>
                <a:t>perímetro</a:t>
              </a:r>
              <a:r>
                <a:rPr lang="en-US" sz="1600" kern="1200" dirty="0"/>
                <a:t> digital e </a:t>
              </a:r>
              <a:r>
                <a:rPr lang="en-US" sz="1600" kern="1200" dirty="0" err="1"/>
                <a:t>identifique</a:t>
              </a:r>
              <a:r>
                <a:rPr lang="en-US" sz="1600" kern="1200" dirty="0"/>
                <a:t> sus </a:t>
              </a:r>
              <a:r>
                <a:rPr lang="en-US" sz="1600" b="1" kern="1200" dirty="0" err="1"/>
                <a:t>activos</a:t>
              </a:r>
              <a:r>
                <a:rPr lang="en-US" sz="1600" b="1" kern="1200" dirty="0"/>
                <a:t> e </a:t>
              </a:r>
              <a:r>
                <a:rPr lang="en-US" sz="1600" b="1" kern="1200" dirty="0" err="1"/>
                <a:t>identidades</a:t>
              </a:r>
              <a:r>
                <a:rPr lang="en-US" sz="1600" b="1" kern="1200" dirty="0"/>
                <a:t> </a:t>
              </a:r>
              <a:r>
                <a:rPr lang="en-US" sz="1600" b="1" kern="1200" dirty="0" err="1"/>
                <a:t>críticos</a:t>
              </a:r>
              <a:r>
                <a:rPr lang="en-US" sz="1600" b="1" kern="1200" dirty="0"/>
                <a:t> </a:t>
              </a:r>
              <a:r>
                <a:rPr lang="en-US" sz="1600" b="1" kern="1200" dirty="0" err="1"/>
                <a:t>expuestos</a:t>
              </a:r>
              <a:endParaRPr lang="en-FI" sz="1600" b="1" kern="1200" dirty="0"/>
            </a:p>
          </p:txBody>
        </p:sp>
        <p:sp>
          <p:nvSpPr>
            <p:cNvPr id="17" name="Hexagon 16">
              <a:extLst>
                <a:ext uri="{FF2B5EF4-FFF2-40B4-BE49-F238E27FC236}">
                  <a16:creationId xmlns:a16="http://schemas.microsoft.com/office/drawing/2014/main" id="{E096ECB4-AB8E-34C9-E64E-939181D5827A}"/>
                </a:ext>
              </a:extLst>
            </p:cNvPr>
            <p:cNvSpPr/>
            <p:nvPr/>
          </p:nvSpPr>
          <p:spPr>
            <a:xfrm>
              <a:off x="8236561" y="1911307"/>
              <a:ext cx="3476683" cy="2967789"/>
            </a:xfrm>
            <a:prstGeom prst="hexagon">
              <a:avLst/>
            </a:prstGeom>
            <a:solidFill>
              <a:schemeClr val="accent6">
                <a:lumMod val="1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208" tIns="0" rIns="167208" bIns="0" numCol="1" spcCol="1270" anchor="ctr" anchorCtr="1">
              <a:noAutofit/>
            </a:bodyPr>
            <a:lstStyle/>
            <a:p>
              <a:pPr marL="0" lvl="0" indent="0" algn="ctr" defTabSz="933450">
                <a:spcBef>
                  <a:spcPct val="0"/>
                </a:spcBef>
                <a:spcAft>
                  <a:spcPct val="35000"/>
                </a:spcAft>
                <a:buNone/>
              </a:pPr>
              <a:endParaRPr lang="en-US" sz="1600" kern="1200" dirty="0"/>
            </a:p>
            <a:p>
              <a:pPr marL="0" lvl="0" indent="0" algn="ctr" defTabSz="933450">
                <a:spcBef>
                  <a:spcPct val="0"/>
                </a:spcBef>
                <a:spcAft>
                  <a:spcPct val="35000"/>
                </a:spcAft>
                <a:buNone/>
              </a:pPr>
              <a:r>
                <a:rPr lang="es-MX" sz="1600" kern="1200" dirty="0"/>
                <a:t>Obtenga </a:t>
              </a:r>
              <a:r>
                <a:rPr lang="es-MX" sz="1600" b="1" kern="1200" dirty="0"/>
                <a:t>recomendaciones</a:t>
              </a:r>
              <a:r>
                <a:rPr lang="es-MX" sz="1600" kern="1200" dirty="0"/>
                <a:t> prácticas basadas en datos integrados de </a:t>
              </a:r>
              <a:r>
                <a:rPr lang="es-MX" sz="1600" b="1" kern="1200" dirty="0"/>
                <a:t>inteligencia de amenazas, rutas de ataque y contexto empresarial.</a:t>
              </a:r>
              <a:endParaRPr lang="en-FI" sz="1600" b="1" kern="1200" dirty="0"/>
            </a:p>
          </p:txBody>
        </p:sp>
        <p:sp>
          <p:nvSpPr>
            <p:cNvPr id="18" name="Hexagon 17">
              <a:extLst>
                <a:ext uri="{FF2B5EF4-FFF2-40B4-BE49-F238E27FC236}">
                  <a16:creationId xmlns:a16="http://schemas.microsoft.com/office/drawing/2014/main" id="{C8C5BE4E-C232-DAC9-0538-181A36489E0A}"/>
                </a:ext>
              </a:extLst>
            </p:cNvPr>
            <p:cNvSpPr/>
            <p:nvPr/>
          </p:nvSpPr>
          <p:spPr>
            <a:xfrm>
              <a:off x="5430883" y="3428999"/>
              <a:ext cx="3476683" cy="2967789"/>
            </a:xfrm>
            <a:prstGeom prst="hexagon">
              <a:avLst/>
            </a:prstGeom>
            <a:solidFill>
              <a:schemeClr val="accent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7208" tIns="0" rIns="167208" bIns="0" numCol="1" spcCol="1270" anchor="ctr" anchorCtr="0">
              <a:noAutofit/>
            </a:bodyPr>
            <a:lstStyle/>
            <a:p>
              <a:pPr marL="0" lvl="0" indent="0" algn="ctr" defTabSz="933450">
                <a:spcBef>
                  <a:spcPct val="0"/>
                </a:spcBef>
                <a:spcAft>
                  <a:spcPct val="35000"/>
                </a:spcAft>
                <a:buNone/>
              </a:pPr>
              <a:endParaRPr lang="en-US" sz="1600" kern="1200" dirty="0"/>
            </a:p>
            <a:p>
              <a:pPr marL="0" lvl="0" indent="0" algn="ctr" defTabSz="933450">
                <a:spcBef>
                  <a:spcPct val="0"/>
                </a:spcBef>
                <a:spcAft>
                  <a:spcPct val="35000"/>
                </a:spcAft>
                <a:buNone/>
              </a:pPr>
              <a:r>
                <a:rPr lang="es-MX" sz="1600" kern="1200" dirty="0"/>
                <a:t>Implemente acciones de remediación priorizadas para </a:t>
              </a:r>
              <a:r>
                <a:rPr lang="es-MX" sz="1600" b="1" kern="1200" dirty="0"/>
                <a:t>reducir su superficie de ataque y disminuir su nivel de riesgo comercial*</a:t>
              </a:r>
              <a:endParaRPr lang="en-FI" sz="1600" b="1" kern="1200" dirty="0"/>
            </a:p>
          </p:txBody>
        </p:sp>
      </p:grpSp>
      <p:sp>
        <p:nvSpPr>
          <p:cNvPr id="3" name="Title 2">
            <a:extLst>
              <a:ext uri="{FF2B5EF4-FFF2-40B4-BE49-F238E27FC236}">
                <a16:creationId xmlns:a16="http://schemas.microsoft.com/office/drawing/2014/main" id="{E3AF5D42-D37A-091B-AC78-50E13FE3DCA1}"/>
              </a:ext>
            </a:extLst>
          </p:cNvPr>
          <p:cNvSpPr>
            <a:spLocks noGrp="1"/>
          </p:cNvSpPr>
          <p:nvPr>
            <p:ph type="title"/>
          </p:nvPr>
        </p:nvSpPr>
        <p:spPr>
          <a:xfrm>
            <a:off x="632655" y="465761"/>
            <a:ext cx="4680250" cy="1150938"/>
          </a:xfrm>
        </p:spPr>
        <p:txBody>
          <a:bodyPr/>
          <a:lstStyle/>
          <a:p>
            <a:r>
              <a:rPr lang="en-US" dirty="0" err="1">
                <a:solidFill>
                  <a:schemeClr val="bg1"/>
                </a:solidFill>
              </a:rPr>
              <a:t>Resultados</a:t>
            </a:r>
            <a:r>
              <a:rPr lang="en-US" dirty="0">
                <a:solidFill>
                  <a:schemeClr val="bg1"/>
                </a:solidFill>
              </a:rPr>
              <a:t> clave:</a:t>
            </a:r>
            <a:endParaRPr lang="en-FI" dirty="0">
              <a:solidFill>
                <a:schemeClr val="bg1"/>
              </a:solidFill>
            </a:endParaRPr>
          </a:p>
        </p:txBody>
      </p:sp>
      <p:grpSp>
        <p:nvGrpSpPr>
          <p:cNvPr id="23" name="Group 22">
            <a:extLst>
              <a:ext uri="{FF2B5EF4-FFF2-40B4-BE49-F238E27FC236}">
                <a16:creationId xmlns:a16="http://schemas.microsoft.com/office/drawing/2014/main" id="{18F7E8E4-C37F-81C5-020D-534EE171D2C4}"/>
              </a:ext>
            </a:extLst>
          </p:cNvPr>
          <p:cNvGrpSpPr/>
          <p:nvPr/>
        </p:nvGrpSpPr>
        <p:grpSpPr>
          <a:xfrm>
            <a:off x="6033330" y="427413"/>
            <a:ext cx="4783062" cy="3437629"/>
            <a:chOff x="6802455" y="427413"/>
            <a:chExt cx="4783062" cy="3437629"/>
          </a:xfrm>
        </p:grpSpPr>
        <p:sp>
          <p:nvSpPr>
            <p:cNvPr id="20" name="TextBox 19">
              <a:extLst>
                <a:ext uri="{FF2B5EF4-FFF2-40B4-BE49-F238E27FC236}">
                  <a16:creationId xmlns:a16="http://schemas.microsoft.com/office/drawing/2014/main" id="{20C1DDE8-B11F-6969-4DB7-CFEB8F0113DF}"/>
                </a:ext>
              </a:extLst>
            </p:cNvPr>
            <p:cNvSpPr txBox="1"/>
            <p:nvPr/>
          </p:nvSpPr>
          <p:spPr>
            <a:xfrm>
              <a:off x="6802455" y="427413"/>
              <a:ext cx="1991170" cy="400110"/>
            </a:xfrm>
            <a:prstGeom prst="rect">
              <a:avLst/>
            </a:prstGeom>
            <a:noFill/>
          </p:spPr>
          <p:txBody>
            <a:bodyPr wrap="square" rtlCol="0">
              <a:spAutoFit/>
            </a:bodyPr>
            <a:lstStyle/>
            <a:p>
              <a:r>
                <a:rPr lang="en-US" sz="2000" dirty="0">
                  <a:solidFill>
                    <a:schemeClr val="accent3">
                      <a:alpha val="40000"/>
                    </a:schemeClr>
                  </a:solidFill>
                </a:rPr>
                <a:t>DESCUBRIR</a:t>
              </a:r>
              <a:endParaRPr lang="en-US" sz="2800" dirty="0">
                <a:solidFill>
                  <a:schemeClr val="accent3">
                    <a:alpha val="40000"/>
                  </a:schemeClr>
                </a:solidFill>
              </a:endParaRPr>
            </a:p>
          </p:txBody>
        </p:sp>
        <p:sp>
          <p:nvSpPr>
            <p:cNvPr id="21" name="TextBox 20">
              <a:extLst>
                <a:ext uri="{FF2B5EF4-FFF2-40B4-BE49-F238E27FC236}">
                  <a16:creationId xmlns:a16="http://schemas.microsoft.com/office/drawing/2014/main" id="{AC6FED21-E0DA-0E2C-BA8F-20BB0B4D61BE}"/>
                </a:ext>
              </a:extLst>
            </p:cNvPr>
            <p:cNvSpPr txBox="1"/>
            <p:nvPr/>
          </p:nvSpPr>
          <p:spPr>
            <a:xfrm>
              <a:off x="9594347" y="1945105"/>
              <a:ext cx="1991170" cy="400110"/>
            </a:xfrm>
            <a:prstGeom prst="rect">
              <a:avLst/>
            </a:prstGeom>
            <a:noFill/>
          </p:spPr>
          <p:txBody>
            <a:bodyPr wrap="square" rtlCol="0">
              <a:spAutoFit/>
            </a:bodyPr>
            <a:lstStyle/>
            <a:p>
              <a:r>
                <a:rPr lang="en-US" sz="2000" dirty="0">
                  <a:solidFill>
                    <a:schemeClr val="accent3">
                      <a:alpha val="40000"/>
                    </a:schemeClr>
                  </a:solidFill>
                </a:rPr>
                <a:t>PRIORIZAR</a:t>
              </a:r>
            </a:p>
          </p:txBody>
        </p:sp>
        <p:sp>
          <p:nvSpPr>
            <p:cNvPr id="22" name="TextBox 21">
              <a:extLst>
                <a:ext uri="{FF2B5EF4-FFF2-40B4-BE49-F238E27FC236}">
                  <a16:creationId xmlns:a16="http://schemas.microsoft.com/office/drawing/2014/main" id="{15F00173-828B-589D-41EA-CE31A8670882}"/>
                </a:ext>
              </a:extLst>
            </p:cNvPr>
            <p:cNvSpPr txBox="1"/>
            <p:nvPr/>
          </p:nvSpPr>
          <p:spPr>
            <a:xfrm>
              <a:off x="6802455" y="3464932"/>
              <a:ext cx="1991170" cy="400110"/>
            </a:xfrm>
            <a:prstGeom prst="rect">
              <a:avLst/>
            </a:prstGeom>
            <a:noFill/>
          </p:spPr>
          <p:txBody>
            <a:bodyPr wrap="square" rtlCol="0">
              <a:spAutoFit/>
            </a:bodyPr>
            <a:lstStyle/>
            <a:p>
              <a:r>
                <a:rPr lang="en-US" sz="2000" dirty="0">
                  <a:solidFill>
                    <a:schemeClr val="accent3">
                      <a:alpha val="40000"/>
                    </a:schemeClr>
                  </a:solidFill>
                </a:rPr>
                <a:t>ACTO</a:t>
              </a:r>
            </a:p>
          </p:txBody>
        </p:sp>
      </p:grpSp>
      <p:sp>
        <p:nvSpPr>
          <p:cNvPr id="5" name="TextBox 4">
            <a:extLst>
              <a:ext uri="{FF2B5EF4-FFF2-40B4-BE49-F238E27FC236}">
                <a16:creationId xmlns:a16="http://schemas.microsoft.com/office/drawing/2014/main" id="{8A1DE2A8-7337-F9AB-810B-3ED5EB613BB9}"/>
              </a:ext>
            </a:extLst>
          </p:cNvPr>
          <p:cNvSpPr txBox="1"/>
          <p:nvPr/>
        </p:nvSpPr>
        <p:spPr>
          <a:xfrm>
            <a:off x="260716" y="6056683"/>
            <a:ext cx="5381132" cy="646331"/>
          </a:xfrm>
          <a:prstGeom prst="rect">
            <a:avLst/>
          </a:prstGeom>
          <a:noFill/>
        </p:spPr>
        <p:txBody>
          <a:bodyPr wrap="square">
            <a:spAutoFit/>
          </a:bodyPr>
          <a:lstStyle/>
          <a:p>
            <a:pPr marL="0" indent="0">
              <a:buNone/>
            </a:pPr>
            <a:r>
              <a:rPr lang="en-US" sz="1200" b="1" dirty="0">
                <a:solidFill>
                  <a:schemeClr val="bg1"/>
                </a:solidFill>
              </a:rPr>
              <a:t>Nota: </a:t>
            </a:r>
            <a:r>
              <a:rPr lang="en-US" sz="1200" dirty="0">
                <a:solidFill>
                  <a:schemeClr val="bg1"/>
                </a:solidFill>
              </a:rPr>
              <a:t>*</a:t>
            </a:r>
            <a:r>
              <a:rPr lang="es-MX" sz="1200" dirty="0">
                <a:solidFill>
                  <a:schemeClr val="bg1"/>
                </a:solidFill>
              </a:rPr>
              <a:t> El artículo 21.2(e) del NIS 2 exige que las empresas tengan seguridad en la adquisición, desarrollo y mantenimiento de redes y sistemas de información, incluido el manejo y la divulgación de vulnerabilidades.</a:t>
            </a:r>
            <a:endParaRPr lang="en-US" sz="1200" dirty="0">
              <a:solidFill>
                <a:schemeClr val="bg1"/>
              </a:solidFill>
            </a:endParaRPr>
          </a:p>
        </p:txBody>
      </p:sp>
      <p:pic>
        <p:nvPicPr>
          <p:cNvPr id="6" name="Picture 5">
            <a:extLst>
              <a:ext uri="{FF2B5EF4-FFF2-40B4-BE49-F238E27FC236}">
                <a16:creationId xmlns:a16="http://schemas.microsoft.com/office/drawing/2014/main" id="{AFA5FB95-1351-71E7-400A-A008389AAB96}"/>
              </a:ext>
            </a:extLst>
          </p:cNvPr>
          <p:cNvPicPr>
            <a:picLocks noChangeAspect="1"/>
          </p:cNvPicPr>
          <p:nvPr/>
        </p:nvPicPr>
        <p:blipFill>
          <a:blip r:embed="rId4"/>
          <a:stretch>
            <a:fillRect/>
          </a:stretch>
        </p:blipFill>
        <p:spPr>
          <a:xfrm>
            <a:off x="10778400" y="6307849"/>
            <a:ext cx="1079086" cy="262151"/>
          </a:xfrm>
          <a:prstGeom prst="rect">
            <a:avLst/>
          </a:prstGeom>
        </p:spPr>
      </p:pic>
    </p:spTree>
    <p:extLst>
      <p:ext uri="{BB962C8B-B14F-4D97-AF65-F5344CB8AC3E}">
        <p14:creationId xmlns:p14="http://schemas.microsoft.com/office/powerpoint/2010/main" val="144509737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ED63F7-1A87-28EB-BBD4-FAF705E3EE4B}"/>
              </a:ext>
            </a:extLst>
          </p:cNvPr>
          <p:cNvSpPr>
            <a:spLocks noGrp="1"/>
          </p:cNvSpPr>
          <p:nvPr>
            <p:ph type="title"/>
          </p:nvPr>
        </p:nvSpPr>
        <p:spPr>
          <a:xfrm>
            <a:off x="695324" y="144814"/>
            <a:ext cx="10801350" cy="1150938"/>
          </a:xfrm>
        </p:spPr>
        <p:txBody>
          <a:bodyPr/>
          <a:lstStyle/>
          <a:p>
            <a:pPr algn="ctr"/>
            <a:r>
              <a:rPr lang="es-MX" sz="2400" dirty="0">
                <a:solidFill>
                  <a:schemeClr val="accent2"/>
                </a:solidFill>
              </a:rPr>
              <a:t>Benefíciese de la remediación de la exposición a través de la perspectiva del atacante:</a:t>
            </a:r>
            <a:endParaRPr lang="en-FI" sz="2400" dirty="0">
              <a:solidFill>
                <a:schemeClr val="accent2"/>
              </a:solidFill>
            </a:endParaRPr>
          </a:p>
        </p:txBody>
      </p:sp>
      <p:grpSp>
        <p:nvGrpSpPr>
          <p:cNvPr id="4" name="Group 48">
            <a:extLst>
              <a:ext uri="{FF2B5EF4-FFF2-40B4-BE49-F238E27FC236}">
                <a16:creationId xmlns:a16="http://schemas.microsoft.com/office/drawing/2014/main" id="{68792A62-DF1B-D46A-1CA2-0788C887C893}"/>
              </a:ext>
            </a:extLst>
          </p:cNvPr>
          <p:cNvGrpSpPr>
            <a:grpSpLocks noChangeAspect="1"/>
          </p:cNvGrpSpPr>
          <p:nvPr/>
        </p:nvGrpSpPr>
        <p:grpSpPr bwMode="auto">
          <a:xfrm>
            <a:off x="1620305" y="1511437"/>
            <a:ext cx="1054703" cy="848112"/>
            <a:chOff x="3646" y="2006"/>
            <a:chExt cx="388" cy="312"/>
          </a:xfrm>
          <a:solidFill>
            <a:schemeClr val="accent3"/>
          </a:solidFill>
        </p:grpSpPr>
        <p:sp>
          <p:nvSpPr>
            <p:cNvPr id="5" name="Freeform 49">
              <a:extLst>
                <a:ext uri="{FF2B5EF4-FFF2-40B4-BE49-F238E27FC236}">
                  <a16:creationId xmlns:a16="http://schemas.microsoft.com/office/drawing/2014/main" id="{AD65C018-1AE2-5B1C-4779-6748965E547E}"/>
                </a:ext>
              </a:extLst>
            </p:cNvPr>
            <p:cNvSpPr>
              <a:spLocks noEditPoints="1"/>
            </p:cNvSpPr>
            <p:nvPr/>
          </p:nvSpPr>
          <p:spPr bwMode="auto">
            <a:xfrm>
              <a:off x="3646" y="2006"/>
              <a:ext cx="388" cy="312"/>
            </a:xfrm>
            <a:custGeom>
              <a:avLst/>
              <a:gdLst>
                <a:gd name="T0" fmla="*/ 2 w 160"/>
                <a:gd name="T1" fmla="*/ 103 h 129"/>
                <a:gd name="T2" fmla="*/ 0 w 160"/>
                <a:gd name="T3" fmla="*/ 105 h 129"/>
                <a:gd name="T4" fmla="*/ 2 w 160"/>
                <a:gd name="T5" fmla="*/ 107 h 129"/>
                <a:gd name="T6" fmla="*/ 42 w 160"/>
                <a:gd name="T7" fmla="*/ 129 h 129"/>
                <a:gd name="T8" fmla="*/ 80 w 160"/>
                <a:gd name="T9" fmla="*/ 112 h 129"/>
                <a:gd name="T10" fmla="*/ 118 w 160"/>
                <a:gd name="T11" fmla="*/ 129 h 129"/>
                <a:gd name="T12" fmla="*/ 158 w 160"/>
                <a:gd name="T13" fmla="*/ 107 h 129"/>
                <a:gd name="T14" fmla="*/ 160 w 160"/>
                <a:gd name="T15" fmla="*/ 105 h 129"/>
                <a:gd name="T16" fmla="*/ 158 w 160"/>
                <a:gd name="T17" fmla="*/ 103 h 129"/>
                <a:gd name="T18" fmla="*/ 136 w 160"/>
                <a:gd name="T19" fmla="*/ 85 h 129"/>
                <a:gd name="T20" fmla="*/ 144 w 160"/>
                <a:gd name="T21" fmla="*/ 44 h 129"/>
                <a:gd name="T22" fmla="*/ 143 w 160"/>
                <a:gd name="T23" fmla="*/ 42 h 129"/>
                <a:gd name="T24" fmla="*/ 141 w 160"/>
                <a:gd name="T25" fmla="*/ 41 h 129"/>
                <a:gd name="T26" fmla="*/ 110 w 160"/>
                <a:gd name="T27" fmla="*/ 44 h 129"/>
                <a:gd name="T28" fmla="*/ 82 w 160"/>
                <a:gd name="T29" fmla="*/ 2 h 129"/>
                <a:gd name="T30" fmla="*/ 80 w 160"/>
                <a:gd name="T31" fmla="*/ 0 h 129"/>
                <a:gd name="T32" fmla="*/ 78 w 160"/>
                <a:gd name="T33" fmla="*/ 2 h 129"/>
                <a:gd name="T34" fmla="*/ 50 w 160"/>
                <a:gd name="T35" fmla="*/ 44 h 129"/>
                <a:gd name="T36" fmla="*/ 19 w 160"/>
                <a:gd name="T37" fmla="*/ 41 h 129"/>
                <a:gd name="T38" fmla="*/ 17 w 160"/>
                <a:gd name="T39" fmla="*/ 42 h 129"/>
                <a:gd name="T40" fmla="*/ 16 w 160"/>
                <a:gd name="T41" fmla="*/ 44 h 129"/>
                <a:gd name="T42" fmla="*/ 24 w 160"/>
                <a:gd name="T43" fmla="*/ 85 h 129"/>
                <a:gd name="T44" fmla="*/ 2 w 160"/>
                <a:gd name="T45" fmla="*/ 103 h 129"/>
                <a:gd name="T46" fmla="*/ 150 w 160"/>
                <a:gd name="T47" fmla="*/ 105 h 129"/>
                <a:gd name="T48" fmla="*/ 118 w 160"/>
                <a:gd name="T49" fmla="*/ 121 h 129"/>
                <a:gd name="T50" fmla="*/ 89 w 160"/>
                <a:gd name="T51" fmla="*/ 110 h 129"/>
                <a:gd name="T52" fmla="*/ 90 w 160"/>
                <a:gd name="T53" fmla="*/ 110 h 129"/>
                <a:gd name="T54" fmla="*/ 129 w 160"/>
                <a:gd name="T55" fmla="*/ 94 h 129"/>
                <a:gd name="T56" fmla="*/ 131 w 160"/>
                <a:gd name="T57" fmla="*/ 91 h 129"/>
                <a:gd name="T58" fmla="*/ 150 w 160"/>
                <a:gd name="T59" fmla="*/ 105 h 129"/>
                <a:gd name="T60" fmla="*/ 137 w 160"/>
                <a:gd name="T61" fmla="*/ 48 h 129"/>
                <a:gd name="T62" fmla="*/ 123 w 160"/>
                <a:gd name="T63" fmla="*/ 88 h 129"/>
                <a:gd name="T64" fmla="*/ 90 w 160"/>
                <a:gd name="T65" fmla="*/ 102 h 129"/>
                <a:gd name="T66" fmla="*/ 111 w 160"/>
                <a:gd name="T67" fmla="*/ 55 h 129"/>
                <a:gd name="T68" fmla="*/ 111 w 160"/>
                <a:gd name="T69" fmla="*/ 52 h 129"/>
                <a:gd name="T70" fmla="*/ 137 w 160"/>
                <a:gd name="T71" fmla="*/ 48 h 129"/>
                <a:gd name="T72" fmla="*/ 80 w 160"/>
                <a:gd name="T73" fmla="*/ 10 h 129"/>
                <a:gd name="T74" fmla="*/ 103 w 160"/>
                <a:gd name="T75" fmla="*/ 55 h 129"/>
                <a:gd name="T76" fmla="*/ 80 w 160"/>
                <a:gd name="T77" fmla="*/ 100 h 129"/>
                <a:gd name="T78" fmla="*/ 57 w 160"/>
                <a:gd name="T79" fmla="*/ 55 h 129"/>
                <a:gd name="T80" fmla="*/ 80 w 160"/>
                <a:gd name="T81" fmla="*/ 10 h 129"/>
                <a:gd name="T82" fmla="*/ 23 w 160"/>
                <a:gd name="T83" fmla="*/ 48 h 129"/>
                <a:gd name="T84" fmla="*/ 49 w 160"/>
                <a:gd name="T85" fmla="*/ 52 h 129"/>
                <a:gd name="T86" fmla="*/ 49 w 160"/>
                <a:gd name="T87" fmla="*/ 55 h 129"/>
                <a:gd name="T88" fmla="*/ 70 w 160"/>
                <a:gd name="T89" fmla="*/ 102 h 129"/>
                <a:gd name="T90" fmla="*/ 37 w 160"/>
                <a:gd name="T91" fmla="*/ 88 h 129"/>
                <a:gd name="T92" fmla="*/ 23 w 160"/>
                <a:gd name="T93" fmla="*/ 48 h 129"/>
                <a:gd name="T94" fmla="*/ 29 w 160"/>
                <a:gd name="T95" fmla="*/ 91 h 129"/>
                <a:gd name="T96" fmla="*/ 31 w 160"/>
                <a:gd name="T97" fmla="*/ 94 h 129"/>
                <a:gd name="T98" fmla="*/ 70 w 160"/>
                <a:gd name="T99" fmla="*/ 110 h 129"/>
                <a:gd name="T100" fmla="*/ 71 w 160"/>
                <a:gd name="T101" fmla="*/ 110 h 129"/>
                <a:gd name="T102" fmla="*/ 42 w 160"/>
                <a:gd name="T103" fmla="*/ 121 h 129"/>
                <a:gd name="T104" fmla="*/ 10 w 160"/>
                <a:gd name="T105" fmla="*/ 105 h 129"/>
                <a:gd name="T106" fmla="*/ 29 w 160"/>
                <a:gd name="T107" fmla="*/ 9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29">
                  <a:moveTo>
                    <a:pt x="2" y="103"/>
                  </a:moveTo>
                  <a:cubicBezTo>
                    <a:pt x="0" y="105"/>
                    <a:pt x="0" y="105"/>
                    <a:pt x="0" y="105"/>
                  </a:cubicBezTo>
                  <a:cubicBezTo>
                    <a:pt x="2" y="107"/>
                    <a:pt x="2" y="107"/>
                    <a:pt x="2" y="107"/>
                  </a:cubicBezTo>
                  <a:cubicBezTo>
                    <a:pt x="10" y="121"/>
                    <a:pt x="26" y="129"/>
                    <a:pt x="42" y="129"/>
                  </a:cubicBezTo>
                  <a:cubicBezTo>
                    <a:pt x="57" y="129"/>
                    <a:pt x="71" y="123"/>
                    <a:pt x="80" y="112"/>
                  </a:cubicBezTo>
                  <a:cubicBezTo>
                    <a:pt x="89" y="123"/>
                    <a:pt x="103" y="129"/>
                    <a:pt x="118" y="129"/>
                  </a:cubicBezTo>
                  <a:cubicBezTo>
                    <a:pt x="134" y="129"/>
                    <a:pt x="150" y="121"/>
                    <a:pt x="158" y="107"/>
                  </a:cubicBezTo>
                  <a:cubicBezTo>
                    <a:pt x="160" y="105"/>
                    <a:pt x="160" y="105"/>
                    <a:pt x="160" y="105"/>
                  </a:cubicBezTo>
                  <a:cubicBezTo>
                    <a:pt x="158" y="103"/>
                    <a:pt x="158" y="103"/>
                    <a:pt x="158" y="103"/>
                  </a:cubicBezTo>
                  <a:cubicBezTo>
                    <a:pt x="153" y="95"/>
                    <a:pt x="145" y="88"/>
                    <a:pt x="136" y="85"/>
                  </a:cubicBezTo>
                  <a:cubicBezTo>
                    <a:pt x="144" y="72"/>
                    <a:pt x="147" y="58"/>
                    <a:pt x="144" y="44"/>
                  </a:cubicBezTo>
                  <a:cubicBezTo>
                    <a:pt x="143" y="42"/>
                    <a:pt x="143" y="42"/>
                    <a:pt x="143" y="42"/>
                  </a:cubicBezTo>
                  <a:cubicBezTo>
                    <a:pt x="141" y="41"/>
                    <a:pt x="141" y="41"/>
                    <a:pt x="141" y="41"/>
                  </a:cubicBezTo>
                  <a:cubicBezTo>
                    <a:pt x="131" y="39"/>
                    <a:pt x="120" y="40"/>
                    <a:pt x="110" y="44"/>
                  </a:cubicBezTo>
                  <a:cubicBezTo>
                    <a:pt x="107" y="26"/>
                    <a:pt x="97" y="11"/>
                    <a:pt x="82" y="2"/>
                  </a:cubicBezTo>
                  <a:cubicBezTo>
                    <a:pt x="80" y="0"/>
                    <a:pt x="80" y="0"/>
                    <a:pt x="80" y="0"/>
                  </a:cubicBezTo>
                  <a:cubicBezTo>
                    <a:pt x="78" y="2"/>
                    <a:pt x="78" y="2"/>
                    <a:pt x="78" y="2"/>
                  </a:cubicBezTo>
                  <a:cubicBezTo>
                    <a:pt x="63" y="11"/>
                    <a:pt x="53" y="26"/>
                    <a:pt x="50" y="44"/>
                  </a:cubicBezTo>
                  <a:cubicBezTo>
                    <a:pt x="40" y="40"/>
                    <a:pt x="29" y="39"/>
                    <a:pt x="19" y="41"/>
                  </a:cubicBezTo>
                  <a:cubicBezTo>
                    <a:pt x="17" y="42"/>
                    <a:pt x="17" y="42"/>
                    <a:pt x="17" y="42"/>
                  </a:cubicBezTo>
                  <a:cubicBezTo>
                    <a:pt x="16" y="44"/>
                    <a:pt x="16" y="44"/>
                    <a:pt x="16" y="44"/>
                  </a:cubicBezTo>
                  <a:cubicBezTo>
                    <a:pt x="13" y="58"/>
                    <a:pt x="16" y="72"/>
                    <a:pt x="24" y="85"/>
                  </a:cubicBezTo>
                  <a:cubicBezTo>
                    <a:pt x="15" y="88"/>
                    <a:pt x="7" y="95"/>
                    <a:pt x="2" y="103"/>
                  </a:cubicBezTo>
                  <a:close/>
                  <a:moveTo>
                    <a:pt x="150" y="105"/>
                  </a:moveTo>
                  <a:cubicBezTo>
                    <a:pt x="143" y="115"/>
                    <a:pt x="131" y="121"/>
                    <a:pt x="118" y="121"/>
                  </a:cubicBezTo>
                  <a:cubicBezTo>
                    <a:pt x="107" y="121"/>
                    <a:pt x="97" y="117"/>
                    <a:pt x="89" y="110"/>
                  </a:cubicBezTo>
                  <a:cubicBezTo>
                    <a:pt x="90" y="110"/>
                    <a:pt x="90" y="110"/>
                    <a:pt x="90" y="110"/>
                  </a:cubicBezTo>
                  <a:cubicBezTo>
                    <a:pt x="104" y="110"/>
                    <a:pt x="118" y="104"/>
                    <a:pt x="129" y="94"/>
                  </a:cubicBezTo>
                  <a:cubicBezTo>
                    <a:pt x="130" y="93"/>
                    <a:pt x="130" y="92"/>
                    <a:pt x="131" y="91"/>
                  </a:cubicBezTo>
                  <a:cubicBezTo>
                    <a:pt x="139" y="94"/>
                    <a:pt x="146" y="99"/>
                    <a:pt x="150" y="105"/>
                  </a:cubicBezTo>
                  <a:close/>
                  <a:moveTo>
                    <a:pt x="137" y="48"/>
                  </a:moveTo>
                  <a:cubicBezTo>
                    <a:pt x="139" y="62"/>
                    <a:pt x="134" y="77"/>
                    <a:pt x="123" y="88"/>
                  </a:cubicBezTo>
                  <a:cubicBezTo>
                    <a:pt x="114" y="97"/>
                    <a:pt x="102" y="102"/>
                    <a:pt x="90" y="102"/>
                  </a:cubicBezTo>
                  <a:cubicBezTo>
                    <a:pt x="103" y="90"/>
                    <a:pt x="111" y="73"/>
                    <a:pt x="111" y="55"/>
                  </a:cubicBezTo>
                  <a:cubicBezTo>
                    <a:pt x="111" y="54"/>
                    <a:pt x="111" y="53"/>
                    <a:pt x="111" y="52"/>
                  </a:cubicBezTo>
                  <a:cubicBezTo>
                    <a:pt x="119" y="48"/>
                    <a:pt x="128" y="47"/>
                    <a:pt x="137" y="48"/>
                  </a:cubicBezTo>
                  <a:close/>
                  <a:moveTo>
                    <a:pt x="80" y="10"/>
                  </a:moveTo>
                  <a:cubicBezTo>
                    <a:pt x="94" y="20"/>
                    <a:pt x="103" y="37"/>
                    <a:pt x="103" y="55"/>
                  </a:cubicBezTo>
                  <a:cubicBezTo>
                    <a:pt x="103" y="73"/>
                    <a:pt x="94" y="90"/>
                    <a:pt x="80" y="100"/>
                  </a:cubicBezTo>
                  <a:cubicBezTo>
                    <a:pt x="66" y="90"/>
                    <a:pt x="57" y="73"/>
                    <a:pt x="57" y="55"/>
                  </a:cubicBezTo>
                  <a:cubicBezTo>
                    <a:pt x="57" y="37"/>
                    <a:pt x="66" y="20"/>
                    <a:pt x="80" y="10"/>
                  </a:cubicBezTo>
                  <a:close/>
                  <a:moveTo>
                    <a:pt x="23" y="48"/>
                  </a:moveTo>
                  <a:cubicBezTo>
                    <a:pt x="32" y="47"/>
                    <a:pt x="41" y="48"/>
                    <a:pt x="49" y="52"/>
                  </a:cubicBezTo>
                  <a:cubicBezTo>
                    <a:pt x="49" y="53"/>
                    <a:pt x="49" y="54"/>
                    <a:pt x="49" y="55"/>
                  </a:cubicBezTo>
                  <a:cubicBezTo>
                    <a:pt x="49" y="73"/>
                    <a:pt x="57" y="90"/>
                    <a:pt x="70" y="102"/>
                  </a:cubicBezTo>
                  <a:cubicBezTo>
                    <a:pt x="58" y="102"/>
                    <a:pt x="46" y="97"/>
                    <a:pt x="37" y="88"/>
                  </a:cubicBezTo>
                  <a:cubicBezTo>
                    <a:pt x="26" y="77"/>
                    <a:pt x="21" y="62"/>
                    <a:pt x="23" y="48"/>
                  </a:cubicBezTo>
                  <a:close/>
                  <a:moveTo>
                    <a:pt x="29" y="91"/>
                  </a:moveTo>
                  <a:cubicBezTo>
                    <a:pt x="30" y="92"/>
                    <a:pt x="30" y="93"/>
                    <a:pt x="31" y="94"/>
                  </a:cubicBezTo>
                  <a:cubicBezTo>
                    <a:pt x="42" y="104"/>
                    <a:pt x="56" y="110"/>
                    <a:pt x="70" y="110"/>
                  </a:cubicBezTo>
                  <a:cubicBezTo>
                    <a:pt x="70" y="110"/>
                    <a:pt x="70" y="110"/>
                    <a:pt x="71" y="110"/>
                  </a:cubicBezTo>
                  <a:cubicBezTo>
                    <a:pt x="63" y="117"/>
                    <a:pt x="53" y="121"/>
                    <a:pt x="42" y="121"/>
                  </a:cubicBezTo>
                  <a:cubicBezTo>
                    <a:pt x="29" y="121"/>
                    <a:pt x="17" y="115"/>
                    <a:pt x="10" y="105"/>
                  </a:cubicBezTo>
                  <a:cubicBezTo>
                    <a:pt x="14" y="99"/>
                    <a:pt x="21" y="94"/>
                    <a:pt x="29"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Oval 50">
              <a:extLst>
                <a:ext uri="{FF2B5EF4-FFF2-40B4-BE49-F238E27FC236}">
                  <a16:creationId xmlns:a16="http://schemas.microsoft.com/office/drawing/2014/main" id="{6E7D2C18-4A04-DE26-822C-2FDD78F17D03}"/>
                </a:ext>
              </a:extLst>
            </p:cNvPr>
            <p:cNvSpPr>
              <a:spLocks noChangeArrowheads="1"/>
            </p:cNvSpPr>
            <p:nvPr/>
          </p:nvSpPr>
          <p:spPr bwMode="auto">
            <a:xfrm>
              <a:off x="3830" y="2135"/>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3A2DFB1A-9FB2-4A9F-CC71-FE6DC198FC2A}"/>
              </a:ext>
            </a:extLst>
          </p:cNvPr>
          <p:cNvSpPr txBox="1"/>
          <p:nvPr/>
        </p:nvSpPr>
        <p:spPr>
          <a:xfrm>
            <a:off x="1080315" y="2544865"/>
            <a:ext cx="2195744" cy="1077218"/>
          </a:xfrm>
          <a:prstGeom prst="rect">
            <a:avLst/>
          </a:prstGeom>
          <a:noFill/>
        </p:spPr>
        <p:txBody>
          <a:bodyPr wrap="square" rtlCol="0">
            <a:spAutoFit/>
          </a:bodyPr>
          <a:lstStyle/>
          <a:p>
            <a:pPr algn="ctr"/>
            <a:r>
              <a:rPr lang="en-US" b="1" dirty="0" err="1"/>
              <a:t>Tranquilidad</a:t>
            </a:r>
            <a:r>
              <a:rPr lang="en-US" b="1" dirty="0"/>
              <a:t> de </a:t>
            </a:r>
            <a:r>
              <a:rPr lang="en-US" b="1" dirty="0" err="1"/>
              <a:t>espíritu</a:t>
            </a:r>
            <a:endParaRPr lang="en-US" b="1" dirty="0"/>
          </a:p>
          <a:p>
            <a:pPr algn="ctr"/>
            <a:r>
              <a:rPr lang="es-MX" sz="1400" dirty="0"/>
              <a:t>Conozca su nivel de riesgo y cómo reducirlo</a:t>
            </a:r>
            <a:endParaRPr lang="en-FI" sz="1400" dirty="0"/>
          </a:p>
        </p:txBody>
      </p:sp>
      <p:grpSp>
        <p:nvGrpSpPr>
          <p:cNvPr id="22" name="Group 177">
            <a:extLst>
              <a:ext uri="{FF2B5EF4-FFF2-40B4-BE49-F238E27FC236}">
                <a16:creationId xmlns:a16="http://schemas.microsoft.com/office/drawing/2014/main" id="{3DFA3BAB-DE3B-737D-A09B-560101F0BF05}"/>
              </a:ext>
            </a:extLst>
          </p:cNvPr>
          <p:cNvGrpSpPr>
            <a:grpSpLocks noChangeAspect="1"/>
          </p:cNvGrpSpPr>
          <p:nvPr/>
        </p:nvGrpSpPr>
        <p:grpSpPr bwMode="auto">
          <a:xfrm>
            <a:off x="1747674" y="3829875"/>
            <a:ext cx="799964" cy="799964"/>
            <a:chOff x="3666" y="1986"/>
            <a:chExt cx="348" cy="348"/>
          </a:xfrm>
          <a:solidFill>
            <a:schemeClr val="accent2"/>
          </a:solidFill>
        </p:grpSpPr>
        <p:sp>
          <p:nvSpPr>
            <p:cNvPr id="23" name="Freeform 178">
              <a:extLst>
                <a:ext uri="{FF2B5EF4-FFF2-40B4-BE49-F238E27FC236}">
                  <a16:creationId xmlns:a16="http://schemas.microsoft.com/office/drawing/2014/main" id="{C91C4253-7407-05F5-526B-670625D1093D}"/>
                </a:ext>
              </a:extLst>
            </p:cNvPr>
            <p:cNvSpPr>
              <a:spLocks/>
            </p:cNvSpPr>
            <p:nvPr/>
          </p:nvSpPr>
          <p:spPr bwMode="auto">
            <a:xfrm>
              <a:off x="3666" y="2133"/>
              <a:ext cx="222" cy="201"/>
            </a:xfrm>
            <a:custGeom>
              <a:avLst/>
              <a:gdLst>
                <a:gd name="T0" fmla="*/ 9 w 92"/>
                <a:gd name="T1" fmla="*/ 74 h 83"/>
                <a:gd name="T2" fmla="*/ 32 w 92"/>
                <a:gd name="T3" fmla="*/ 83 h 83"/>
                <a:gd name="T4" fmla="*/ 55 w 92"/>
                <a:gd name="T5" fmla="*/ 74 h 83"/>
                <a:gd name="T6" fmla="*/ 83 w 92"/>
                <a:gd name="T7" fmla="*/ 46 h 83"/>
                <a:gd name="T8" fmla="*/ 92 w 92"/>
                <a:gd name="T9" fmla="*/ 23 h 83"/>
                <a:gd name="T10" fmla="*/ 83 w 92"/>
                <a:gd name="T11" fmla="*/ 0 h 83"/>
                <a:gd name="T12" fmla="*/ 77 w 92"/>
                <a:gd name="T13" fmla="*/ 6 h 83"/>
                <a:gd name="T14" fmla="*/ 84 w 92"/>
                <a:gd name="T15" fmla="*/ 23 h 83"/>
                <a:gd name="T16" fmla="*/ 77 w 92"/>
                <a:gd name="T17" fmla="*/ 40 h 83"/>
                <a:gd name="T18" fmla="*/ 49 w 92"/>
                <a:gd name="T19" fmla="*/ 68 h 83"/>
                <a:gd name="T20" fmla="*/ 32 w 92"/>
                <a:gd name="T21" fmla="*/ 75 h 83"/>
                <a:gd name="T22" fmla="*/ 15 w 92"/>
                <a:gd name="T23" fmla="*/ 68 h 83"/>
                <a:gd name="T24" fmla="*/ 8 w 92"/>
                <a:gd name="T25" fmla="*/ 51 h 83"/>
                <a:gd name="T26" fmla="*/ 15 w 92"/>
                <a:gd name="T27" fmla="*/ 34 h 83"/>
                <a:gd name="T28" fmla="*/ 43 w 92"/>
                <a:gd name="T29" fmla="*/ 6 h 83"/>
                <a:gd name="T30" fmla="*/ 37 w 92"/>
                <a:gd name="T31" fmla="*/ 0 h 83"/>
                <a:gd name="T32" fmla="*/ 9 w 92"/>
                <a:gd name="T33" fmla="*/ 28 h 83"/>
                <a:gd name="T34" fmla="*/ 0 w 92"/>
                <a:gd name="T35" fmla="*/ 51 h 83"/>
                <a:gd name="T36" fmla="*/ 9 w 92"/>
                <a:gd name="T37"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83">
                  <a:moveTo>
                    <a:pt x="9" y="74"/>
                  </a:moveTo>
                  <a:cubicBezTo>
                    <a:pt x="15" y="80"/>
                    <a:pt x="23" y="83"/>
                    <a:pt x="32" y="83"/>
                  </a:cubicBezTo>
                  <a:cubicBezTo>
                    <a:pt x="41" y="83"/>
                    <a:pt x="49" y="80"/>
                    <a:pt x="55" y="74"/>
                  </a:cubicBezTo>
                  <a:cubicBezTo>
                    <a:pt x="83" y="46"/>
                    <a:pt x="83" y="46"/>
                    <a:pt x="83" y="46"/>
                  </a:cubicBezTo>
                  <a:cubicBezTo>
                    <a:pt x="89" y="40"/>
                    <a:pt x="92" y="32"/>
                    <a:pt x="92" y="23"/>
                  </a:cubicBezTo>
                  <a:cubicBezTo>
                    <a:pt x="92" y="14"/>
                    <a:pt x="89" y="6"/>
                    <a:pt x="83" y="0"/>
                  </a:cubicBezTo>
                  <a:cubicBezTo>
                    <a:pt x="77" y="6"/>
                    <a:pt x="77" y="6"/>
                    <a:pt x="77" y="6"/>
                  </a:cubicBezTo>
                  <a:cubicBezTo>
                    <a:pt x="82" y="11"/>
                    <a:pt x="84" y="17"/>
                    <a:pt x="84" y="23"/>
                  </a:cubicBezTo>
                  <a:cubicBezTo>
                    <a:pt x="84" y="30"/>
                    <a:pt x="82" y="36"/>
                    <a:pt x="77" y="40"/>
                  </a:cubicBezTo>
                  <a:cubicBezTo>
                    <a:pt x="49" y="68"/>
                    <a:pt x="49" y="68"/>
                    <a:pt x="49" y="68"/>
                  </a:cubicBezTo>
                  <a:cubicBezTo>
                    <a:pt x="45" y="73"/>
                    <a:pt x="39" y="75"/>
                    <a:pt x="32" y="75"/>
                  </a:cubicBezTo>
                  <a:cubicBezTo>
                    <a:pt x="26" y="75"/>
                    <a:pt x="20" y="73"/>
                    <a:pt x="15" y="68"/>
                  </a:cubicBezTo>
                  <a:cubicBezTo>
                    <a:pt x="10" y="63"/>
                    <a:pt x="8" y="57"/>
                    <a:pt x="8" y="51"/>
                  </a:cubicBezTo>
                  <a:cubicBezTo>
                    <a:pt x="8" y="44"/>
                    <a:pt x="10" y="38"/>
                    <a:pt x="15" y="34"/>
                  </a:cubicBezTo>
                  <a:cubicBezTo>
                    <a:pt x="43" y="6"/>
                    <a:pt x="43" y="6"/>
                    <a:pt x="43" y="6"/>
                  </a:cubicBezTo>
                  <a:cubicBezTo>
                    <a:pt x="37" y="0"/>
                    <a:pt x="37" y="0"/>
                    <a:pt x="37" y="0"/>
                  </a:cubicBezTo>
                  <a:cubicBezTo>
                    <a:pt x="9" y="28"/>
                    <a:pt x="9" y="28"/>
                    <a:pt x="9" y="28"/>
                  </a:cubicBezTo>
                  <a:cubicBezTo>
                    <a:pt x="3" y="34"/>
                    <a:pt x="0" y="42"/>
                    <a:pt x="0" y="51"/>
                  </a:cubicBezTo>
                  <a:cubicBezTo>
                    <a:pt x="0" y="60"/>
                    <a:pt x="3" y="68"/>
                    <a:pt x="9"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9">
              <a:extLst>
                <a:ext uri="{FF2B5EF4-FFF2-40B4-BE49-F238E27FC236}">
                  <a16:creationId xmlns:a16="http://schemas.microsoft.com/office/drawing/2014/main" id="{1F568F6E-4369-8519-71DD-99BE190359BD}"/>
                </a:ext>
              </a:extLst>
            </p:cNvPr>
            <p:cNvSpPr>
              <a:spLocks/>
            </p:cNvSpPr>
            <p:nvPr/>
          </p:nvSpPr>
          <p:spPr bwMode="auto">
            <a:xfrm>
              <a:off x="3792" y="1986"/>
              <a:ext cx="222" cy="201"/>
            </a:xfrm>
            <a:custGeom>
              <a:avLst/>
              <a:gdLst>
                <a:gd name="T0" fmla="*/ 83 w 92"/>
                <a:gd name="T1" fmla="*/ 9 h 83"/>
                <a:gd name="T2" fmla="*/ 60 w 92"/>
                <a:gd name="T3" fmla="*/ 0 h 83"/>
                <a:gd name="T4" fmla="*/ 37 w 92"/>
                <a:gd name="T5" fmla="*/ 9 h 83"/>
                <a:gd name="T6" fmla="*/ 9 w 92"/>
                <a:gd name="T7" fmla="*/ 37 h 83"/>
                <a:gd name="T8" fmla="*/ 0 w 92"/>
                <a:gd name="T9" fmla="*/ 60 h 83"/>
                <a:gd name="T10" fmla="*/ 9 w 92"/>
                <a:gd name="T11" fmla="*/ 83 h 83"/>
                <a:gd name="T12" fmla="*/ 15 w 92"/>
                <a:gd name="T13" fmla="*/ 77 h 83"/>
                <a:gd name="T14" fmla="*/ 8 w 92"/>
                <a:gd name="T15" fmla="*/ 60 h 83"/>
                <a:gd name="T16" fmla="*/ 15 w 92"/>
                <a:gd name="T17" fmla="*/ 43 h 83"/>
                <a:gd name="T18" fmla="*/ 43 w 92"/>
                <a:gd name="T19" fmla="*/ 15 h 83"/>
                <a:gd name="T20" fmla="*/ 60 w 92"/>
                <a:gd name="T21" fmla="*/ 8 h 83"/>
                <a:gd name="T22" fmla="*/ 77 w 92"/>
                <a:gd name="T23" fmla="*/ 15 h 83"/>
                <a:gd name="T24" fmla="*/ 84 w 92"/>
                <a:gd name="T25" fmla="*/ 32 h 83"/>
                <a:gd name="T26" fmla="*/ 77 w 92"/>
                <a:gd name="T27" fmla="*/ 49 h 83"/>
                <a:gd name="T28" fmla="*/ 49 w 92"/>
                <a:gd name="T29" fmla="*/ 77 h 83"/>
                <a:gd name="T30" fmla="*/ 55 w 92"/>
                <a:gd name="T31" fmla="*/ 83 h 83"/>
                <a:gd name="T32" fmla="*/ 83 w 92"/>
                <a:gd name="T33" fmla="*/ 55 h 83"/>
                <a:gd name="T34" fmla="*/ 92 w 92"/>
                <a:gd name="T35" fmla="*/ 32 h 83"/>
                <a:gd name="T36" fmla="*/ 83 w 92"/>
                <a:gd name="T37" fmla="*/ 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83">
                  <a:moveTo>
                    <a:pt x="83" y="9"/>
                  </a:moveTo>
                  <a:cubicBezTo>
                    <a:pt x="77" y="3"/>
                    <a:pt x="69" y="0"/>
                    <a:pt x="60" y="0"/>
                  </a:cubicBezTo>
                  <a:cubicBezTo>
                    <a:pt x="51" y="0"/>
                    <a:pt x="43" y="3"/>
                    <a:pt x="37" y="9"/>
                  </a:cubicBezTo>
                  <a:cubicBezTo>
                    <a:pt x="9" y="37"/>
                    <a:pt x="9" y="37"/>
                    <a:pt x="9" y="37"/>
                  </a:cubicBezTo>
                  <a:cubicBezTo>
                    <a:pt x="3" y="43"/>
                    <a:pt x="0" y="51"/>
                    <a:pt x="0" y="60"/>
                  </a:cubicBezTo>
                  <a:cubicBezTo>
                    <a:pt x="0" y="69"/>
                    <a:pt x="3" y="77"/>
                    <a:pt x="9" y="83"/>
                  </a:cubicBezTo>
                  <a:cubicBezTo>
                    <a:pt x="15" y="77"/>
                    <a:pt x="15" y="77"/>
                    <a:pt x="15" y="77"/>
                  </a:cubicBezTo>
                  <a:cubicBezTo>
                    <a:pt x="10" y="72"/>
                    <a:pt x="8" y="66"/>
                    <a:pt x="8" y="60"/>
                  </a:cubicBezTo>
                  <a:cubicBezTo>
                    <a:pt x="8" y="53"/>
                    <a:pt x="10" y="47"/>
                    <a:pt x="15" y="43"/>
                  </a:cubicBezTo>
                  <a:cubicBezTo>
                    <a:pt x="43" y="15"/>
                    <a:pt x="43" y="15"/>
                    <a:pt x="43" y="15"/>
                  </a:cubicBezTo>
                  <a:cubicBezTo>
                    <a:pt x="47" y="10"/>
                    <a:pt x="53" y="8"/>
                    <a:pt x="60" y="8"/>
                  </a:cubicBezTo>
                  <a:cubicBezTo>
                    <a:pt x="66" y="8"/>
                    <a:pt x="72" y="10"/>
                    <a:pt x="77" y="15"/>
                  </a:cubicBezTo>
                  <a:cubicBezTo>
                    <a:pt x="82" y="20"/>
                    <a:pt x="84" y="26"/>
                    <a:pt x="84" y="32"/>
                  </a:cubicBezTo>
                  <a:cubicBezTo>
                    <a:pt x="84" y="39"/>
                    <a:pt x="82" y="45"/>
                    <a:pt x="77" y="49"/>
                  </a:cubicBezTo>
                  <a:cubicBezTo>
                    <a:pt x="49" y="77"/>
                    <a:pt x="49" y="77"/>
                    <a:pt x="49" y="77"/>
                  </a:cubicBezTo>
                  <a:cubicBezTo>
                    <a:pt x="55" y="83"/>
                    <a:pt x="55" y="83"/>
                    <a:pt x="55" y="83"/>
                  </a:cubicBezTo>
                  <a:cubicBezTo>
                    <a:pt x="83" y="55"/>
                    <a:pt x="83" y="55"/>
                    <a:pt x="83" y="55"/>
                  </a:cubicBezTo>
                  <a:cubicBezTo>
                    <a:pt x="89" y="49"/>
                    <a:pt x="92" y="41"/>
                    <a:pt x="92" y="32"/>
                  </a:cubicBezTo>
                  <a:cubicBezTo>
                    <a:pt x="92" y="23"/>
                    <a:pt x="89" y="15"/>
                    <a:pt x="8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TextBox 24">
            <a:extLst>
              <a:ext uri="{FF2B5EF4-FFF2-40B4-BE49-F238E27FC236}">
                <a16:creationId xmlns:a16="http://schemas.microsoft.com/office/drawing/2014/main" id="{246F2ED5-6E99-59E8-3237-27FBCDA7FD50}"/>
              </a:ext>
            </a:extLst>
          </p:cNvPr>
          <p:cNvSpPr txBox="1"/>
          <p:nvPr/>
        </p:nvSpPr>
        <p:spPr>
          <a:xfrm>
            <a:off x="979637" y="4874360"/>
            <a:ext cx="2281672" cy="1354217"/>
          </a:xfrm>
          <a:prstGeom prst="rect">
            <a:avLst/>
          </a:prstGeom>
          <a:noFill/>
        </p:spPr>
        <p:txBody>
          <a:bodyPr wrap="square" rtlCol="0">
            <a:spAutoFit/>
          </a:bodyPr>
          <a:lstStyle/>
          <a:p>
            <a:pPr algn="ctr"/>
            <a:r>
              <a:rPr lang="es-MX" b="1" dirty="0"/>
              <a:t>Asegure su parte de la cadena de suministro</a:t>
            </a:r>
          </a:p>
          <a:p>
            <a:pPr algn="ctr"/>
            <a:r>
              <a:rPr lang="es-MX" sz="1400" dirty="0"/>
              <a:t>como una superficie de ataque digital compleja</a:t>
            </a:r>
            <a:endParaRPr lang="en-FI" sz="1400" dirty="0"/>
          </a:p>
        </p:txBody>
      </p:sp>
      <p:grpSp>
        <p:nvGrpSpPr>
          <p:cNvPr id="41" name="Group 40">
            <a:extLst>
              <a:ext uri="{FF2B5EF4-FFF2-40B4-BE49-F238E27FC236}">
                <a16:creationId xmlns:a16="http://schemas.microsoft.com/office/drawing/2014/main" id="{06AAAE32-7008-8016-76FD-075BFE99D5AE}"/>
              </a:ext>
            </a:extLst>
          </p:cNvPr>
          <p:cNvGrpSpPr/>
          <p:nvPr/>
        </p:nvGrpSpPr>
        <p:grpSpPr>
          <a:xfrm>
            <a:off x="4494247" y="1525187"/>
            <a:ext cx="2694744" cy="4641835"/>
            <a:chOff x="4748628" y="1377085"/>
            <a:chExt cx="2694744" cy="4641835"/>
          </a:xfrm>
        </p:grpSpPr>
        <p:grpSp>
          <p:nvGrpSpPr>
            <p:cNvPr id="8" name="Group 53">
              <a:extLst>
                <a:ext uri="{FF2B5EF4-FFF2-40B4-BE49-F238E27FC236}">
                  <a16:creationId xmlns:a16="http://schemas.microsoft.com/office/drawing/2014/main" id="{0894E0F3-855F-5977-0C8E-1FD7CA5FB511}"/>
                </a:ext>
              </a:extLst>
            </p:cNvPr>
            <p:cNvGrpSpPr>
              <a:grpSpLocks noChangeAspect="1"/>
            </p:cNvGrpSpPr>
            <p:nvPr/>
          </p:nvGrpSpPr>
          <p:grpSpPr bwMode="auto">
            <a:xfrm>
              <a:off x="5671945" y="1377085"/>
              <a:ext cx="848111" cy="848111"/>
              <a:chOff x="3666" y="1986"/>
              <a:chExt cx="348" cy="348"/>
            </a:xfrm>
            <a:solidFill>
              <a:schemeClr val="accent2"/>
            </a:solidFill>
          </p:grpSpPr>
          <p:sp>
            <p:nvSpPr>
              <p:cNvPr id="9" name="Freeform 54">
                <a:extLst>
                  <a:ext uri="{FF2B5EF4-FFF2-40B4-BE49-F238E27FC236}">
                    <a16:creationId xmlns:a16="http://schemas.microsoft.com/office/drawing/2014/main" id="{5A272AB6-7F47-38AC-A011-4F11CBEF6F04}"/>
                  </a:ext>
                </a:extLst>
              </p:cNvPr>
              <p:cNvSpPr>
                <a:spLocks/>
              </p:cNvSpPr>
              <p:nvPr/>
            </p:nvSpPr>
            <p:spPr bwMode="auto">
              <a:xfrm>
                <a:off x="3707" y="2179"/>
                <a:ext cx="22" cy="20"/>
              </a:xfrm>
              <a:custGeom>
                <a:avLst/>
                <a:gdLst>
                  <a:gd name="T0" fmla="*/ 8 w 9"/>
                  <a:gd name="T1" fmla="*/ 3 h 8"/>
                  <a:gd name="T2" fmla="*/ 5 w 9"/>
                  <a:gd name="T3" fmla="*/ 8 h 8"/>
                  <a:gd name="T4" fmla="*/ 1 w 9"/>
                  <a:gd name="T5" fmla="*/ 5 h 8"/>
                  <a:gd name="T6" fmla="*/ 3 w 9"/>
                  <a:gd name="T7" fmla="*/ 0 h 8"/>
                  <a:gd name="T8" fmla="*/ 8 w 9"/>
                  <a:gd name="T9" fmla="*/ 3 h 8"/>
                </a:gdLst>
                <a:ahLst/>
                <a:cxnLst>
                  <a:cxn ang="0">
                    <a:pos x="T0" y="T1"/>
                  </a:cxn>
                  <a:cxn ang="0">
                    <a:pos x="T2" y="T3"/>
                  </a:cxn>
                  <a:cxn ang="0">
                    <a:pos x="T4" y="T5"/>
                  </a:cxn>
                  <a:cxn ang="0">
                    <a:pos x="T6" y="T7"/>
                  </a:cxn>
                  <a:cxn ang="0">
                    <a:pos x="T8" y="T9"/>
                  </a:cxn>
                </a:cxnLst>
                <a:rect l="0" t="0" r="r" b="b"/>
                <a:pathLst>
                  <a:path w="9" h="8">
                    <a:moveTo>
                      <a:pt x="8" y="3"/>
                    </a:moveTo>
                    <a:cubicBezTo>
                      <a:pt x="9" y="5"/>
                      <a:pt x="7" y="7"/>
                      <a:pt x="5" y="8"/>
                    </a:cubicBezTo>
                    <a:cubicBezTo>
                      <a:pt x="3" y="8"/>
                      <a:pt x="1" y="7"/>
                      <a:pt x="1" y="5"/>
                    </a:cubicBezTo>
                    <a:cubicBezTo>
                      <a:pt x="0" y="3"/>
                      <a:pt x="1" y="1"/>
                      <a:pt x="3" y="0"/>
                    </a:cubicBezTo>
                    <a:cubicBezTo>
                      <a:pt x="6" y="0"/>
                      <a:pt x="8" y="1"/>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5">
                <a:extLst>
                  <a:ext uri="{FF2B5EF4-FFF2-40B4-BE49-F238E27FC236}">
                    <a16:creationId xmlns:a16="http://schemas.microsoft.com/office/drawing/2014/main" id="{3D25DF30-8BFC-207D-4DB7-B82D11E8DBF9}"/>
                  </a:ext>
                </a:extLst>
              </p:cNvPr>
              <p:cNvSpPr>
                <a:spLocks noEditPoints="1"/>
              </p:cNvSpPr>
              <p:nvPr/>
            </p:nvSpPr>
            <p:spPr bwMode="auto">
              <a:xfrm>
                <a:off x="3705" y="2025"/>
                <a:ext cx="270" cy="145"/>
              </a:xfrm>
              <a:custGeom>
                <a:avLst/>
                <a:gdLst>
                  <a:gd name="T0" fmla="*/ 56 w 112"/>
                  <a:gd name="T1" fmla="*/ 0 h 60"/>
                  <a:gd name="T2" fmla="*/ 0 w 112"/>
                  <a:gd name="T3" fmla="*/ 56 h 60"/>
                  <a:gd name="T4" fmla="*/ 8 w 112"/>
                  <a:gd name="T5" fmla="*/ 56 h 60"/>
                  <a:gd name="T6" fmla="*/ 44 w 112"/>
                  <a:gd name="T7" fmla="*/ 20 h 60"/>
                  <a:gd name="T8" fmla="*/ 80 w 112"/>
                  <a:gd name="T9" fmla="*/ 52 h 60"/>
                  <a:gd name="T10" fmla="*/ 76 w 112"/>
                  <a:gd name="T11" fmla="*/ 52 h 60"/>
                  <a:gd name="T12" fmla="*/ 76 w 112"/>
                  <a:gd name="T13" fmla="*/ 60 h 60"/>
                  <a:gd name="T14" fmla="*/ 112 w 112"/>
                  <a:gd name="T15" fmla="*/ 60 h 60"/>
                  <a:gd name="T16" fmla="*/ 112 w 112"/>
                  <a:gd name="T17" fmla="*/ 56 h 60"/>
                  <a:gd name="T18" fmla="*/ 56 w 112"/>
                  <a:gd name="T19" fmla="*/ 0 h 60"/>
                  <a:gd name="T20" fmla="*/ 88 w 112"/>
                  <a:gd name="T21" fmla="*/ 52 h 60"/>
                  <a:gd name="T22" fmla="*/ 44 w 112"/>
                  <a:gd name="T23" fmla="*/ 12 h 60"/>
                  <a:gd name="T24" fmla="*/ 35 w 112"/>
                  <a:gd name="T25" fmla="*/ 13 h 60"/>
                  <a:gd name="T26" fmla="*/ 56 w 112"/>
                  <a:gd name="T27" fmla="*/ 8 h 60"/>
                  <a:gd name="T28" fmla="*/ 104 w 112"/>
                  <a:gd name="T29" fmla="*/ 52 h 60"/>
                  <a:gd name="T30" fmla="*/ 88 w 112"/>
                  <a:gd name="T31"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0">
                    <a:moveTo>
                      <a:pt x="56" y="0"/>
                    </a:moveTo>
                    <a:cubicBezTo>
                      <a:pt x="25" y="0"/>
                      <a:pt x="0" y="25"/>
                      <a:pt x="0" y="56"/>
                    </a:cubicBezTo>
                    <a:cubicBezTo>
                      <a:pt x="8" y="56"/>
                      <a:pt x="8" y="56"/>
                      <a:pt x="8" y="56"/>
                    </a:cubicBezTo>
                    <a:cubicBezTo>
                      <a:pt x="8" y="36"/>
                      <a:pt x="24" y="20"/>
                      <a:pt x="44" y="20"/>
                    </a:cubicBezTo>
                    <a:cubicBezTo>
                      <a:pt x="62" y="20"/>
                      <a:pt x="78" y="34"/>
                      <a:pt x="80" y="52"/>
                    </a:cubicBezTo>
                    <a:cubicBezTo>
                      <a:pt x="76" y="52"/>
                      <a:pt x="76" y="52"/>
                      <a:pt x="76" y="52"/>
                    </a:cubicBezTo>
                    <a:cubicBezTo>
                      <a:pt x="76" y="60"/>
                      <a:pt x="76" y="60"/>
                      <a:pt x="76" y="60"/>
                    </a:cubicBezTo>
                    <a:cubicBezTo>
                      <a:pt x="112" y="60"/>
                      <a:pt x="112" y="60"/>
                      <a:pt x="112" y="60"/>
                    </a:cubicBezTo>
                    <a:cubicBezTo>
                      <a:pt x="112" y="56"/>
                      <a:pt x="112" y="56"/>
                      <a:pt x="112" y="56"/>
                    </a:cubicBezTo>
                    <a:cubicBezTo>
                      <a:pt x="112" y="25"/>
                      <a:pt x="87" y="0"/>
                      <a:pt x="56" y="0"/>
                    </a:cubicBezTo>
                    <a:close/>
                    <a:moveTo>
                      <a:pt x="88" y="52"/>
                    </a:moveTo>
                    <a:cubicBezTo>
                      <a:pt x="86" y="30"/>
                      <a:pt x="67" y="12"/>
                      <a:pt x="44" y="12"/>
                    </a:cubicBezTo>
                    <a:cubicBezTo>
                      <a:pt x="41" y="12"/>
                      <a:pt x="38" y="12"/>
                      <a:pt x="35" y="13"/>
                    </a:cubicBezTo>
                    <a:cubicBezTo>
                      <a:pt x="41" y="10"/>
                      <a:pt x="48" y="8"/>
                      <a:pt x="56" y="8"/>
                    </a:cubicBezTo>
                    <a:cubicBezTo>
                      <a:pt x="81" y="8"/>
                      <a:pt x="102" y="27"/>
                      <a:pt x="104" y="52"/>
                    </a:cubicBezTo>
                    <a:lnTo>
                      <a:pt x="8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6">
                <a:extLst>
                  <a:ext uri="{FF2B5EF4-FFF2-40B4-BE49-F238E27FC236}">
                    <a16:creationId xmlns:a16="http://schemas.microsoft.com/office/drawing/2014/main" id="{95784468-AF45-34EC-EBD1-6286A42C7967}"/>
                  </a:ext>
                </a:extLst>
              </p:cNvPr>
              <p:cNvSpPr>
                <a:spLocks noEditPoints="1"/>
              </p:cNvSpPr>
              <p:nvPr/>
            </p:nvSpPr>
            <p:spPr bwMode="auto">
              <a:xfrm>
                <a:off x="3666" y="1986"/>
                <a:ext cx="348" cy="348"/>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8 h 144"/>
                  <a:gd name="T12" fmla="*/ 136 w 144"/>
                  <a:gd name="T13" fmla="*/ 72 h 144"/>
                  <a:gd name="T14" fmla="*/ 131 w 144"/>
                  <a:gd name="T15" fmla="*/ 96 h 144"/>
                  <a:gd name="T16" fmla="*/ 99 w 144"/>
                  <a:gd name="T17" fmla="*/ 96 h 144"/>
                  <a:gd name="T18" fmla="*/ 98 w 144"/>
                  <a:gd name="T19" fmla="*/ 97 h 144"/>
                  <a:gd name="T20" fmla="*/ 72 w 144"/>
                  <a:gd name="T21" fmla="*/ 108 h 144"/>
                  <a:gd name="T22" fmla="*/ 46 w 144"/>
                  <a:gd name="T23" fmla="*/ 97 h 144"/>
                  <a:gd name="T24" fmla="*/ 45 w 144"/>
                  <a:gd name="T25" fmla="*/ 96 h 144"/>
                  <a:gd name="T26" fmla="*/ 13 w 144"/>
                  <a:gd name="T27" fmla="*/ 96 h 144"/>
                  <a:gd name="T28" fmla="*/ 8 w 144"/>
                  <a:gd name="T29" fmla="*/ 72 h 144"/>
                  <a:gd name="T30" fmla="*/ 72 w 144"/>
                  <a:gd name="T31" fmla="*/ 8 h 144"/>
                  <a:gd name="T32" fmla="*/ 72 w 144"/>
                  <a:gd name="T33" fmla="*/ 136 h 144"/>
                  <a:gd name="T34" fmla="*/ 17 w 144"/>
                  <a:gd name="T35" fmla="*/ 104 h 144"/>
                  <a:gd name="T36" fmla="*/ 42 w 144"/>
                  <a:gd name="T37" fmla="*/ 104 h 144"/>
                  <a:gd name="T38" fmla="*/ 72 w 144"/>
                  <a:gd name="T39" fmla="*/ 116 h 144"/>
                  <a:gd name="T40" fmla="*/ 102 w 144"/>
                  <a:gd name="T41" fmla="*/ 104 h 144"/>
                  <a:gd name="T42" fmla="*/ 127 w 144"/>
                  <a:gd name="T43" fmla="*/ 104 h 144"/>
                  <a:gd name="T44" fmla="*/ 72 w 144"/>
                  <a:gd name="T45"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72" y="8"/>
                    </a:moveTo>
                    <a:cubicBezTo>
                      <a:pt x="107" y="8"/>
                      <a:pt x="136" y="37"/>
                      <a:pt x="136" y="72"/>
                    </a:cubicBezTo>
                    <a:cubicBezTo>
                      <a:pt x="136" y="80"/>
                      <a:pt x="134" y="89"/>
                      <a:pt x="131" y="96"/>
                    </a:cubicBezTo>
                    <a:cubicBezTo>
                      <a:pt x="99" y="96"/>
                      <a:pt x="99" y="96"/>
                      <a:pt x="99" y="96"/>
                    </a:cubicBezTo>
                    <a:cubicBezTo>
                      <a:pt x="98" y="97"/>
                      <a:pt x="98" y="97"/>
                      <a:pt x="98" y="97"/>
                    </a:cubicBezTo>
                    <a:cubicBezTo>
                      <a:pt x="91" y="104"/>
                      <a:pt x="82" y="108"/>
                      <a:pt x="72" y="108"/>
                    </a:cubicBezTo>
                    <a:cubicBezTo>
                      <a:pt x="62" y="108"/>
                      <a:pt x="53" y="104"/>
                      <a:pt x="46" y="97"/>
                    </a:cubicBezTo>
                    <a:cubicBezTo>
                      <a:pt x="45" y="96"/>
                      <a:pt x="45" y="96"/>
                      <a:pt x="45" y="96"/>
                    </a:cubicBezTo>
                    <a:cubicBezTo>
                      <a:pt x="13" y="96"/>
                      <a:pt x="13" y="96"/>
                      <a:pt x="13" y="96"/>
                    </a:cubicBezTo>
                    <a:cubicBezTo>
                      <a:pt x="10" y="89"/>
                      <a:pt x="8" y="80"/>
                      <a:pt x="8" y="72"/>
                    </a:cubicBezTo>
                    <a:cubicBezTo>
                      <a:pt x="8" y="37"/>
                      <a:pt x="37" y="8"/>
                      <a:pt x="72" y="8"/>
                    </a:cubicBezTo>
                    <a:close/>
                    <a:moveTo>
                      <a:pt x="72" y="136"/>
                    </a:moveTo>
                    <a:cubicBezTo>
                      <a:pt x="48" y="136"/>
                      <a:pt x="28" y="123"/>
                      <a:pt x="17" y="104"/>
                    </a:cubicBezTo>
                    <a:cubicBezTo>
                      <a:pt x="42" y="104"/>
                      <a:pt x="42" y="104"/>
                      <a:pt x="42" y="104"/>
                    </a:cubicBezTo>
                    <a:cubicBezTo>
                      <a:pt x="50" y="112"/>
                      <a:pt x="61" y="116"/>
                      <a:pt x="72" y="116"/>
                    </a:cubicBezTo>
                    <a:cubicBezTo>
                      <a:pt x="83" y="116"/>
                      <a:pt x="94" y="112"/>
                      <a:pt x="102" y="104"/>
                    </a:cubicBezTo>
                    <a:cubicBezTo>
                      <a:pt x="127" y="104"/>
                      <a:pt x="127" y="104"/>
                      <a:pt x="127" y="104"/>
                    </a:cubicBezTo>
                    <a:cubicBezTo>
                      <a:pt x="116" y="123"/>
                      <a:pt x="96" y="136"/>
                      <a:pt x="72"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8">
                <a:extLst>
                  <a:ext uri="{FF2B5EF4-FFF2-40B4-BE49-F238E27FC236}">
                    <a16:creationId xmlns:a16="http://schemas.microsoft.com/office/drawing/2014/main" id="{A7B44225-3831-0CDE-5DD5-B68773BEA474}"/>
                  </a:ext>
                </a:extLst>
              </p:cNvPr>
              <p:cNvSpPr>
                <a:spLocks noEditPoints="1"/>
              </p:cNvSpPr>
              <p:nvPr/>
            </p:nvSpPr>
            <p:spPr bwMode="auto">
              <a:xfrm>
                <a:off x="3753" y="2121"/>
                <a:ext cx="208" cy="77"/>
              </a:xfrm>
              <a:custGeom>
                <a:avLst/>
                <a:gdLst>
                  <a:gd name="T0" fmla="*/ 17 w 86"/>
                  <a:gd name="T1" fmla="*/ 0 h 32"/>
                  <a:gd name="T2" fmla="*/ 16 w 86"/>
                  <a:gd name="T3" fmla="*/ 0 h 32"/>
                  <a:gd name="T4" fmla="*/ 0 w 86"/>
                  <a:gd name="T5" fmla="*/ 16 h 32"/>
                  <a:gd name="T6" fmla="*/ 16 w 86"/>
                  <a:gd name="T7" fmla="*/ 32 h 32"/>
                  <a:gd name="T8" fmla="*/ 17 w 86"/>
                  <a:gd name="T9" fmla="*/ 32 h 32"/>
                  <a:gd name="T10" fmla="*/ 86 w 86"/>
                  <a:gd name="T11" fmla="*/ 16 h 32"/>
                  <a:gd name="T12" fmla="*/ 17 w 86"/>
                  <a:gd name="T13" fmla="*/ 0 h 32"/>
                  <a:gd name="T14" fmla="*/ 16 w 86"/>
                  <a:gd name="T15" fmla="*/ 24 h 32"/>
                  <a:gd name="T16" fmla="*/ 16 w 86"/>
                  <a:gd name="T17" fmla="*/ 24 h 32"/>
                  <a:gd name="T18" fmla="*/ 15 w 86"/>
                  <a:gd name="T19" fmla="*/ 24 h 32"/>
                  <a:gd name="T20" fmla="*/ 8 w 86"/>
                  <a:gd name="T21" fmla="*/ 16 h 32"/>
                  <a:gd name="T22" fmla="*/ 15 w 86"/>
                  <a:gd name="T23" fmla="*/ 8 h 32"/>
                  <a:gd name="T24" fmla="*/ 16 w 86"/>
                  <a:gd name="T25" fmla="*/ 8 h 32"/>
                  <a:gd name="T26" fmla="*/ 16 w 86"/>
                  <a:gd name="T27" fmla="*/ 8 h 32"/>
                  <a:gd name="T28" fmla="*/ 50 w 86"/>
                  <a:gd name="T29" fmla="*/ 16 h 32"/>
                  <a:gd name="T30" fmla="*/ 16 w 86"/>
                  <a:gd name="T31"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32">
                    <a:moveTo>
                      <a:pt x="17" y="0"/>
                    </a:moveTo>
                    <a:cubicBezTo>
                      <a:pt x="16" y="0"/>
                      <a:pt x="16" y="0"/>
                      <a:pt x="16" y="0"/>
                    </a:cubicBezTo>
                    <a:cubicBezTo>
                      <a:pt x="7" y="0"/>
                      <a:pt x="0" y="7"/>
                      <a:pt x="0" y="16"/>
                    </a:cubicBezTo>
                    <a:cubicBezTo>
                      <a:pt x="0" y="25"/>
                      <a:pt x="7" y="32"/>
                      <a:pt x="16" y="32"/>
                    </a:cubicBezTo>
                    <a:cubicBezTo>
                      <a:pt x="17" y="32"/>
                      <a:pt x="17" y="32"/>
                      <a:pt x="17" y="32"/>
                    </a:cubicBezTo>
                    <a:cubicBezTo>
                      <a:pt x="86" y="16"/>
                      <a:pt x="86" y="16"/>
                      <a:pt x="86" y="16"/>
                    </a:cubicBezTo>
                    <a:lnTo>
                      <a:pt x="17" y="0"/>
                    </a:lnTo>
                    <a:close/>
                    <a:moveTo>
                      <a:pt x="16" y="24"/>
                    </a:moveTo>
                    <a:cubicBezTo>
                      <a:pt x="16" y="24"/>
                      <a:pt x="16" y="24"/>
                      <a:pt x="16" y="24"/>
                    </a:cubicBezTo>
                    <a:cubicBezTo>
                      <a:pt x="15" y="24"/>
                      <a:pt x="15" y="24"/>
                      <a:pt x="15" y="24"/>
                    </a:cubicBezTo>
                    <a:cubicBezTo>
                      <a:pt x="11" y="24"/>
                      <a:pt x="8" y="20"/>
                      <a:pt x="8" y="16"/>
                    </a:cubicBezTo>
                    <a:cubicBezTo>
                      <a:pt x="8" y="12"/>
                      <a:pt x="11" y="8"/>
                      <a:pt x="15" y="8"/>
                    </a:cubicBezTo>
                    <a:cubicBezTo>
                      <a:pt x="16" y="8"/>
                      <a:pt x="16" y="8"/>
                      <a:pt x="16" y="8"/>
                    </a:cubicBezTo>
                    <a:cubicBezTo>
                      <a:pt x="16" y="8"/>
                      <a:pt x="16" y="8"/>
                      <a:pt x="16" y="8"/>
                    </a:cubicBezTo>
                    <a:cubicBezTo>
                      <a:pt x="50" y="16"/>
                      <a:pt x="50" y="16"/>
                      <a:pt x="50" y="16"/>
                    </a:cubicBezTo>
                    <a:lnTo>
                      <a:pt x="16"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7D6683F7-AEA4-9F3F-A9DF-7DDEC6C9E31A}"/>
                </a:ext>
              </a:extLst>
            </p:cNvPr>
            <p:cNvSpPr txBox="1"/>
            <p:nvPr/>
          </p:nvSpPr>
          <p:spPr>
            <a:xfrm>
              <a:off x="4839913" y="2342487"/>
              <a:ext cx="2512174" cy="1292662"/>
            </a:xfrm>
            <a:prstGeom prst="rect">
              <a:avLst/>
            </a:prstGeom>
            <a:noFill/>
          </p:spPr>
          <p:txBody>
            <a:bodyPr wrap="square" rtlCol="0">
              <a:spAutoFit/>
            </a:bodyPr>
            <a:lstStyle/>
            <a:p>
              <a:pPr algn="ctr"/>
              <a:r>
                <a:rPr lang="en-US" b="1" dirty="0" err="1"/>
                <a:t>Aumentar</a:t>
              </a:r>
              <a:r>
                <a:rPr lang="en-US" b="1" dirty="0"/>
                <a:t> la </a:t>
              </a:r>
              <a:r>
                <a:rPr lang="en-US" b="1" dirty="0" err="1"/>
                <a:t>productividad</a:t>
              </a:r>
              <a:endParaRPr lang="en-US" b="1" dirty="0"/>
            </a:p>
            <a:p>
              <a:pPr algn="ctr"/>
              <a:r>
                <a:rPr lang="es-MX" sz="1400" dirty="0"/>
                <a:t>Concéntrese en lo que importa en lugar de ahogarse en alertas</a:t>
              </a:r>
              <a:endParaRPr lang="en-FI" sz="1400" dirty="0"/>
            </a:p>
          </p:txBody>
        </p:sp>
        <p:grpSp>
          <p:nvGrpSpPr>
            <p:cNvPr id="26" name="Group 302">
              <a:extLst>
                <a:ext uri="{FF2B5EF4-FFF2-40B4-BE49-F238E27FC236}">
                  <a16:creationId xmlns:a16="http://schemas.microsoft.com/office/drawing/2014/main" id="{091FCC43-9F1F-ED6E-0245-5E05CC81E6B6}"/>
                </a:ext>
              </a:extLst>
            </p:cNvPr>
            <p:cNvGrpSpPr>
              <a:grpSpLocks noChangeAspect="1"/>
            </p:cNvGrpSpPr>
            <p:nvPr/>
          </p:nvGrpSpPr>
          <p:grpSpPr bwMode="auto">
            <a:xfrm>
              <a:off x="5671945" y="3695522"/>
              <a:ext cx="848111" cy="848111"/>
              <a:chOff x="3666" y="1986"/>
              <a:chExt cx="348" cy="348"/>
            </a:xfrm>
            <a:solidFill>
              <a:schemeClr val="accent3"/>
            </a:solidFill>
          </p:grpSpPr>
          <p:sp>
            <p:nvSpPr>
              <p:cNvPr id="27" name="Freeform 303">
                <a:extLst>
                  <a:ext uri="{FF2B5EF4-FFF2-40B4-BE49-F238E27FC236}">
                    <a16:creationId xmlns:a16="http://schemas.microsoft.com/office/drawing/2014/main" id="{EAE5F812-ED95-A617-55FD-21D4568BF40A}"/>
                  </a:ext>
                </a:extLst>
              </p:cNvPr>
              <p:cNvSpPr>
                <a:spLocks/>
              </p:cNvSpPr>
              <p:nvPr/>
            </p:nvSpPr>
            <p:spPr bwMode="auto">
              <a:xfrm>
                <a:off x="3712" y="2044"/>
                <a:ext cx="210" cy="222"/>
              </a:xfrm>
              <a:custGeom>
                <a:avLst/>
                <a:gdLst>
                  <a:gd name="T0" fmla="*/ 87 w 87"/>
                  <a:gd name="T1" fmla="*/ 14 h 92"/>
                  <a:gd name="T2" fmla="*/ 53 w 87"/>
                  <a:gd name="T3" fmla="*/ 0 h 92"/>
                  <a:gd name="T4" fmla="*/ 19 w 87"/>
                  <a:gd name="T5" fmla="*/ 14 h 92"/>
                  <a:gd name="T6" fmla="*/ 19 w 87"/>
                  <a:gd name="T7" fmla="*/ 82 h 92"/>
                  <a:gd name="T8" fmla="*/ 35 w 87"/>
                  <a:gd name="T9" fmla="*/ 92 h 92"/>
                  <a:gd name="T10" fmla="*/ 38 w 87"/>
                  <a:gd name="T11" fmla="*/ 85 h 92"/>
                  <a:gd name="T12" fmla="*/ 25 w 87"/>
                  <a:gd name="T13" fmla="*/ 76 h 92"/>
                  <a:gd name="T14" fmla="*/ 25 w 87"/>
                  <a:gd name="T15" fmla="*/ 20 h 92"/>
                  <a:gd name="T16" fmla="*/ 53 w 87"/>
                  <a:gd name="T17" fmla="*/ 8 h 92"/>
                  <a:gd name="T18" fmla="*/ 81 w 87"/>
                  <a:gd name="T19" fmla="*/ 20 h 92"/>
                  <a:gd name="T20" fmla="*/ 87 w 87"/>
                  <a:gd name="T21" fmla="*/ 1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92">
                    <a:moveTo>
                      <a:pt x="87" y="14"/>
                    </a:moveTo>
                    <a:cubicBezTo>
                      <a:pt x="78" y="5"/>
                      <a:pt x="66" y="0"/>
                      <a:pt x="53" y="0"/>
                    </a:cubicBezTo>
                    <a:cubicBezTo>
                      <a:pt x="40" y="0"/>
                      <a:pt x="28" y="5"/>
                      <a:pt x="19" y="14"/>
                    </a:cubicBezTo>
                    <a:cubicBezTo>
                      <a:pt x="0" y="33"/>
                      <a:pt x="0" y="63"/>
                      <a:pt x="19" y="82"/>
                    </a:cubicBezTo>
                    <a:cubicBezTo>
                      <a:pt x="24" y="86"/>
                      <a:pt x="29" y="90"/>
                      <a:pt x="35" y="92"/>
                    </a:cubicBezTo>
                    <a:cubicBezTo>
                      <a:pt x="38" y="85"/>
                      <a:pt x="38" y="85"/>
                      <a:pt x="38" y="85"/>
                    </a:cubicBezTo>
                    <a:cubicBezTo>
                      <a:pt x="33" y="83"/>
                      <a:pt x="28" y="80"/>
                      <a:pt x="25" y="76"/>
                    </a:cubicBezTo>
                    <a:cubicBezTo>
                      <a:pt x="9" y="61"/>
                      <a:pt x="9" y="35"/>
                      <a:pt x="25" y="20"/>
                    </a:cubicBezTo>
                    <a:cubicBezTo>
                      <a:pt x="32" y="12"/>
                      <a:pt x="42" y="8"/>
                      <a:pt x="53" y="8"/>
                    </a:cubicBezTo>
                    <a:cubicBezTo>
                      <a:pt x="64" y="8"/>
                      <a:pt x="74" y="12"/>
                      <a:pt x="81" y="20"/>
                    </a:cubicBezTo>
                    <a:lnTo>
                      <a:pt x="8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04">
                <a:extLst>
                  <a:ext uri="{FF2B5EF4-FFF2-40B4-BE49-F238E27FC236}">
                    <a16:creationId xmlns:a16="http://schemas.microsoft.com/office/drawing/2014/main" id="{9F71ADE3-4C67-B161-4B51-FE036BE1128B}"/>
                  </a:ext>
                </a:extLst>
              </p:cNvPr>
              <p:cNvSpPr>
                <a:spLocks/>
              </p:cNvSpPr>
              <p:nvPr/>
            </p:nvSpPr>
            <p:spPr bwMode="auto">
              <a:xfrm>
                <a:off x="3673" y="1986"/>
                <a:ext cx="290" cy="133"/>
              </a:xfrm>
              <a:custGeom>
                <a:avLst/>
                <a:gdLst>
                  <a:gd name="T0" fmla="*/ 24 w 120"/>
                  <a:gd name="T1" fmla="*/ 27 h 55"/>
                  <a:gd name="T2" fmla="*/ 69 w 120"/>
                  <a:gd name="T3" fmla="*/ 8 h 55"/>
                  <a:gd name="T4" fmla="*/ 114 w 120"/>
                  <a:gd name="T5" fmla="*/ 27 h 55"/>
                  <a:gd name="T6" fmla="*/ 120 w 120"/>
                  <a:gd name="T7" fmla="*/ 21 h 55"/>
                  <a:gd name="T8" fmla="*/ 69 w 120"/>
                  <a:gd name="T9" fmla="*/ 0 h 55"/>
                  <a:gd name="T10" fmla="*/ 18 w 120"/>
                  <a:gd name="T11" fmla="*/ 21 h 55"/>
                  <a:gd name="T12" fmla="*/ 0 w 120"/>
                  <a:gd name="T13" fmla="*/ 53 h 55"/>
                  <a:gd name="T14" fmla="*/ 7 w 120"/>
                  <a:gd name="T15" fmla="*/ 55 h 55"/>
                  <a:gd name="T16" fmla="*/ 24 w 120"/>
                  <a:gd name="T1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55">
                    <a:moveTo>
                      <a:pt x="24" y="27"/>
                    </a:moveTo>
                    <a:cubicBezTo>
                      <a:pt x="36" y="15"/>
                      <a:pt x="52" y="8"/>
                      <a:pt x="69" y="8"/>
                    </a:cubicBezTo>
                    <a:cubicBezTo>
                      <a:pt x="86" y="8"/>
                      <a:pt x="102" y="15"/>
                      <a:pt x="114" y="27"/>
                    </a:cubicBezTo>
                    <a:cubicBezTo>
                      <a:pt x="120" y="21"/>
                      <a:pt x="120" y="21"/>
                      <a:pt x="120" y="21"/>
                    </a:cubicBezTo>
                    <a:cubicBezTo>
                      <a:pt x="106" y="7"/>
                      <a:pt x="88" y="0"/>
                      <a:pt x="69" y="0"/>
                    </a:cubicBezTo>
                    <a:cubicBezTo>
                      <a:pt x="50" y="0"/>
                      <a:pt x="32" y="7"/>
                      <a:pt x="18" y="21"/>
                    </a:cubicBezTo>
                    <a:cubicBezTo>
                      <a:pt x="9" y="30"/>
                      <a:pt x="3" y="41"/>
                      <a:pt x="0" y="53"/>
                    </a:cubicBezTo>
                    <a:cubicBezTo>
                      <a:pt x="7" y="55"/>
                      <a:pt x="7" y="55"/>
                      <a:pt x="7" y="55"/>
                    </a:cubicBezTo>
                    <a:cubicBezTo>
                      <a:pt x="10" y="44"/>
                      <a:pt x="16" y="35"/>
                      <a:pt x="2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05">
                <a:extLst>
                  <a:ext uri="{FF2B5EF4-FFF2-40B4-BE49-F238E27FC236}">
                    <a16:creationId xmlns:a16="http://schemas.microsoft.com/office/drawing/2014/main" id="{C04E32B6-71F0-CCE0-C392-EC156337C4ED}"/>
                  </a:ext>
                </a:extLst>
              </p:cNvPr>
              <p:cNvSpPr>
                <a:spLocks/>
              </p:cNvSpPr>
              <p:nvPr/>
            </p:nvSpPr>
            <p:spPr bwMode="auto">
              <a:xfrm>
                <a:off x="3673" y="2119"/>
                <a:ext cx="341" cy="215"/>
              </a:xfrm>
              <a:custGeom>
                <a:avLst/>
                <a:gdLst>
                  <a:gd name="T0" fmla="*/ 85 w 141"/>
                  <a:gd name="T1" fmla="*/ 13 h 89"/>
                  <a:gd name="T2" fmla="*/ 69 w 141"/>
                  <a:gd name="T3" fmla="*/ 13 h 89"/>
                  <a:gd name="T4" fmla="*/ 65 w 141"/>
                  <a:gd name="T5" fmla="*/ 17 h 89"/>
                  <a:gd name="T6" fmla="*/ 69 w 141"/>
                  <a:gd name="T7" fmla="*/ 21 h 89"/>
                  <a:gd name="T8" fmla="*/ 84 w 141"/>
                  <a:gd name="T9" fmla="*/ 21 h 89"/>
                  <a:gd name="T10" fmla="*/ 80 w 141"/>
                  <a:gd name="T11" fmla="*/ 28 h 89"/>
                  <a:gd name="T12" fmla="*/ 58 w 141"/>
                  <a:gd name="T13" fmla="*/ 28 h 89"/>
                  <a:gd name="T14" fmla="*/ 53 w 141"/>
                  <a:gd name="T15" fmla="*/ 17 h 89"/>
                  <a:gd name="T16" fmla="*/ 58 w 141"/>
                  <a:gd name="T17" fmla="*/ 6 h 89"/>
                  <a:gd name="T18" fmla="*/ 52 w 141"/>
                  <a:gd name="T19" fmla="*/ 0 h 89"/>
                  <a:gd name="T20" fmla="*/ 45 w 141"/>
                  <a:gd name="T21" fmla="*/ 17 h 89"/>
                  <a:gd name="T22" fmla="*/ 52 w 141"/>
                  <a:gd name="T23" fmla="*/ 34 h 89"/>
                  <a:gd name="T24" fmla="*/ 69 w 141"/>
                  <a:gd name="T25" fmla="*/ 41 h 89"/>
                  <a:gd name="T26" fmla="*/ 86 w 141"/>
                  <a:gd name="T27" fmla="*/ 34 h 89"/>
                  <a:gd name="T28" fmla="*/ 93 w 141"/>
                  <a:gd name="T29" fmla="*/ 21 h 89"/>
                  <a:gd name="T30" fmla="*/ 93 w 141"/>
                  <a:gd name="T31" fmla="*/ 21 h 89"/>
                  <a:gd name="T32" fmla="*/ 109 w 141"/>
                  <a:gd name="T33" fmla="*/ 21 h 89"/>
                  <a:gd name="T34" fmla="*/ 97 w 141"/>
                  <a:gd name="T35" fmla="*/ 45 h 89"/>
                  <a:gd name="T36" fmla="*/ 84 w 141"/>
                  <a:gd name="T37" fmla="*/ 54 h 89"/>
                  <a:gd name="T38" fmla="*/ 87 w 141"/>
                  <a:gd name="T39" fmla="*/ 61 h 89"/>
                  <a:gd name="T40" fmla="*/ 103 w 141"/>
                  <a:gd name="T41" fmla="*/ 51 h 89"/>
                  <a:gd name="T42" fmla="*/ 117 w 141"/>
                  <a:gd name="T43" fmla="*/ 21 h 89"/>
                  <a:gd name="T44" fmla="*/ 133 w 141"/>
                  <a:gd name="T45" fmla="*/ 21 h 89"/>
                  <a:gd name="T46" fmla="*/ 114 w 141"/>
                  <a:gd name="T47" fmla="*/ 62 h 89"/>
                  <a:gd name="T48" fmla="*/ 69 w 141"/>
                  <a:gd name="T49" fmla="*/ 81 h 89"/>
                  <a:gd name="T50" fmla="*/ 24 w 141"/>
                  <a:gd name="T51" fmla="*/ 62 h 89"/>
                  <a:gd name="T52" fmla="*/ 8 w 141"/>
                  <a:gd name="T53" fmla="*/ 35 h 89"/>
                  <a:gd name="T54" fmla="*/ 0 w 141"/>
                  <a:gd name="T55" fmla="*/ 37 h 89"/>
                  <a:gd name="T56" fmla="*/ 18 w 141"/>
                  <a:gd name="T57" fmla="*/ 68 h 89"/>
                  <a:gd name="T58" fmla="*/ 69 w 141"/>
                  <a:gd name="T59" fmla="*/ 89 h 89"/>
                  <a:gd name="T60" fmla="*/ 120 w 141"/>
                  <a:gd name="T61" fmla="*/ 68 h 89"/>
                  <a:gd name="T62" fmla="*/ 141 w 141"/>
                  <a:gd name="T63" fmla="*/ 17 h 89"/>
                  <a:gd name="T64" fmla="*/ 141 w 141"/>
                  <a:gd name="T65" fmla="*/ 13 h 89"/>
                  <a:gd name="T66" fmla="*/ 93 w 141"/>
                  <a:gd name="T67" fmla="*/ 13 h 89"/>
                  <a:gd name="T68" fmla="*/ 85 w 141"/>
                  <a:gd name="T69" fmla="*/ 1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89">
                    <a:moveTo>
                      <a:pt x="85" y="13"/>
                    </a:moveTo>
                    <a:cubicBezTo>
                      <a:pt x="69" y="13"/>
                      <a:pt x="69" y="13"/>
                      <a:pt x="69" y="13"/>
                    </a:cubicBezTo>
                    <a:cubicBezTo>
                      <a:pt x="67" y="13"/>
                      <a:pt x="65" y="15"/>
                      <a:pt x="65" y="17"/>
                    </a:cubicBezTo>
                    <a:cubicBezTo>
                      <a:pt x="65" y="19"/>
                      <a:pt x="67" y="21"/>
                      <a:pt x="69" y="21"/>
                    </a:cubicBezTo>
                    <a:cubicBezTo>
                      <a:pt x="84" y="21"/>
                      <a:pt x="84" y="21"/>
                      <a:pt x="84" y="21"/>
                    </a:cubicBezTo>
                    <a:cubicBezTo>
                      <a:pt x="84" y="24"/>
                      <a:pt x="82" y="26"/>
                      <a:pt x="80" y="28"/>
                    </a:cubicBezTo>
                    <a:cubicBezTo>
                      <a:pt x="74" y="34"/>
                      <a:pt x="64" y="34"/>
                      <a:pt x="58" y="28"/>
                    </a:cubicBezTo>
                    <a:cubicBezTo>
                      <a:pt x="55" y="25"/>
                      <a:pt x="53" y="21"/>
                      <a:pt x="53" y="17"/>
                    </a:cubicBezTo>
                    <a:cubicBezTo>
                      <a:pt x="53" y="13"/>
                      <a:pt x="55" y="9"/>
                      <a:pt x="58" y="6"/>
                    </a:cubicBezTo>
                    <a:cubicBezTo>
                      <a:pt x="52" y="0"/>
                      <a:pt x="52" y="0"/>
                      <a:pt x="52" y="0"/>
                    </a:cubicBezTo>
                    <a:cubicBezTo>
                      <a:pt x="47" y="5"/>
                      <a:pt x="45" y="11"/>
                      <a:pt x="45" y="17"/>
                    </a:cubicBezTo>
                    <a:cubicBezTo>
                      <a:pt x="45" y="23"/>
                      <a:pt x="47" y="29"/>
                      <a:pt x="52" y="34"/>
                    </a:cubicBezTo>
                    <a:cubicBezTo>
                      <a:pt x="57" y="39"/>
                      <a:pt x="63" y="41"/>
                      <a:pt x="69" y="41"/>
                    </a:cubicBezTo>
                    <a:cubicBezTo>
                      <a:pt x="75" y="41"/>
                      <a:pt x="81" y="39"/>
                      <a:pt x="86" y="34"/>
                    </a:cubicBezTo>
                    <a:cubicBezTo>
                      <a:pt x="90" y="30"/>
                      <a:pt x="92" y="26"/>
                      <a:pt x="93" y="21"/>
                    </a:cubicBezTo>
                    <a:cubicBezTo>
                      <a:pt x="93" y="21"/>
                      <a:pt x="93" y="21"/>
                      <a:pt x="93" y="21"/>
                    </a:cubicBezTo>
                    <a:cubicBezTo>
                      <a:pt x="109" y="21"/>
                      <a:pt x="109" y="21"/>
                      <a:pt x="109" y="21"/>
                    </a:cubicBezTo>
                    <a:cubicBezTo>
                      <a:pt x="108" y="30"/>
                      <a:pt x="104" y="39"/>
                      <a:pt x="97" y="45"/>
                    </a:cubicBezTo>
                    <a:cubicBezTo>
                      <a:pt x="94" y="49"/>
                      <a:pt x="89" y="52"/>
                      <a:pt x="84" y="54"/>
                    </a:cubicBezTo>
                    <a:cubicBezTo>
                      <a:pt x="87" y="61"/>
                      <a:pt x="87" y="61"/>
                      <a:pt x="87" y="61"/>
                    </a:cubicBezTo>
                    <a:cubicBezTo>
                      <a:pt x="93" y="59"/>
                      <a:pt x="98" y="55"/>
                      <a:pt x="103" y="51"/>
                    </a:cubicBezTo>
                    <a:cubicBezTo>
                      <a:pt x="111" y="43"/>
                      <a:pt x="116" y="32"/>
                      <a:pt x="117" y="21"/>
                    </a:cubicBezTo>
                    <a:cubicBezTo>
                      <a:pt x="133" y="21"/>
                      <a:pt x="133" y="21"/>
                      <a:pt x="133" y="21"/>
                    </a:cubicBezTo>
                    <a:cubicBezTo>
                      <a:pt x="132" y="37"/>
                      <a:pt x="125" y="51"/>
                      <a:pt x="114" y="62"/>
                    </a:cubicBezTo>
                    <a:cubicBezTo>
                      <a:pt x="102" y="74"/>
                      <a:pt x="86" y="81"/>
                      <a:pt x="69" y="81"/>
                    </a:cubicBezTo>
                    <a:cubicBezTo>
                      <a:pt x="52" y="81"/>
                      <a:pt x="36" y="74"/>
                      <a:pt x="24" y="62"/>
                    </a:cubicBezTo>
                    <a:cubicBezTo>
                      <a:pt x="16" y="55"/>
                      <a:pt x="11" y="45"/>
                      <a:pt x="8" y="35"/>
                    </a:cubicBezTo>
                    <a:cubicBezTo>
                      <a:pt x="0" y="37"/>
                      <a:pt x="0" y="37"/>
                      <a:pt x="0" y="37"/>
                    </a:cubicBezTo>
                    <a:cubicBezTo>
                      <a:pt x="3" y="49"/>
                      <a:pt x="10" y="59"/>
                      <a:pt x="18" y="68"/>
                    </a:cubicBezTo>
                    <a:cubicBezTo>
                      <a:pt x="32" y="82"/>
                      <a:pt x="50" y="89"/>
                      <a:pt x="69" y="89"/>
                    </a:cubicBezTo>
                    <a:cubicBezTo>
                      <a:pt x="88" y="89"/>
                      <a:pt x="106" y="82"/>
                      <a:pt x="120" y="68"/>
                    </a:cubicBezTo>
                    <a:cubicBezTo>
                      <a:pt x="134" y="54"/>
                      <a:pt x="141" y="36"/>
                      <a:pt x="141" y="17"/>
                    </a:cubicBezTo>
                    <a:cubicBezTo>
                      <a:pt x="141" y="13"/>
                      <a:pt x="141" y="13"/>
                      <a:pt x="141" y="13"/>
                    </a:cubicBezTo>
                    <a:cubicBezTo>
                      <a:pt x="93" y="13"/>
                      <a:pt x="93" y="13"/>
                      <a:pt x="93" y="13"/>
                    </a:cubicBezTo>
                    <a:lnTo>
                      <a:pt x="8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306">
                <a:extLst>
                  <a:ext uri="{FF2B5EF4-FFF2-40B4-BE49-F238E27FC236}">
                    <a16:creationId xmlns:a16="http://schemas.microsoft.com/office/drawing/2014/main" id="{1DCF6D01-D26E-3519-1451-B091A47DFBFB}"/>
                  </a:ext>
                </a:extLst>
              </p:cNvPr>
              <p:cNvSpPr>
                <a:spLocks noChangeArrowheads="1"/>
              </p:cNvSpPr>
              <p:nvPr/>
            </p:nvSpPr>
            <p:spPr bwMode="auto">
              <a:xfrm>
                <a:off x="3830" y="2102"/>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307">
                <a:extLst>
                  <a:ext uri="{FF2B5EF4-FFF2-40B4-BE49-F238E27FC236}">
                    <a16:creationId xmlns:a16="http://schemas.microsoft.com/office/drawing/2014/main" id="{3914A111-4350-C318-FCF3-EBED756CD75D}"/>
                  </a:ext>
                </a:extLst>
              </p:cNvPr>
              <p:cNvSpPr>
                <a:spLocks noChangeArrowheads="1"/>
              </p:cNvSpPr>
              <p:nvPr/>
            </p:nvSpPr>
            <p:spPr bwMode="auto">
              <a:xfrm>
                <a:off x="3830" y="225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308">
                <a:extLst>
                  <a:ext uri="{FF2B5EF4-FFF2-40B4-BE49-F238E27FC236}">
                    <a16:creationId xmlns:a16="http://schemas.microsoft.com/office/drawing/2014/main" id="{D7A707F8-EEC5-9690-A1EE-56A0BF1EE39A}"/>
                  </a:ext>
                </a:extLst>
              </p:cNvPr>
              <p:cNvSpPr>
                <a:spLocks noChangeArrowheads="1"/>
              </p:cNvSpPr>
              <p:nvPr/>
            </p:nvSpPr>
            <p:spPr bwMode="auto">
              <a:xfrm>
                <a:off x="3666" y="2150"/>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TextBox 32">
              <a:extLst>
                <a:ext uri="{FF2B5EF4-FFF2-40B4-BE49-F238E27FC236}">
                  <a16:creationId xmlns:a16="http://schemas.microsoft.com/office/drawing/2014/main" id="{95D07E0A-7010-9202-A00F-FA6713EF1D66}"/>
                </a:ext>
              </a:extLst>
            </p:cNvPr>
            <p:cNvSpPr txBox="1"/>
            <p:nvPr/>
          </p:nvSpPr>
          <p:spPr>
            <a:xfrm>
              <a:off x="4748628" y="4726258"/>
              <a:ext cx="2694744" cy="1292662"/>
            </a:xfrm>
            <a:prstGeom prst="rect">
              <a:avLst/>
            </a:prstGeom>
            <a:noFill/>
          </p:spPr>
          <p:txBody>
            <a:bodyPr wrap="square" lIns="91440" tIns="45720" rIns="91440" bIns="45720" rtlCol="0" anchor="t">
              <a:spAutoFit/>
            </a:bodyPr>
            <a:lstStyle/>
            <a:p>
              <a:pPr algn="ctr"/>
              <a:r>
                <a:rPr lang="en-US" b="1" dirty="0" err="1"/>
                <a:t>Muchas</a:t>
              </a:r>
              <a:r>
                <a:rPr lang="en-US" b="1" dirty="0"/>
                <a:t> </a:t>
              </a:r>
              <a:r>
                <a:rPr lang="en-US" b="1" dirty="0" err="1"/>
                <a:t>exposiciones</a:t>
              </a:r>
              <a:r>
                <a:rPr lang="en-US" b="1" dirty="0"/>
                <a:t>, una </a:t>
              </a:r>
              <a:r>
                <a:rPr lang="en-US" b="1" dirty="0" err="1"/>
                <a:t>solución</a:t>
              </a:r>
              <a:endParaRPr lang="en-US" b="1" dirty="0"/>
            </a:p>
            <a:p>
              <a:pPr algn="ctr"/>
              <a:r>
                <a:rPr lang="es-MX" sz="1400" dirty="0"/>
                <a:t>Aborde vulnerabilidades, </a:t>
              </a:r>
              <a:r>
                <a:rPr lang="es-MX" sz="1400" dirty="0" err="1"/>
                <a:t>exploits</a:t>
              </a:r>
              <a:r>
                <a:rPr lang="es-MX" sz="1400" dirty="0"/>
                <a:t> y configuraciones incorrectas sin silos</a:t>
              </a:r>
              <a:endParaRPr lang="en-FI" sz="1400" dirty="0"/>
            </a:p>
          </p:txBody>
        </p:sp>
      </p:grpSp>
      <p:grpSp>
        <p:nvGrpSpPr>
          <p:cNvPr id="42" name="Group 41">
            <a:extLst>
              <a:ext uri="{FF2B5EF4-FFF2-40B4-BE49-F238E27FC236}">
                <a16:creationId xmlns:a16="http://schemas.microsoft.com/office/drawing/2014/main" id="{39225028-9BF0-D9E3-E89D-686D8A022B23}"/>
              </a:ext>
            </a:extLst>
          </p:cNvPr>
          <p:cNvGrpSpPr/>
          <p:nvPr/>
        </p:nvGrpSpPr>
        <p:grpSpPr>
          <a:xfrm>
            <a:off x="8168310" y="1676441"/>
            <a:ext cx="2845434" cy="4568046"/>
            <a:chOff x="4673283" y="1527865"/>
            <a:chExt cx="2845434" cy="4568046"/>
          </a:xfrm>
        </p:grpSpPr>
        <p:grpSp>
          <p:nvGrpSpPr>
            <p:cNvPr id="14" name="Group 39">
              <a:extLst>
                <a:ext uri="{FF2B5EF4-FFF2-40B4-BE49-F238E27FC236}">
                  <a16:creationId xmlns:a16="http://schemas.microsoft.com/office/drawing/2014/main" id="{BB7725C6-87B6-B51E-473F-49335512BB18}"/>
                </a:ext>
              </a:extLst>
            </p:cNvPr>
            <p:cNvGrpSpPr>
              <a:grpSpLocks noChangeAspect="1"/>
            </p:cNvGrpSpPr>
            <p:nvPr/>
          </p:nvGrpSpPr>
          <p:grpSpPr bwMode="auto">
            <a:xfrm>
              <a:off x="5671945" y="1527865"/>
              <a:ext cx="848111" cy="762642"/>
              <a:chOff x="3646" y="1984"/>
              <a:chExt cx="387" cy="348"/>
            </a:xfrm>
            <a:solidFill>
              <a:schemeClr val="accent3"/>
            </a:solidFill>
          </p:grpSpPr>
          <p:sp>
            <p:nvSpPr>
              <p:cNvPr id="15" name="Oval 40">
                <a:extLst>
                  <a:ext uri="{FF2B5EF4-FFF2-40B4-BE49-F238E27FC236}">
                    <a16:creationId xmlns:a16="http://schemas.microsoft.com/office/drawing/2014/main" id="{7EC8CA54-6603-61BD-6D1A-874D8D32F87B}"/>
                  </a:ext>
                </a:extLst>
              </p:cNvPr>
              <p:cNvSpPr>
                <a:spLocks noChangeArrowheads="1"/>
              </p:cNvSpPr>
              <p:nvPr/>
            </p:nvSpPr>
            <p:spPr bwMode="auto">
              <a:xfrm>
                <a:off x="3705" y="2042"/>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41">
                <a:extLst>
                  <a:ext uri="{FF2B5EF4-FFF2-40B4-BE49-F238E27FC236}">
                    <a16:creationId xmlns:a16="http://schemas.microsoft.com/office/drawing/2014/main" id="{F8760B18-3EB0-9EFC-E5B2-1E8D7493BE46}"/>
                  </a:ext>
                </a:extLst>
              </p:cNvPr>
              <p:cNvSpPr>
                <a:spLocks noChangeArrowheads="1"/>
              </p:cNvSpPr>
              <p:nvPr/>
            </p:nvSpPr>
            <p:spPr bwMode="auto">
              <a:xfrm>
                <a:off x="3705" y="2138"/>
                <a:ext cx="5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42">
                <a:extLst>
                  <a:ext uri="{FF2B5EF4-FFF2-40B4-BE49-F238E27FC236}">
                    <a16:creationId xmlns:a16="http://schemas.microsoft.com/office/drawing/2014/main" id="{870FA81A-091A-B846-1870-E300C9219026}"/>
                  </a:ext>
                </a:extLst>
              </p:cNvPr>
              <p:cNvSpPr>
                <a:spLocks noChangeArrowheads="1"/>
              </p:cNvSpPr>
              <p:nvPr/>
            </p:nvSpPr>
            <p:spPr bwMode="auto">
              <a:xfrm>
                <a:off x="3917" y="2042"/>
                <a:ext cx="58"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EBADA317-E758-1441-DA39-8E5A5AABB2F0}"/>
                  </a:ext>
                </a:extLst>
              </p:cNvPr>
              <p:cNvSpPr>
                <a:spLocks/>
              </p:cNvSpPr>
              <p:nvPr/>
            </p:nvSpPr>
            <p:spPr bwMode="auto">
              <a:xfrm>
                <a:off x="3646" y="1984"/>
                <a:ext cx="387" cy="232"/>
              </a:xfrm>
              <a:custGeom>
                <a:avLst/>
                <a:gdLst>
                  <a:gd name="T0" fmla="*/ 387 w 387"/>
                  <a:gd name="T1" fmla="*/ 232 h 232"/>
                  <a:gd name="T2" fmla="*/ 349 w 387"/>
                  <a:gd name="T3" fmla="*/ 232 h 232"/>
                  <a:gd name="T4" fmla="*/ 349 w 387"/>
                  <a:gd name="T5" fmla="*/ 212 h 232"/>
                  <a:gd name="T6" fmla="*/ 368 w 387"/>
                  <a:gd name="T7" fmla="*/ 212 h 232"/>
                  <a:gd name="T8" fmla="*/ 368 w 387"/>
                  <a:gd name="T9" fmla="*/ 19 h 232"/>
                  <a:gd name="T10" fmla="*/ 20 w 387"/>
                  <a:gd name="T11" fmla="*/ 19 h 232"/>
                  <a:gd name="T12" fmla="*/ 20 w 387"/>
                  <a:gd name="T13" fmla="*/ 212 h 232"/>
                  <a:gd name="T14" fmla="*/ 175 w 387"/>
                  <a:gd name="T15" fmla="*/ 212 h 232"/>
                  <a:gd name="T16" fmla="*/ 175 w 387"/>
                  <a:gd name="T17" fmla="*/ 232 h 232"/>
                  <a:gd name="T18" fmla="*/ 0 w 387"/>
                  <a:gd name="T19" fmla="*/ 232 h 232"/>
                  <a:gd name="T20" fmla="*/ 0 w 387"/>
                  <a:gd name="T21" fmla="*/ 0 h 232"/>
                  <a:gd name="T22" fmla="*/ 387 w 387"/>
                  <a:gd name="T23" fmla="*/ 0 h 232"/>
                  <a:gd name="T24" fmla="*/ 387 w 387"/>
                  <a:gd name="T25"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7" h="232">
                    <a:moveTo>
                      <a:pt x="387" y="232"/>
                    </a:moveTo>
                    <a:lnTo>
                      <a:pt x="349" y="232"/>
                    </a:lnTo>
                    <a:lnTo>
                      <a:pt x="349" y="212"/>
                    </a:lnTo>
                    <a:lnTo>
                      <a:pt x="368" y="212"/>
                    </a:lnTo>
                    <a:lnTo>
                      <a:pt x="368" y="19"/>
                    </a:lnTo>
                    <a:lnTo>
                      <a:pt x="20" y="19"/>
                    </a:lnTo>
                    <a:lnTo>
                      <a:pt x="20" y="212"/>
                    </a:lnTo>
                    <a:lnTo>
                      <a:pt x="175" y="212"/>
                    </a:lnTo>
                    <a:lnTo>
                      <a:pt x="175" y="232"/>
                    </a:lnTo>
                    <a:lnTo>
                      <a:pt x="0" y="232"/>
                    </a:lnTo>
                    <a:lnTo>
                      <a:pt x="0" y="0"/>
                    </a:lnTo>
                    <a:lnTo>
                      <a:pt x="387" y="0"/>
                    </a:lnTo>
                    <a:lnTo>
                      <a:pt x="387"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5">
                <a:extLst>
                  <a:ext uri="{FF2B5EF4-FFF2-40B4-BE49-F238E27FC236}">
                    <a16:creationId xmlns:a16="http://schemas.microsoft.com/office/drawing/2014/main" id="{C012C35C-F276-5FD4-D3B6-A6AC247D5C19}"/>
                  </a:ext>
                </a:extLst>
              </p:cNvPr>
              <p:cNvSpPr>
                <a:spLocks/>
              </p:cNvSpPr>
              <p:nvPr/>
            </p:nvSpPr>
            <p:spPr bwMode="auto">
              <a:xfrm>
                <a:off x="3879" y="2196"/>
                <a:ext cx="38" cy="78"/>
              </a:xfrm>
              <a:custGeom>
                <a:avLst/>
                <a:gdLst>
                  <a:gd name="T0" fmla="*/ 38 w 38"/>
                  <a:gd name="T1" fmla="*/ 78 h 78"/>
                  <a:gd name="T2" fmla="*/ 19 w 38"/>
                  <a:gd name="T3" fmla="*/ 78 h 78"/>
                  <a:gd name="T4" fmla="*/ 19 w 38"/>
                  <a:gd name="T5" fmla="*/ 20 h 78"/>
                  <a:gd name="T6" fmla="*/ 0 w 38"/>
                  <a:gd name="T7" fmla="*/ 20 h 78"/>
                  <a:gd name="T8" fmla="*/ 0 w 38"/>
                  <a:gd name="T9" fmla="*/ 0 h 78"/>
                  <a:gd name="T10" fmla="*/ 38 w 38"/>
                  <a:gd name="T11" fmla="*/ 0 h 78"/>
                  <a:gd name="T12" fmla="*/ 38 w 38"/>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38" h="78">
                    <a:moveTo>
                      <a:pt x="38" y="78"/>
                    </a:moveTo>
                    <a:lnTo>
                      <a:pt x="19" y="78"/>
                    </a:lnTo>
                    <a:lnTo>
                      <a:pt x="19" y="20"/>
                    </a:lnTo>
                    <a:lnTo>
                      <a:pt x="0" y="20"/>
                    </a:lnTo>
                    <a:lnTo>
                      <a:pt x="0" y="0"/>
                    </a:lnTo>
                    <a:lnTo>
                      <a:pt x="38" y="0"/>
                    </a:lnTo>
                    <a:lnTo>
                      <a:pt x="3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3">
                <a:extLst>
                  <a:ext uri="{FF2B5EF4-FFF2-40B4-BE49-F238E27FC236}">
                    <a16:creationId xmlns:a16="http://schemas.microsoft.com/office/drawing/2014/main" id="{F9DE3FF4-5ED7-DDAA-29BC-EF4BD596BB95}"/>
                  </a:ext>
                </a:extLst>
              </p:cNvPr>
              <p:cNvSpPr>
                <a:spLocks noEditPoints="1"/>
              </p:cNvSpPr>
              <p:nvPr/>
            </p:nvSpPr>
            <p:spPr bwMode="auto">
              <a:xfrm>
                <a:off x="3811" y="2138"/>
                <a:ext cx="193" cy="194"/>
              </a:xfrm>
              <a:custGeom>
                <a:avLst/>
                <a:gdLst>
                  <a:gd name="T0" fmla="*/ 40 w 80"/>
                  <a:gd name="T1" fmla="*/ 80 h 80"/>
                  <a:gd name="T2" fmla="*/ 0 w 80"/>
                  <a:gd name="T3" fmla="*/ 40 h 80"/>
                  <a:gd name="T4" fmla="*/ 40 w 80"/>
                  <a:gd name="T5" fmla="*/ 0 h 80"/>
                  <a:gd name="T6" fmla="*/ 80 w 80"/>
                  <a:gd name="T7" fmla="*/ 40 h 80"/>
                  <a:gd name="T8" fmla="*/ 40 w 80"/>
                  <a:gd name="T9" fmla="*/ 80 h 80"/>
                  <a:gd name="T10" fmla="*/ 40 w 80"/>
                  <a:gd name="T11" fmla="*/ 8 h 80"/>
                  <a:gd name="T12" fmla="*/ 8 w 80"/>
                  <a:gd name="T13" fmla="*/ 40 h 80"/>
                  <a:gd name="T14" fmla="*/ 40 w 80"/>
                  <a:gd name="T15" fmla="*/ 72 h 80"/>
                  <a:gd name="T16" fmla="*/ 72 w 80"/>
                  <a:gd name="T17" fmla="*/ 40 h 80"/>
                  <a:gd name="T18" fmla="*/ 40 w 80"/>
                  <a:gd name="T19"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18" y="80"/>
                      <a:pt x="0" y="62"/>
                      <a:pt x="0" y="40"/>
                    </a:cubicBezTo>
                    <a:cubicBezTo>
                      <a:pt x="0" y="18"/>
                      <a:pt x="18" y="0"/>
                      <a:pt x="40" y="0"/>
                    </a:cubicBezTo>
                    <a:cubicBezTo>
                      <a:pt x="62" y="0"/>
                      <a:pt x="80" y="18"/>
                      <a:pt x="80" y="40"/>
                    </a:cubicBezTo>
                    <a:cubicBezTo>
                      <a:pt x="80" y="62"/>
                      <a:pt x="62" y="80"/>
                      <a:pt x="40" y="80"/>
                    </a:cubicBezTo>
                    <a:close/>
                    <a:moveTo>
                      <a:pt x="40" y="8"/>
                    </a:moveTo>
                    <a:cubicBezTo>
                      <a:pt x="22" y="8"/>
                      <a:pt x="8" y="22"/>
                      <a:pt x="8" y="40"/>
                    </a:cubicBezTo>
                    <a:cubicBezTo>
                      <a:pt x="8" y="58"/>
                      <a:pt x="22" y="72"/>
                      <a:pt x="40" y="72"/>
                    </a:cubicBezTo>
                    <a:cubicBezTo>
                      <a:pt x="58" y="72"/>
                      <a:pt x="72" y="58"/>
                      <a:pt x="72" y="40"/>
                    </a:cubicBezTo>
                    <a:cubicBezTo>
                      <a:pt x="72" y="22"/>
                      <a:pt x="58" y="8"/>
                      <a:pt x="4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TextBox 20">
              <a:extLst>
                <a:ext uri="{FF2B5EF4-FFF2-40B4-BE49-F238E27FC236}">
                  <a16:creationId xmlns:a16="http://schemas.microsoft.com/office/drawing/2014/main" id="{A6D6E149-ABAF-AD76-1A1A-609961C80AB2}"/>
                </a:ext>
              </a:extLst>
            </p:cNvPr>
            <p:cNvSpPr txBox="1"/>
            <p:nvPr/>
          </p:nvSpPr>
          <p:spPr>
            <a:xfrm>
              <a:off x="4839913" y="2448940"/>
              <a:ext cx="2512174" cy="1077218"/>
            </a:xfrm>
            <a:prstGeom prst="rect">
              <a:avLst/>
            </a:prstGeom>
            <a:noFill/>
          </p:spPr>
          <p:txBody>
            <a:bodyPr wrap="square" lIns="91440" tIns="45720" rIns="91440" bIns="45720" rtlCol="0" anchor="t">
              <a:spAutoFit/>
            </a:bodyPr>
            <a:lstStyle/>
            <a:p>
              <a:pPr algn="ctr"/>
              <a:r>
                <a:rPr lang="en-US" b="1" dirty="0" err="1"/>
                <a:t>Utilizar</a:t>
              </a:r>
              <a:r>
                <a:rPr lang="en-US" b="1" dirty="0"/>
                <a:t> </a:t>
              </a:r>
              <a:r>
                <a:rPr lang="en-US" b="1" dirty="0" err="1"/>
                <a:t>habilidades</a:t>
              </a:r>
              <a:r>
                <a:rPr lang="en-US" b="1" dirty="0"/>
                <a:t> </a:t>
              </a:r>
              <a:r>
                <a:rPr lang="en-US" b="1" dirty="0" err="1"/>
                <a:t>existentes</a:t>
              </a:r>
              <a:endParaRPr lang="en-US" b="1" dirty="0"/>
            </a:p>
            <a:p>
              <a:pPr algn="ctr"/>
              <a:r>
                <a:rPr lang="es-MX" sz="1400" dirty="0"/>
                <a:t>Gestionar la exposición con los recursos de TI existentes</a:t>
              </a:r>
              <a:endParaRPr lang="en-FI" sz="1400" dirty="0"/>
            </a:p>
          </p:txBody>
        </p:sp>
        <p:grpSp>
          <p:nvGrpSpPr>
            <p:cNvPr id="34" name="Group 33">
              <a:extLst>
                <a:ext uri="{FF2B5EF4-FFF2-40B4-BE49-F238E27FC236}">
                  <a16:creationId xmlns:a16="http://schemas.microsoft.com/office/drawing/2014/main" id="{2B13D319-EC96-823E-5448-463A7371CD9F}"/>
                </a:ext>
              </a:extLst>
            </p:cNvPr>
            <p:cNvGrpSpPr>
              <a:grpSpLocks noChangeAspect="1"/>
            </p:cNvGrpSpPr>
            <p:nvPr/>
          </p:nvGrpSpPr>
          <p:grpSpPr bwMode="auto">
            <a:xfrm>
              <a:off x="5680475" y="3757481"/>
              <a:ext cx="831050" cy="831050"/>
              <a:chOff x="3666" y="1986"/>
              <a:chExt cx="348" cy="348"/>
            </a:xfrm>
            <a:solidFill>
              <a:schemeClr val="accent2"/>
            </a:solidFill>
          </p:grpSpPr>
          <p:sp>
            <p:nvSpPr>
              <p:cNvPr id="35" name="Freeform 17">
                <a:extLst>
                  <a:ext uri="{FF2B5EF4-FFF2-40B4-BE49-F238E27FC236}">
                    <a16:creationId xmlns:a16="http://schemas.microsoft.com/office/drawing/2014/main" id="{294EE585-FC92-62CF-4318-D056E6ECA64F}"/>
                  </a:ext>
                </a:extLst>
              </p:cNvPr>
              <p:cNvSpPr>
                <a:spLocks noEditPoints="1"/>
              </p:cNvSpPr>
              <p:nvPr/>
            </p:nvSpPr>
            <p:spPr bwMode="auto">
              <a:xfrm>
                <a:off x="3666" y="1986"/>
                <a:ext cx="348" cy="348"/>
              </a:xfrm>
              <a:custGeom>
                <a:avLst/>
                <a:gdLst>
                  <a:gd name="T0" fmla="*/ 72 w 144"/>
                  <a:gd name="T1" fmla="*/ 4 h 144"/>
                  <a:gd name="T2" fmla="*/ 48 w 144"/>
                  <a:gd name="T3" fmla="*/ 1 h 144"/>
                  <a:gd name="T4" fmla="*/ 43 w 144"/>
                  <a:gd name="T5" fmla="*/ 3 h 144"/>
                  <a:gd name="T6" fmla="*/ 29 w 144"/>
                  <a:gd name="T7" fmla="*/ 15 h 144"/>
                  <a:gd name="T8" fmla="*/ 28 w 144"/>
                  <a:gd name="T9" fmla="*/ 17 h 144"/>
                  <a:gd name="T10" fmla="*/ 4 w 144"/>
                  <a:gd name="T11" fmla="*/ 72 h 144"/>
                  <a:gd name="T12" fmla="*/ 4 w 144"/>
                  <a:gd name="T13" fmla="*/ 74 h 144"/>
                  <a:gd name="T14" fmla="*/ 2 w 144"/>
                  <a:gd name="T15" fmla="*/ 76 h 144"/>
                  <a:gd name="T16" fmla="*/ 1 w 144"/>
                  <a:gd name="T17" fmla="*/ 80 h 144"/>
                  <a:gd name="T18" fmla="*/ 0 w 144"/>
                  <a:gd name="T19" fmla="*/ 85 h 144"/>
                  <a:gd name="T20" fmla="*/ 0 w 144"/>
                  <a:gd name="T21" fmla="*/ 87 h 144"/>
                  <a:gd name="T22" fmla="*/ 0 w 144"/>
                  <a:gd name="T23" fmla="*/ 90 h 144"/>
                  <a:gd name="T24" fmla="*/ 1 w 144"/>
                  <a:gd name="T25" fmla="*/ 96 h 144"/>
                  <a:gd name="T26" fmla="*/ 2 w 144"/>
                  <a:gd name="T27" fmla="*/ 100 h 144"/>
                  <a:gd name="T28" fmla="*/ 5 w 144"/>
                  <a:gd name="T29" fmla="*/ 105 h 144"/>
                  <a:gd name="T30" fmla="*/ 6 w 144"/>
                  <a:gd name="T31" fmla="*/ 107 h 144"/>
                  <a:gd name="T32" fmla="*/ 8 w 144"/>
                  <a:gd name="T33" fmla="*/ 109 h 144"/>
                  <a:gd name="T34" fmla="*/ 12 w 144"/>
                  <a:gd name="T35" fmla="*/ 113 h 144"/>
                  <a:gd name="T36" fmla="*/ 15 w 144"/>
                  <a:gd name="T37" fmla="*/ 115 h 144"/>
                  <a:gd name="T38" fmla="*/ 18 w 144"/>
                  <a:gd name="T39" fmla="*/ 117 h 144"/>
                  <a:gd name="T40" fmla="*/ 20 w 144"/>
                  <a:gd name="T41" fmla="*/ 118 h 144"/>
                  <a:gd name="T42" fmla="*/ 25 w 144"/>
                  <a:gd name="T43" fmla="*/ 119 h 144"/>
                  <a:gd name="T44" fmla="*/ 88 w 144"/>
                  <a:gd name="T45" fmla="*/ 144 h 144"/>
                  <a:gd name="T46" fmla="*/ 140 w 144"/>
                  <a:gd name="T47" fmla="*/ 72 h 144"/>
                  <a:gd name="T48" fmla="*/ 33 w 144"/>
                  <a:gd name="T49" fmla="*/ 120 h 144"/>
                  <a:gd name="T50" fmla="*/ 44 w 144"/>
                  <a:gd name="T51" fmla="*/ 118 h 144"/>
                  <a:gd name="T52" fmla="*/ 61 w 144"/>
                  <a:gd name="T53" fmla="*/ 116 h 144"/>
                  <a:gd name="T54" fmla="*/ 52 w 144"/>
                  <a:gd name="T55" fmla="*/ 100 h 144"/>
                  <a:gd name="T56" fmla="*/ 44 w 144"/>
                  <a:gd name="T57" fmla="*/ 100 h 144"/>
                  <a:gd name="T58" fmla="*/ 29 w 144"/>
                  <a:gd name="T59" fmla="*/ 112 h 144"/>
                  <a:gd name="T60" fmla="*/ 23 w 144"/>
                  <a:gd name="T61" fmla="*/ 110 h 144"/>
                  <a:gd name="T62" fmla="*/ 18 w 144"/>
                  <a:gd name="T63" fmla="*/ 107 h 144"/>
                  <a:gd name="T64" fmla="*/ 14 w 144"/>
                  <a:gd name="T65" fmla="*/ 103 h 144"/>
                  <a:gd name="T66" fmla="*/ 11 w 144"/>
                  <a:gd name="T67" fmla="*/ 99 h 144"/>
                  <a:gd name="T68" fmla="*/ 9 w 144"/>
                  <a:gd name="T69" fmla="*/ 93 h 144"/>
                  <a:gd name="T70" fmla="*/ 8 w 144"/>
                  <a:gd name="T71" fmla="*/ 88 h 144"/>
                  <a:gd name="T72" fmla="*/ 8 w 144"/>
                  <a:gd name="T73" fmla="*/ 85 h 144"/>
                  <a:gd name="T74" fmla="*/ 9 w 144"/>
                  <a:gd name="T75" fmla="*/ 81 h 144"/>
                  <a:gd name="T76" fmla="*/ 11 w 144"/>
                  <a:gd name="T77" fmla="*/ 77 h 144"/>
                  <a:gd name="T78" fmla="*/ 21 w 144"/>
                  <a:gd name="T79" fmla="*/ 58 h 144"/>
                  <a:gd name="T80" fmla="*/ 24 w 144"/>
                  <a:gd name="T81" fmla="*/ 33 h 144"/>
                  <a:gd name="T82" fmla="*/ 35 w 144"/>
                  <a:gd name="T83" fmla="*/ 70 h 144"/>
                  <a:gd name="T84" fmla="*/ 54 w 144"/>
                  <a:gd name="T85" fmla="*/ 51 h 144"/>
                  <a:gd name="T86" fmla="*/ 33 w 144"/>
                  <a:gd name="T87" fmla="*/ 38 h 144"/>
                  <a:gd name="T88" fmla="*/ 33 w 144"/>
                  <a:gd name="T89" fmla="*/ 26 h 144"/>
                  <a:gd name="T90" fmla="*/ 38 w 144"/>
                  <a:gd name="T91" fmla="*/ 17 h 144"/>
                  <a:gd name="T92" fmla="*/ 43 w 144"/>
                  <a:gd name="T93" fmla="*/ 12 h 144"/>
                  <a:gd name="T94" fmla="*/ 49 w 144"/>
                  <a:gd name="T95" fmla="*/ 9 h 144"/>
                  <a:gd name="T96" fmla="*/ 68 w 144"/>
                  <a:gd name="T97" fmla="*/ 133 h 144"/>
                  <a:gd name="T98" fmla="*/ 115 w 144"/>
                  <a:gd name="T99" fmla="*/ 112 h 144"/>
                  <a:gd name="T100" fmla="*/ 111 w 144"/>
                  <a:gd name="T101" fmla="*/ 120 h 144"/>
                  <a:gd name="T102" fmla="*/ 76 w 144"/>
                  <a:gd name="T103" fmla="*/ 96 h 144"/>
                  <a:gd name="T104" fmla="*/ 84 w 144"/>
                  <a:gd name="T105" fmla="*/ 76 h 144"/>
                  <a:gd name="T106" fmla="*/ 76 w 144"/>
                  <a:gd name="T107" fmla="*/ 11 h 144"/>
                  <a:gd name="T108" fmla="*/ 112 w 144"/>
                  <a:gd name="T109" fmla="*/ 44 h 144"/>
                  <a:gd name="T110" fmla="*/ 84 w 144"/>
                  <a:gd name="T111" fmla="*/ 36 h 144"/>
                  <a:gd name="T112" fmla="*/ 120 w 144"/>
                  <a:gd name="T113" fmla="*/ 33 h 144"/>
                  <a:gd name="T114" fmla="*/ 130 w 144"/>
                  <a:gd name="T115" fmla="*/ 60 h 144"/>
                  <a:gd name="T116" fmla="*/ 116 w 144"/>
                  <a:gd name="T117" fmla="*/ 76 h 144"/>
                  <a:gd name="T118" fmla="*/ 130 w 144"/>
                  <a:gd name="T119" fmla="*/ 72 h 144"/>
                  <a:gd name="T120" fmla="*/ 136 w 144"/>
                  <a:gd name="T121" fmla="*/ 8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 h="144">
                    <a:moveTo>
                      <a:pt x="119" y="25"/>
                    </a:moveTo>
                    <a:cubicBezTo>
                      <a:pt x="116" y="10"/>
                      <a:pt x="103" y="0"/>
                      <a:pt x="88" y="0"/>
                    </a:cubicBezTo>
                    <a:cubicBezTo>
                      <a:pt x="82" y="0"/>
                      <a:pt x="77" y="1"/>
                      <a:pt x="72" y="4"/>
                    </a:cubicBezTo>
                    <a:cubicBezTo>
                      <a:pt x="67" y="1"/>
                      <a:pt x="62" y="0"/>
                      <a:pt x="56" y="0"/>
                    </a:cubicBezTo>
                    <a:cubicBezTo>
                      <a:pt x="53" y="0"/>
                      <a:pt x="50" y="0"/>
                      <a:pt x="48" y="1"/>
                    </a:cubicBezTo>
                    <a:cubicBezTo>
                      <a:pt x="48" y="1"/>
                      <a:pt x="48" y="1"/>
                      <a:pt x="48" y="1"/>
                    </a:cubicBezTo>
                    <a:cubicBezTo>
                      <a:pt x="47" y="1"/>
                      <a:pt x="47" y="1"/>
                      <a:pt x="46" y="2"/>
                    </a:cubicBezTo>
                    <a:cubicBezTo>
                      <a:pt x="46" y="2"/>
                      <a:pt x="45" y="2"/>
                      <a:pt x="45" y="2"/>
                    </a:cubicBezTo>
                    <a:cubicBezTo>
                      <a:pt x="44" y="2"/>
                      <a:pt x="44" y="2"/>
                      <a:pt x="43" y="3"/>
                    </a:cubicBezTo>
                    <a:cubicBezTo>
                      <a:pt x="43" y="3"/>
                      <a:pt x="43" y="3"/>
                      <a:pt x="43" y="3"/>
                    </a:cubicBezTo>
                    <a:cubicBezTo>
                      <a:pt x="37" y="5"/>
                      <a:pt x="32" y="10"/>
                      <a:pt x="29" y="15"/>
                    </a:cubicBezTo>
                    <a:cubicBezTo>
                      <a:pt x="29" y="15"/>
                      <a:pt x="29" y="15"/>
                      <a:pt x="29" y="15"/>
                    </a:cubicBezTo>
                    <a:cubicBezTo>
                      <a:pt x="29" y="15"/>
                      <a:pt x="28" y="16"/>
                      <a:pt x="28" y="16"/>
                    </a:cubicBezTo>
                    <a:cubicBezTo>
                      <a:pt x="28" y="16"/>
                      <a:pt x="28" y="17"/>
                      <a:pt x="28" y="17"/>
                    </a:cubicBezTo>
                    <a:cubicBezTo>
                      <a:pt x="28" y="17"/>
                      <a:pt x="28" y="17"/>
                      <a:pt x="28" y="17"/>
                    </a:cubicBezTo>
                    <a:cubicBezTo>
                      <a:pt x="26" y="20"/>
                      <a:pt x="25" y="22"/>
                      <a:pt x="25" y="25"/>
                    </a:cubicBezTo>
                    <a:cubicBezTo>
                      <a:pt x="10" y="28"/>
                      <a:pt x="0" y="41"/>
                      <a:pt x="0" y="56"/>
                    </a:cubicBezTo>
                    <a:cubicBezTo>
                      <a:pt x="0" y="62"/>
                      <a:pt x="1" y="67"/>
                      <a:pt x="4" y="72"/>
                    </a:cubicBezTo>
                    <a:cubicBezTo>
                      <a:pt x="4" y="72"/>
                      <a:pt x="4" y="72"/>
                      <a:pt x="4" y="72"/>
                    </a:cubicBezTo>
                    <a:cubicBezTo>
                      <a:pt x="4" y="73"/>
                      <a:pt x="4" y="73"/>
                      <a:pt x="4" y="73"/>
                    </a:cubicBezTo>
                    <a:cubicBezTo>
                      <a:pt x="4" y="73"/>
                      <a:pt x="4" y="73"/>
                      <a:pt x="4" y="74"/>
                    </a:cubicBezTo>
                    <a:cubicBezTo>
                      <a:pt x="3" y="73"/>
                      <a:pt x="3" y="73"/>
                      <a:pt x="3" y="73"/>
                    </a:cubicBezTo>
                    <a:cubicBezTo>
                      <a:pt x="3" y="74"/>
                      <a:pt x="3" y="74"/>
                      <a:pt x="3" y="75"/>
                    </a:cubicBezTo>
                    <a:cubicBezTo>
                      <a:pt x="3" y="75"/>
                      <a:pt x="2" y="76"/>
                      <a:pt x="2" y="76"/>
                    </a:cubicBezTo>
                    <a:cubicBezTo>
                      <a:pt x="2" y="76"/>
                      <a:pt x="2" y="77"/>
                      <a:pt x="2" y="77"/>
                    </a:cubicBezTo>
                    <a:cubicBezTo>
                      <a:pt x="2" y="77"/>
                      <a:pt x="2" y="78"/>
                      <a:pt x="1" y="79"/>
                    </a:cubicBezTo>
                    <a:cubicBezTo>
                      <a:pt x="1" y="79"/>
                      <a:pt x="1" y="80"/>
                      <a:pt x="1" y="80"/>
                    </a:cubicBezTo>
                    <a:cubicBezTo>
                      <a:pt x="1" y="81"/>
                      <a:pt x="1" y="81"/>
                      <a:pt x="1" y="81"/>
                    </a:cubicBezTo>
                    <a:cubicBezTo>
                      <a:pt x="1" y="82"/>
                      <a:pt x="1" y="82"/>
                      <a:pt x="0" y="83"/>
                    </a:cubicBezTo>
                    <a:cubicBezTo>
                      <a:pt x="0" y="83"/>
                      <a:pt x="0" y="84"/>
                      <a:pt x="0" y="85"/>
                    </a:cubicBezTo>
                    <a:cubicBezTo>
                      <a:pt x="0" y="85"/>
                      <a:pt x="0" y="85"/>
                      <a:pt x="0" y="85"/>
                    </a:cubicBezTo>
                    <a:cubicBezTo>
                      <a:pt x="0" y="85"/>
                      <a:pt x="0" y="86"/>
                      <a:pt x="0" y="86"/>
                    </a:cubicBezTo>
                    <a:cubicBezTo>
                      <a:pt x="0" y="86"/>
                      <a:pt x="0" y="87"/>
                      <a:pt x="0" y="87"/>
                    </a:cubicBezTo>
                    <a:cubicBezTo>
                      <a:pt x="0" y="87"/>
                      <a:pt x="0" y="88"/>
                      <a:pt x="0" y="88"/>
                    </a:cubicBezTo>
                    <a:cubicBezTo>
                      <a:pt x="0" y="89"/>
                      <a:pt x="0" y="90"/>
                      <a:pt x="0" y="90"/>
                    </a:cubicBezTo>
                    <a:cubicBezTo>
                      <a:pt x="0" y="90"/>
                      <a:pt x="0" y="90"/>
                      <a:pt x="0" y="90"/>
                    </a:cubicBezTo>
                    <a:cubicBezTo>
                      <a:pt x="0" y="92"/>
                      <a:pt x="1" y="94"/>
                      <a:pt x="1" y="95"/>
                    </a:cubicBezTo>
                    <a:cubicBezTo>
                      <a:pt x="1" y="95"/>
                      <a:pt x="1" y="95"/>
                      <a:pt x="1" y="95"/>
                    </a:cubicBezTo>
                    <a:cubicBezTo>
                      <a:pt x="1" y="95"/>
                      <a:pt x="1" y="96"/>
                      <a:pt x="1" y="96"/>
                    </a:cubicBezTo>
                    <a:cubicBezTo>
                      <a:pt x="1" y="97"/>
                      <a:pt x="2" y="98"/>
                      <a:pt x="2" y="99"/>
                    </a:cubicBezTo>
                    <a:cubicBezTo>
                      <a:pt x="2" y="100"/>
                      <a:pt x="2" y="100"/>
                      <a:pt x="2" y="100"/>
                    </a:cubicBezTo>
                    <a:cubicBezTo>
                      <a:pt x="2" y="100"/>
                      <a:pt x="2" y="100"/>
                      <a:pt x="2" y="100"/>
                    </a:cubicBezTo>
                    <a:cubicBezTo>
                      <a:pt x="3" y="100"/>
                      <a:pt x="3" y="100"/>
                      <a:pt x="3" y="100"/>
                    </a:cubicBezTo>
                    <a:cubicBezTo>
                      <a:pt x="3" y="101"/>
                      <a:pt x="3" y="102"/>
                      <a:pt x="4" y="103"/>
                    </a:cubicBezTo>
                    <a:cubicBezTo>
                      <a:pt x="4" y="104"/>
                      <a:pt x="4" y="104"/>
                      <a:pt x="5" y="105"/>
                    </a:cubicBezTo>
                    <a:cubicBezTo>
                      <a:pt x="5" y="105"/>
                      <a:pt x="5" y="105"/>
                      <a:pt x="5" y="105"/>
                    </a:cubicBezTo>
                    <a:cubicBezTo>
                      <a:pt x="5" y="105"/>
                      <a:pt x="5" y="105"/>
                      <a:pt x="5" y="105"/>
                    </a:cubicBezTo>
                    <a:cubicBezTo>
                      <a:pt x="5" y="106"/>
                      <a:pt x="6" y="106"/>
                      <a:pt x="6" y="107"/>
                    </a:cubicBezTo>
                    <a:cubicBezTo>
                      <a:pt x="6" y="107"/>
                      <a:pt x="6" y="107"/>
                      <a:pt x="7" y="108"/>
                    </a:cubicBezTo>
                    <a:cubicBezTo>
                      <a:pt x="7" y="108"/>
                      <a:pt x="7" y="108"/>
                      <a:pt x="8" y="109"/>
                    </a:cubicBezTo>
                    <a:cubicBezTo>
                      <a:pt x="8" y="109"/>
                      <a:pt x="8" y="109"/>
                      <a:pt x="8" y="109"/>
                    </a:cubicBezTo>
                    <a:cubicBezTo>
                      <a:pt x="9" y="110"/>
                      <a:pt x="9" y="111"/>
                      <a:pt x="10" y="111"/>
                    </a:cubicBezTo>
                    <a:cubicBezTo>
                      <a:pt x="11" y="112"/>
                      <a:pt x="11" y="112"/>
                      <a:pt x="11" y="112"/>
                    </a:cubicBezTo>
                    <a:cubicBezTo>
                      <a:pt x="11" y="112"/>
                      <a:pt x="11" y="112"/>
                      <a:pt x="12" y="113"/>
                    </a:cubicBezTo>
                    <a:cubicBezTo>
                      <a:pt x="12" y="113"/>
                      <a:pt x="12" y="113"/>
                      <a:pt x="12" y="113"/>
                    </a:cubicBezTo>
                    <a:cubicBezTo>
                      <a:pt x="13" y="114"/>
                      <a:pt x="14" y="114"/>
                      <a:pt x="14" y="115"/>
                    </a:cubicBezTo>
                    <a:cubicBezTo>
                      <a:pt x="15" y="115"/>
                      <a:pt x="15" y="115"/>
                      <a:pt x="15" y="115"/>
                    </a:cubicBezTo>
                    <a:cubicBezTo>
                      <a:pt x="16" y="115"/>
                      <a:pt x="16" y="116"/>
                      <a:pt x="16" y="116"/>
                    </a:cubicBezTo>
                    <a:cubicBezTo>
                      <a:pt x="17" y="116"/>
                      <a:pt x="17" y="116"/>
                      <a:pt x="18" y="117"/>
                    </a:cubicBezTo>
                    <a:cubicBezTo>
                      <a:pt x="18" y="117"/>
                      <a:pt x="18" y="117"/>
                      <a:pt x="18" y="117"/>
                    </a:cubicBezTo>
                    <a:cubicBezTo>
                      <a:pt x="19" y="117"/>
                      <a:pt x="19" y="117"/>
                      <a:pt x="20" y="118"/>
                    </a:cubicBezTo>
                    <a:cubicBezTo>
                      <a:pt x="20" y="118"/>
                      <a:pt x="20" y="118"/>
                      <a:pt x="20" y="118"/>
                    </a:cubicBezTo>
                    <a:cubicBezTo>
                      <a:pt x="20" y="118"/>
                      <a:pt x="20" y="118"/>
                      <a:pt x="20" y="118"/>
                    </a:cubicBezTo>
                    <a:cubicBezTo>
                      <a:pt x="21" y="118"/>
                      <a:pt x="21" y="118"/>
                      <a:pt x="21" y="118"/>
                    </a:cubicBezTo>
                    <a:cubicBezTo>
                      <a:pt x="21" y="118"/>
                      <a:pt x="21" y="118"/>
                      <a:pt x="21" y="118"/>
                    </a:cubicBezTo>
                    <a:cubicBezTo>
                      <a:pt x="23" y="119"/>
                      <a:pt x="24" y="119"/>
                      <a:pt x="25" y="119"/>
                    </a:cubicBezTo>
                    <a:cubicBezTo>
                      <a:pt x="28" y="134"/>
                      <a:pt x="41" y="144"/>
                      <a:pt x="56" y="144"/>
                    </a:cubicBezTo>
                    <a:cubicBezTo>
                      <a:pt x="62" y="144"/>
                      <a:pt x="67" y="143"/>
                      <a:pt x="72" y="140"/>
                    </a:cubicBezTo>
                    <a:cubicBezTo>
                      <a:pt x="77" y="143"/>
                      <a:pt x="82" y="144"/>
                      <a:pt x="88" y="144"/>
                    </a:cubicBezTo>
                    <a:cubicBezTo>
                      <a:pt x="103" y="144"/>
                      <a:pt x="116" y="134"/>
                      <a:pt x="119" y="119"/>
                    </a:cubicBezTo>
                    <a:cubicBezTo>
                      <a:pt x="134" y="116"/>
                      <a:pt x="144" y="103"/>
                      <a:pt x="144" y="88"/>
                    </a:cubicBezTo>
                    <a:cubicBezTo>
                      <a:pt x="144" y="82"/>
                      <a:pt x="143" y="77"/>
                      <a:pt x="140" y="72"/>
                    </a:cubicBezTo>
                    <a:cubicBezTo>
                      <a:pt x="143" y="67"/>
                      <a:pt x="144" y="62"/>
                      <a:pt x="144" y="56"/>
                    </a:cubicBezTo>
                    <a:cubicBezTo>
                      <a:pt x="144" y="41"/>
                      <a:pt x="134" y="28"/>
                      <a:pt x="119" y="25"/>
                    </a:cubicBezTo>
                    <a:close/>
                    <a:moveTo>
                      <a:pt x="33" y="120"/>
                    </a:moveTo>
                    <a:cubicBezTo>
                      <a:pt x="37" y="120"/>
                      <a:pt x="40" y="119"/>
                      <a:pt x="44" y="118"/>
                    </a:cubicBezTo>
                    <a:cubicBezTo>
                      <a:pt x="43" y="117"/>
                      <a:pt x="43" y="117"/>
                      <a:pt x="43" y="117"/>
                    </a:cubicBezTo>
                    <a:cubicBezTo>
                      <a:pt x="44" y="118"/>
                      <a:pt x="44" y="118"/>
                      <a:pt x="44" y="118"/>
                    </a:cubicBezTo>
                    <a:cubicBezTo>
                      <a:pt x="45" y="117"/>
                      <a:pt x="47" y="117"/>
                      <a:pt x="49" y="117"/>
                    </a:cubicBezTo>
                    <a:cubicBezTo>
                      <a:pt x="51" y="118"/>
                      <a:pt x="53" y="119"/>
                      <a:pt x="54" y="121"/>
                    </a:cubicBezTo>
                    <a:cubicBezTo>
                      <a:pt x="61" y="116"/>
                      <a:pt x="61" y="116"/>
                      <a:pt x="61" y="116"/>
                    </a:cubicBezTo>
                    <a:cubicBezTo>
                      <a:pt x="58" y="113"/>
                      <a:pt x="55" y="110"/>
                      <a:pt x="51" y="109"/>
                    </a:cubicBezTo>
                    <a:cubicBezTo>
                      <a:pt x="51" y="109"/>
                      <a:pt x="50" y="109"/>
                      <a:pt x="50" y="109"/>
                    </a:cubicBezTo>
                    <a:cubicBezTo>
                      <a:pt x="51" y="106"/>
                      <a:pt x="52" y="103"/>
                      <a:pt x="52" y="100"/>
                    </a:cubicBezTo>
                    <a:cubicBezTo>
                      <a:pt x="52" y="96"/>
                      <a:pt x="51" y="93"/>
                      <a:pt x="49" y="90"/>
                    </a:cubicBezTo>
                    <a:cubicBezTo>
                      <a:pt x="42" y="94"/>
                      <a:pt x="42" y="94"/>
                      <a:pt x="42" y="94"/>
                    </a:cubicBezTo>
                    <a:cubicBezTo>
                      <a:pt x="43" y="96"/>
                      <a:pt x="44" y="98"/>
                      <a:pt x="44" y="100"/>
                    </a:cubicBezTo>
                    <a:cubicBezTo>
                      <a:pt x="44" y="106"/>
                      <a:pt x="39" y="112"/>
                      <a:pt x="33" y="112"/>
                    </a:cubicBezTo>
                    <a:cubicBezTo>
                      <a:pt x="31" y="112"/>
                      <a:pt x="30" y="112"/>
                      <a:pt x="29" y="112"/>
                    </a:cubicBezTo>
                    <a:cubicBezTo>
                      <a:pt x="29" y="112"/>
                      <a:pt x="29" y="112"/>
                      <a:pt x="29" y="112"/>
                    </a:cubicBezTo>
                    <a:cubicBezTo>
                      <a:pt x="29" y="112"/>
                      <a:pt x="28" y="112"/>
                      <a:pt x="28" y="112"/>
                    </a:cubicBezTo>
                    <a:cubicBezTo>
                      <a:pt x="27" y="111"/>
                      <a:pt x="26" y="111"/>
                      <a:pt x="25" y="111"/>
                    </a:cubicBezTo>
                    <a:cubicBezTo>
                      <a:pt x="24" y="111"/>
                      <a:pt x="24" y="111"/>
                      <a:pt x="23" y="110"/>
                    </a:cubicBezTo>
                    <a:cubicBezTo>
                      <a:pt x="23" y="110"/>
                      <a:pt x="22" y="110"/>
                      <a:pt x="21" y="109"/>
                    </a:cubicBezTo>
                    <a:cubicBezTo>
                      <a:pt x="21" y="109"/>
                      <a:pt x="20" y="109"/>
                      <a:pt x="20" y="109"/>
                    </a:cubicBezTo>
                    <a:cubicBezTo>
                      <a:pt x="19" y="108"/>
                      <a:pt x="18" y="108"/>
                      <a:pt x="18" y="107"/>
                    </a:cubicBezTo>
                    <a:cubicBezTo>
                      <a:pt x="17" y="107"/>
                      <a:pt x="17" y="107"/>
                      <a:pt x="17" y="106"/>
                    </a:cubicBezTo>
                    <a:cubicBezTo>
                      <a:pt x="16" y="106"/>
                      <a:pt x="15" y="105"/>
                      <a:pt x="14" y="104"/>
                    </a:cubicBezTo>
                    <a:cubicBezTo>
                      <a:pt x="14" y="104"/>
                      <a:pt x="14" y="104"/>
                      <a:pt x="14" y="103"/>
                    </a:cubicBezTo>
                    <a:cubicBezTo>
                      <a:pt x="13" y="103"/>
                      <a:pt x="12" y="102"/>
                      <a:pt x="12" y="101"/>
                    </a:cubicBezTo>
                    <a:cubicBezTo>
                      <a:pt x="12" y="101"/>
                      <a:pt x="12" y="101"/>
                      <a:pt x="12" y="100"/>
                    </a:cubicBezTo>
                    <a:cubicBezTo>
                      <a:pt x="11" y="100"/>
                      <a:pt x="11" y="100"/>
                      <a:pt x="11" y="99"/>
                    </a:cubicBezTo>
                    <a:cubicBezTo>
                      <a:pt x="10" y="98"/>
                      <a:pt x="10" y="98"/>
                      <a:pt x="10" y="97"/>
                    </a:cubicBezTo>
                    <a:cubicBezTo>
                      <a:pt x="10" y="96"/>
                      <a:pt x="9" y="96"/>
                      <a:pt x="9" y="95"/>
                    </a:cubicBezTo>
                    <a:cubicBezTo>
                      <a:pt x="9" y="94"/>
                      <a:pt x="9" y="94"/>
                      <a:pt x="9" y="93"/>
                    </a:cubicBezTo>
                    <a:cubicBezTo>
                      <a:pt x="8" y="92"/>
                      <a:pt x="8" y="92"/>
                      <a:pt x="8" y="91"/>
                    </a:cubicBezTo>
                    <a:cubicBezTo>
                      <a:pt x="8" y="90"/>
                      <a:pt x="8" y="90"/>
                      <a:pt x="8" y="89"/>
                    </a:cubicBezTo>
                    <a:cubicBezTo>
                      <a:pt x="8" y="89"/>
                      <a:pt x="8" y="89"/>
                      <a:pt x="8" y="88"/>
                    </a:cubicBezTo>
                    <a:cubicBezTo>
                      <a:pt x="8" y="88"/>
                      <a:pt x="8" y="87"/>
                      <a:pt x="8" y="87"/>
                    </a:cubicBezTo>
                    <a:cubicBezTo>
                      <a:pt x="8" y="87"/>
                      <a:pt x="8" y="86"/>
                      <a:pt x="8" y="86"/>
                    </a:cubicBezTo>
                    <a:cubicBezTo>
                      <a:pt x="8" y="85"/>
                      <a:pt x="8" y="85"/>
                      <a:pt x="8" y="85"/>
                    </a:cubicBezTo>
                    <a:cubicBezTo>
                      <a:pt x="8" y="84"/>
                      <a:pt x="8" y="84"/>
                      <a:pt x="8" y="83"/>
                    </a:cubicBezTo>
                    <a:cubicBezTo>
                      <a:pt x="9" y="83"/>
                      <a:pt x="9" y="83"/>
                      <a:pt x="9" y="82"/>
                    </a:cubicBezTo>
                    <a:cubicBezTo>
                      <a:pt x="9" y="82"/>
                      <a:pt x="9" y="82"/>
                      <a:pt x="9" y="81"/>
                    </a:cubicBezTo>
                    <a:cubicBezTo>
                      <a:pt x="9" y="81"/>
                      <a:pt x="9" y="81"/>
                      <a:pt x="9" y="80"/>
                    </a:cubicBezTo>
                    <a:cubicBezTo>
                      <a:pt x="10" y="79"/>
                      <a:pt x="10" y="79"/>
                      <a:pt x="10" y="78"/>
                    </a:cubicBezTo>
                    <a:cubicBezTo>
                      <a:pt x="10" y="78"/>
                      <a:pt x="11" y="77"/>
                      <a:pt x="11" y="77"/>
                    </a:cubicBezTo>
                    <a:cubicBezTo>
                      <a:pt x="11" y="76"/>
                      <a:pt x="11" y="76"/>
                      <a:pt x="12" y="75"/>
                    </a:cubicBezTo>
                    <a:cubicBezTo>
                      <a:pt x="15" y="71"/>
                      <a:pt x="19" y="67"/>
                      <a:pt x="24" y="65"/>
                    </a:cubicBezTo>
                    <a:cubicBezTo>
                      <a:pt x="21" y="58"/>
                      <a:pt x="21" y="58"/>
                      <a:pt x="21" y="58"/>
                    </a:cubicBezTo>
                    <a:cubicBezTo>
                      <a:pt x="17" y="60"/>
                      <a:pt x="13" y="62"/>
                      <a:pt x="10" y="65"/>
                    </a:cubicBezTo>
                    <a:cubicBezTo>
                      <a:pt x="9" y="62"/>
                      <a:pt x="8" y="59"/>
                      <a:pt x="8" y="56"/>
                    </a:cubicBezTo>
                    <a:cubicBezTo>
                      <a:pt x="8" y="46"/>
                      <a:pt x="15" y="37"/>
                      <a:pt x="24" y="33"/>
                    </a:cubicBezTo>
                    <a:cubicBezTo>
                      <a:pt x="24" y="36"/>
                      <a:pt x="24" y="38"/>
                      <a:pt x="25" y="40"/>
                    </a:cubicBezTo>
                    <a:cubicBezTo>
                      <a:pt x="27" y="48"/>
                      <a:pt x="32" y="54"/>
                      <a:pt x="38" y="58"/>
                    </a:cubicBezTo>
                    <a:cubicBezTo>
                      <a:pt x="36" y="62"/>
                      <a:pt x="35" y="66"/>
                      <a:pt x="35" y="70"/>
                    </a:cubicBezTo>
                    <a:cubicBezTo>
                      <a:pt x="43" y="70"/>
                      <a:pt x="43" y="70"/>
                      <a:pt x="43" y="70"/>
                    </a:cubicBezTo>
                    <a:cubicBezTo>
                      <a:pt x="43" y="66"/>
                      <a:pt x="45" y="61"/>
                      <a:pt x="47" y="58"/>
                    </a:cubicBezTo>
                    <a:cubicBezTo>
                      <a:pt x="49" y="55"/>
                      <a:pt x="51" y="53"/>
                      <a:pt x="54" y="51"/>
                    </a:cubicBezTo>
                    <a:cubicBezTo>
                      <a:pt x="50" y="45"/>
                      <a:pt x="50" y="45"/>
                      <a:pt x="50" y="45"/>
                    </a:cubicBezTo>
                    <a:cubicBezTo>
                      <a:pt x="47" y="46"/>
                      <a:pt x="44" y="49"/>
                      <a:pt x="42" y="51"/>
                    </a:cubicBezTo>
                    <a:cubicBezTo>
                      <a:pt x="38" y="48"/>
                      <a:pt x="34" y="44"/>
                      <a:pt x="33" y="38"/>
                    </a:cubicBezTo>
                    <a:cubicBezTo>
                      <a:pt x="32" y="35"/>
                      <a:pt x="32" y="33"/>
                      <a:pt x="32" y="30"/>
                    </a:cubicBezTo>
                    <a:cubicBezTo>
                      <a:pt x="32" y="29"/>
                      <a:pt x="32" y="29"/>
                      <a:pt x="32" y="29"/>
                    </a:cubicBezTo>
                    <a:cubicBezTo>
                      <a:pt x="32" y="28"/>
                      <a:pt x="33" y="27"/>
                      <a:pt x="33" y="26"/>
                    </a:cubicBezTo>
                    <a:cubicBezTo>
                      <a:pt x="33" y="26"/>
                      <a:pt x="33" y="26"/>
                      <a:pt x="33" y="26"/>
                    </a:cubicBezTo>
                    <a:cubicBezTo>
                      <a:pt x="34" y="23"/>
                      <a:pt x="35" y="20"/>
                      <a:pt x="37" y="18"/>
                    </a:cubicBezTo>
                    <a:cubicBezTo>
                      <a:pt x="37" y="18"/>
                      <a:pt x="37" y="17"/>
                      <a:pt x="38" y="17"/>
                    </a:cubicBezTo>
                    <a:cubicBezTo>
                      <a:pt x="38" y="16"/>
                      <a:pt x="39" y="15"/>
                      <a:pt x="39" y="15"/>
                    </a:cubicBezTo>
                    <a:cubicBezTo>
                      <a:pt x="40" y="14"/>
                      <a:pt x="40" y="14"/>
                      <a:pt x="41" y="14"/>
                    </a:cubicBezTo>
                    <a:cubicBezTo>
                      <a:pt x="41" y="13"/>
                      <a:pt x="42" y="13"/>
                      <a:pt x="43" y="12"/>
                    </a:cubicBezTo>
                    <a:cubicBezTo>
                      <a:pt x="43" y="12"/>
                      <a:pt x="44" y="11"/>
                      <a:pt x="44" y="11"/>
                    </a:cubicBezTo>
                    <a:cubicBezTo>
                      <a:pt x="45" y="11"/>
                      <a:pt x="46" y="10"/>
                      <a:pt x="46" y="10"/>
                    </a:cubicBezTo>
                    <a:cubicBezTo>
                      <a:pt x="47" y="10"/>
                      <a:pt x="48" y="9"/>
                      <a:pt x="49" y="9"/>
                    </a:cubicBezTo>
                    <a:cubicBezTo>
                      <a:pt x="51" y="8"/>
                      <a:pt x="53" y="8"/>
                      <a:pt x="56" y="8"/>
                    </a:cubicBezTo>
                    <a:cubicBezTo>
                      <a:pt x="60" y="8"/>
                      <a:pt x="64" y="9"/>
                      <a:pt x="68" y="11"/>
                    </a:cubicBezTo>
                    <a:cubicBezTo>
                      <a:pt x="68" y="133"/>
                      <a:pt x="68" y="133"/>
                      <a:pt x="68" y="133"/>
                    </a:cubicBezTo>
                    <a:cubicBezTo>
                      <a:pt x="64" y="135"/>
                      <a:pt x="60" y="136"/>
                      <a:pt x="56" y="136"/>
                    </a:cubicBezTo>
                    <a:cubicBezTo>
                      <a:pt x="46" y="136"/>
                      <a:pt x="37" y="129"/>
                      <a:pt x="33" y="120"/>
                    </a:cubicBezTo>
                    <a:close/>
                    <a:moveTo>
                      <a:pt x="115" y="112"/>
                    </a:moveTo>
                    <a:cubicBezTo>
                      <a:pt x="100" y="112"/>
                      <a:pt x="100" y="112"/>
                      <a:pt x="100" y="112"/>
                    </a:cubicBezTo>
                    <a:cubicBezTo>
                      <a:pt x="100" y="120"/>
                      <a:pt x="100" y="120"/>
                      <a:pt x="100" y="120"/>
                    </a:cubicBezTo>
                    <a:cubicBezTo>
                      <a:pt x="111" y="120"/>
                      <a:pt x="111" y="120"/>
                      <a:pt x="111" y="120"/>
                    </a:cubicBezTo>
                    <a:cubicBezTo>
                      <a:pt x="107" y="129"/>
                      <a:pt x="98" y="136"/>
                      <a:pt x="88" y="136"/>
                    </a:cubicBezTo>
                    <a:cubicBezTo>
                      <a:pt x="84" y="136"/>
                      <a:pt x="80" y="135"/>
                      <a:pt x="76" y="133"/>
                    </a:cubicBezTo>
                    <a:cubicBezTo>
                      <a:pt x="76" y="96"/>
                      <a:pt x="76" y="96"/>
                      <a:pt x="76" y="96"/>
                    </a:cubicBezTo>
                    <a:cubicBezTo>
                      <a:pt x="92" y="96"/>
                      <a:pt x="92" y="96"/>
                      <a:pt x="92" y="96"/>
                    </a:cubicBezTo>
                    <a:cubicBezTo>
                      <a:pt x="92" y="76"/>
                      <a:pt x="92" y="76"/>
                      <a:pt x="92" y="76"/>
                    </a:cubicBezTo>
                    <a:cubicBezTo>
                      <a:pt x="84" y="76"/>
                      <a:pt x="84" y="76"/>
                      <a:pt x="84" y="76"/>
                    </a:cubicBezTo>
                    <a:cubicBezTo>
                      <a:pt x="84" y="88"/>
                      <a:pt x="84" y="88"/>
                      <a:pt x="84" y="88"/>
                    </a:cubicBezTo>
                    <a:cubicBezTo>
                      <a:pt x="76" y="88"/>
                      <a:pt x="76" y="88"/>
                      <a:pt x="76" y="88"/>
                    </a:cubicBezTo>
                    <a:cubicBezTo>
                      <a:pt x="76" y="11"/>
                      <a:pt x="76" y="11"/>
                      <a:pt x="76" y="11"/>
                    </a:cubicBezTo>
                    <a:cubicBezTo>
                      <a:pt x="80" y="9"/>
                      <a:pt x="84" y="8"/>
                      <a:pt x="88" y="8"/>
                    </a:cubicBezTo>
                    <a:cubicBezTo>
                      <a:pt x="100" y="8"/>
                      <a:pt x="110" y="17"/>
                      <a:pt x="112" y="29"/>
                    </a:cubicBezTo>
                    <a:cubicBezTo>
                      <a:pt x="112" y="44"/>
                      <a:pt x="112" y="44"/>
                      <a:pt x="112" y="44"/>
                    </a:cubicBezTo>
                    <a:cubicBezTo>
                      <a:pt x="92" y="44"/>
                      <a:pt x="92" y="44"/>
                      <a:pt x="92" y="44"/>
                    </a:cubicBezTo>
                    <a:cubicBezTo>
                      <a:pt x="92" y="36"/>
                      <a:pt x="92" y="36"/>
                      <a:pt x="92" y="36"/>
                    </a:cubicBezTo>
                    <a:cubicBezTo>
                      <a:pt x="84" y="36"/>
                      <a:pt x="84" y="36"/>
                      <a:pt x="84" y="36"/>
                    </a:cubicBezTo>
                    <a:cubicBezTo>
                      <a:pt x="84" y="52"/>
                      <a:pt x="84" y="52"/>
                      <a:pt x="84" y="52"/>
                    </a:cubicBezTo>
                    <a:cubicBezTo>
                      <a:pt x="120" y="52"/>
                      <a:pt x="120" y="52"/>
                      <a:pt x="120" y="52"/>
                    </a:cubicBezTo>
                    <a:cubicBezTo>
                      <a:pt x="120" y="33"/>
                      <a:pt x="120" y="33"/>
                      <a:pt x="120" y="33"/>
                    </a:cubicBezTo>
                    <a:cubicBezTo>
                      <a:pt x="129" y="37"/>
                      <a:pt x="136" y="46"/>
                      <a:pt x="136" y="56"/>
                    </a:cubicBezTo>
                    <a:cubicBezTo>
                      <a:pt x="136" y="59"/>
                      <a:pt x="135" y="62"/>
                      <a:pt x="134" y="65"/>
                    </a:cubicBezTo>
                    <a:cubicBezTo>
                      <a:pt x="130" y="60"/>
                      <a:pt x="130" y="60"/>
                      <a:pt x="130" y="60"/>
                    </a:cubicBezTo>
                    <a:cubicBezTo>
                      <a:pt x="108" y="60"/>
                      <a:pt x="108" y="60"/>
                      <a:pt x="108" y="60"/>
                    </a:cubicBezTo>
                    <a:cubicBezTo>
                      <a:pt x="108" y="76"/>
                      <a:pt x="108" y="76"/>
                      <a:pt x="108" y="76"/>
                    </a:cubicBezTo>
                    <a:cubicBezTo>
                      <a:pt x="116" y="76"/>
                      <a:pt x="116" y="76"/>
                      <a:pt x="116" y="76"/>
                    </a:cubicBezTo>
                    <a:cubicBezTo>
                      <a:pt x="116" y="68"/>
                      <a:pt x="116" y="68"/>
                      <a:pt x="116" y="68"/>
                    </a:cubicBezTo>
                    <a:cubicBezTo>
                      <a:pt x="126" y="68"/>
                      <a:pt x="126" y="68"/>
                      <a:pt x="126" y="68"/>
                    </a:cubicBezTo>
                    <a:cubicBezTo>
                      <a:pt x="130" y="72"/>
                      <a:pt x="130" y="72"/>
                      <a:pt x="130" y="72"/>
                    </a:cubicBezTo>
                    <a:cubicBezTo>
                      <a:pt x="130" y="72"/>
                      <a:pt x="130" y="72"/>
                      <a:pt x="130" y="72"/>
                    </a:cubicBezTo>
                    <a:cubicBezTo>
                      <a:pt x="132" y="74"/>
                      <a:pt x="132" y="74"/>
                      <a:pt x="132" y="74"/>
                    </a:cubicBezTo>
                    <a:cubicBezTo>
                      <a:pt x="135" y="78"/>
                      <a:pt x="136" y="83"/>
                      <a:pt x="136" y="88"/>
                    </a:cubicBezTo>
                    <a:cubicBezTo>
                      <a:pt x="136" y="100"/>
                      <a:pt x="127" y="110"/>
                      <a:pt x="115"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18">
                <a:extLst>
                  <a:ext uri="{FF2B5EF4-FFF2-40B4-BE49-F238E27FC236}">
                    <a16:creationId xmlns:a16="http://schemas.microsoft.com/office/drawing/2014/main" id="{D206E78D-6A37-73FE-7A2A-A6C259CF010D}"/>
                  </a:ext>
                </a:extLst>
              </p:cNvPr>
              <p:cNvSpPr>
                <a:spLocks noChangeArrowheads="1"/>
              </p:cNvSpPr>
              <p:nvPr/>
            </p:nvSpPr>
            <p:spPr bwMode="auto">
              <a:xfrm>
                <a:off x="3869" y="2034"/>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19">
                <a:extLst>
                  <a:ext uri="{FF2B5EF4-FFF2-40B4-BE49-F238E27FC236}">
                    <a16:creationId xmlns:a16="http://schemas.microsoft.com/office/drawing/2014/main" id="{36DAF4A8-8292-B5CD-F14C-3D48E8E4D659}"/>
                  </a:ext>
                </a:extLst>
              </p:cNvPr>
              <p:cNvSpPr>
                <a:spLocks noChangeArrowheads="1"/>
              </p:cNvSpPr>
              <p:nvPr/>
            </p:nvSpPr>
            <p:spPr bwMode="auto">
              <a:xfrm>
                <a:off x="3869" y="2131"/>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20">
                <a:extLst>
                  <a:ext uri="{FF2B5EF4-FFF2-40B4-BE49-F238E27FC236}">
                    <a16:creationId xmlns:a16="http://schemas.microsoft.com/office/drawing/2014/main" id="{3E0789DB-CD78-0463-E465-ADE2246B9A86}"/>
                  </a:ext>
                </a:extLst>
              </p:cNvPr>
              <p:cNvSpPr>
                <a:spLocks noChangeArrowheads="1"/>
              </p:cNvSpPr>
              <p:nvPr/>
            </p:nvSpPr>
            <p:spPr bwMode="auto">
              <a:xfrm>
                <a:off x="3927" y="2189"/>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21">
                <a:extLst>
                  <a:ext uri="{FF2B5EF4-FFF2-40B4-BE49-F238E27FC236}">
                    <a16:creationId xmlns:a16="http://schemas.microsoft.com/office/drawing/2014/main" id="{6C9E0E0F-EDD7-A97B-D5F8-F717C352D794}"/>
                  </a:ext>
                </a:extLst>
              </p:cNvPr>
              <p:cNvSpPr>
                <a:spLocks noChangeArrowheads="1"/>
              </p:cNvSpPr>
              <p:nvPr/>
            </p:nvSpPr>
            <p:spPr bwMode="auto">
              <a:xfrm>
                <a:off x="3869" y="2257"/>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TextBox 39">
              <a:extLst>
                <a:ext uri="{FF2B5EF4-FFF2-40B4-BE49-F238E27FC236}">
                  <a16:creationId xmlns:a16="http://schemas.microsoft.com/office/drawing/2014/main" id="{41708B40-B0EA-AD32-A215-10851DA16AF3}"/>
                </a:ext>
              </a:extLst>
            </p:cNvPr>
            <p:cNvSpPr txBox="1"/>
            <p:nvPr/>
          </p:nvSpPr>
          <p:spPr>
            <a:xfrm>
              <a:off x="4673283" y="4741694"/>
              <a:ext cx="2845434" cy="1354217"/>
            </a:xfrm>
            <a:prstGeom prst="rect">
              <a:avLst/>
            </a:prstGeom>
            <a:noFill/>
          </p:spPr>
          <p:txBody>
            <a:bodyPr wrap="square" lIns="91440" tIns="45720" rIns="91440" bIns="45720" rtlCol="0" anchor="t">
              <a:spAutoFit/>
            </a:bodyPr>
            <a:lstStyle/>
            <a:p>
              <a:pPr algn="ctr"/>
              <a:r>
                <a:rPr lang="en-US" b="1" dirty="0"/>
                <a:t>Motor de </a:t>
              </a:r>
              <a:r>
                <a:rPr lang="en-US" b="1" dirty="0" err="1"/>
                <a:t>recomendaciones</a:t>
              </a:r>
              <a:r>
                <a:rPr lang="en-US" b="1" dirty="0"/>
                <a:t> </a:t>
              </a:r>
              <a:r>
                <a:rPr lang="en-US" b="1" dirty="0" err="1"/>
                <a:t>impulsado</a:t>
              </a:r>
              <a:r>
                <a:rPr lang="en-US" b="1" dirty="0"/>
                <a:t> por IA</a:t>
              </a:r>
            </a:p>
            <a:p>
              <a:pPr algn="ctr"/>
              <a:r>
                <a:rPr lang="es-MX" sz="1400" dirty="0"/>
                <a:t>Para una priorización eficiente con orientación práctica</a:t>
              </a:r>
              <a:endParaRPr lang="en-FI" sz="1400" dirty="0"/>
            </a:p>
          </p:txBody>
        </p:sp>
      </p:grpSp>
    </p:spTree>
    <p:extLst>
      <p:ext uri="{BB962C8B-B14F-4D97-AF65-F5344CB8AC3E}">
        <p14:creationId xmlns:p14="http://schemas.microsoft.com/office/powerpoint/2010/main" val="52551219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89DE17-8376-BDAA-E12E-20DC3005A795}"/>
              </a:ext>
            </a:extLst>
          </p:cNvPr>
          <p:cNvSpPr>
            <a:spLocks noGrp="1"/>
          </p:cNvSpPr>
          <p:nvPr>
            <p:ph type="title"/>
          </p:nvPr>
        </p:nvSpPr>
        <p:spPr/>
        <p:txBody>
          <a:bodyPr/>
          <a:lstStyle/>
          <a:p>
            <a:r>
              <a:rPr lang="en-US" dirty="0" err="1"/>
              <a:t>Cómo</a:t>
            </a:r>
            <a:r>
              <a:rPr lang="en-US" dirty="0"/>
              <a:t> </a:t>
            </a:r>
            <a:r>
              <a:rPr lang="en-US" dirty="0" err="1"/>
              <a:t>funciona</a:t>
            </a:r>
            <a:endParaRPr lang="en-FI" dirty="0"/>
          </a:p>
        </p:txBody>
      </p:sp>
    </p:spTree>
    <p:extLst>
      <p:ext uri="{BB962C8B-B14F-4D97-AF65-F5344CB8AC3E}">
        <p14:creationId xmlns:p14="http://schemas.microsoft.com/office/powerpoint/2010/main" val="16781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1EFDB69-4143-852B-66D9-1A410514287D}"/>
              </a:ext>
            </a:extLst>
          </p:cNvPr>
          <p:cNvSpPr>
            <a:spLocks noGrp="1"/>
          </p:cNvSpPr>
          <p:nvPr>
            <p:ph idx="1"/>
          </p:nvPr>
        </p:nvSpPr>
        <p:spPr>
          <a:xfrm>
            <a:off x="695325" y="271463"/>
            <a:ext cx="10801350" cy="5894387"/>
          </a:xfrm>
        </p:spPr>
        <p:txBody>
          <a:bodyPr/>
          <a:lstStyle/>
          <a:p>
            <a:pPr marL="0" indent="0" rtl="0">
              <a:buNone/>
            </a:pPr>
            <a:r>
              <a:rPr lang="en-US" sz="1400" b="1" dirty="0">
                <a:effectLst/>
              </a:rPr>
              <a:t>¿</a:t>
            </a:r>
            <a:r>
              <a:rPr lang="en-US" sz="1400" b="1" dirty="0" err="1">
                <a:effectLst/>
              </a:rPr>
              <a:t>Cómo</a:t>
            </a:r>
            <a:r>
              <a:rPr lang="en-US" sz="1400" b="1" dirty="0">
                <a:effectLst/>
              </a:rPr>
              <a:t> </a:t>
            </a:r>
            <a:r>
              <a:rPr lang="en-US" sz="1400" b="1" dirty="0" err="1">
                <a:effectLst/>
              </a:rPr>
              <a:t>funciona</a:t>
            </a:r>
            <a:r>
              <a:rPr lang="en-US" sz="1400" b="1" dirty="0">
                <a:effectLst/>
              </a:rPr>
              <a:t>?</a:t>
            </a:r>
          </a:p>
          <a:p>
            <a:pPr rtl="0">
              <a:buFont typeface="+mj-lt"/>
              <a:buAutoNum type="arabicPeriod"/>
            </a:pPr>
            <a:r>
              <a:rPr lang="es-MX" sz="1400" dirty="0"/>
              <a:t>El entorno de TI típico de una empresa moderna es complejo e incluye identidades, estaciones de trabajo y servicios en la nube, entre muchos otros tipos de activos. Cualquier activo puede ser fuente de exposición, incluyendo vulnerabilidades y configuraciones incorrectas, y puede ser explotado para atacar los activos y las operaciones comerciales de una organización.</a:t>
            </a:r>
          </a:p>
          <a:p>
            <a:pPr rtl="0">
              <a:buFont typeface="+mj-lt"/>
              <a:buAutoNum type="arabicPeriod"/>
            </a:pPr>
            <a:r>
              <a:rPr lang="es-MX" sz="1400" dirty="0"/>
              <a:t>Además, muchas organizaciones tienen entornos híbridos sin perímetros tradicionales, lo que provoca una falta de visibilidad en la combinación de activos en la nube y locales. Con el tiempo, la superficie de ataque de una organización suele crecer a medida que se añaden más activos interconectados, volviéndose aún más compleja. El panorama de amenazas externas de una organización también es dinámico y evoluciona constantemente debido a amenazas como los ciberataques impulsados por IA.</a:t>
            </a:r>
          </a:p>
          <a:p>
            <a:pPr rtl="0">
              <a:buFont typeface="+mj-lt"/>
              <a:buAutoNum type="arabicPeriod"/>
            </a:pPr>
            <a:r>
              <a:rPr lang="es-MX" sz="1400" dirty="0"/>
              <a:t>La TI en la sombra también añade una interesante capa de complejidad al entorno de TI y la superficie de ataque de una organización. Se refiere a los diversos sistemas de TI implementados sin la supervisión del departamento central de TI de una organización, lo que puede generar riesgos adicionales para el negocio y el cumplimiento normativo. En consecuencia, todos estos activos interconectados, y las amenazas en constante evolución a las que deben ser resistentes, dificultan enormemente la gestión eficaz de la seguridad y la exposición de la organización por parte de un administrador de seguridad. Cada vulnerabilidad puede ser una puerta de entrada a otro activo o dato, creando posibles rutas de ataque que un atacante puede utilizar.</a:t>
            </a:r>
          </a:p>
          <a:p>
            <a:pPr rtl="0">
              <a:buFont typeface="+mj-lt"/>
              <a:buAutoNum type="arabicPeriod"/>
            </a:pPr>
            <a:r>
              <a:rPr lang="es-MX" sz="1400" dirty="0"/>
              <a:t>Las posibles rutas de ataque exponen diversos activos internos a ciberataques, pero normalmente un atacante intentaría utilizarlas especialmente para alcanzar activos críticos de la empresa, por ejemplo, como parte de un ataque de </a:t>
            </a:r>
            <a:r>
              <a:rPr lang="es-MX" sz="1400" dirty="0" err="1"/>
              <a:t>ransomware</a:t>
            </a:r>
            <a:r>
              <a:rPr lang="es-MX" sz="1400" dirty="0"/>
              <a:t>. Con </a:t>
            </a:r>
            <a:r>
              <a:rPr lang="es-MX" sz="1400" dirty="0" err="1"/>
              <a:t>Secure</a:t>
            </a:r>
            <a:r>
              <a:rPr lang="es-MX" sz="1400" dirty="0"/>
              <a:t> </a:t>
            </a:r>
            <a:r>
              <a:rPr lang="es-MX" sz="1400" dirty="0" err="1"/>
              <a:t>Elements</a:t>
            </a:r>
            <a:r>
              <a:rPr lang="es-MX" sz="1400" dirty="0"/>
              <a:t> </a:t>
            </a:r>
            <a:r>
              <a:rPr lang="es-MX" sz="1400" dirty="0" err="1"/>
              <a:t>Exposure</a:t>
            </a:r>
            <a:r>
              <a:rPr lang="es-MX" sz="1400" dirty="0"/>
              <a:t> Management (XM), se detectan rutas de ataque perjudiciales que conducen a activos cruciales antes de que los atacantes puedan explotarlas.</a:t>
            </a:r>
          </a:p>
          <a:p>
            <a:pPr rtl="0">
              <a:buFont typeface="+mj-lt"/>
              <a:buAutoNum type="arabicPeriod"/>
            </a:pPr>
            <a:r>
              <a:rPr lang="es-MX" sz="1400" dirty="0"/>
              <a:t>Las exposiciones más peligrosas suelen funcionar como puntos de aceleración en las rutas de ataque. Desde la perspectiva del defensor, estos puntos se pueden denominar "puntos de estrangulamiento", ya que los ataques se pueden detener eficazmente remediando estos puntos. Con solo remediar estos puntos de estrangulamiento, puede experimentar una mejora significativa en la protección de los activos y datos de su empresa, desmantelando eficazmente la mayoría de las rutas de ataque peligrosas.</a:t>
            </a:r>
          </a:p>
          <a:p>
            <a:pPr rtl="0">
              <a:buFont typeface="+mj-lt"/>
              <a:buAutoNum type="arabicPeriod"/>
            </a:pPr>
            <a:r>
              <a:rPr lang="es-MX" sz="1400" dirty="0"/>
              <a:t>Aquí, un administrador de seguridad remedia los puntos críticos utilizando las recomendaciones impulsadas por IA de </a:t>
            </a:r>
            <a:r>
              <a:rPr lang="es-MX" sz="1400" dirty="0" err="1"/>
              <a:t>WithSecure</a:t>
            </a:r>
            <a:r>
              <a:rPr lang="es-MX" sz="1400" dirty="0"/>
              <a:t> </a:t>
            </a:r>
            <a:r>
              <a:rPr lang="es-MX" sz="1400" dirty="0" err="1"/>
              <a:t>Elements</a:t>
            </a:r>
            <a:r>
              <a:rPr lang="es-MX" sz="1400" dirty="0"/>
              <a:t> </a:t>
            </a:r>
            <a:r>
              <a:rPr lang="es-MX" sz="1400" dirty="0" err="1"/>
              <a:t>Exposure</a:t>
            </a:r>
            <a:r>
              <a:rPr lang="es-MX" sz="1400" dirty="0"/>
              <a:t> Management, protegiendo así los activos de su organización y minimizando el riesgo de ataques cibernéticos que logren comprometer el entorno.</a:t>
            </a:r>
            <a:endParaRPr lang="en-US" dirty="0"/>
          </a:p>
        </p:txBody>
      </p:sp>
    </p:spTree>
    <p:extLst>
      <p:ext uri="{BB962C8B-B14F-4D97-AF65-F5344CB8AC3E}">
        <p14:creationId xmlns:p14="http://schemas.microsoft.com/office/powerpoint/2010/main" val="291003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A80E2C8B-F0E1-0849-B32E-DB3937353197}"/>
            </a:ext>
          </a:extLst>
        </p:cNvPr>
        <p:cNvGrpSpPr/>
        <p:nvPr/>
      </p:nvGrpSpPr>
      <p:grpSpPr>
        <a:xfrm>
          <a:off x="0" y="0"/>
          <a:ext cx="0" cy="0"/>
          <a:chOff x="0" y="0"/>
          <a:chExt cx="0" cy="0"/>
        </a:xfrm>
      </p:grpSpPr>
    </p:spTree>
    <p:extLst>
      <p:ext uri="{BB962C8B-B14F-4D97-AF65-F5344CB8AC3E}">
        <p14:creationId xmlns:p14="http://schemas.microsoft.com/office/powerpoint/2010/main" val="189786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4A16A071-EB55-5639-39DB-96CFFEE08A6A}"/>
            </a:ext>
          </a:extLst>
        </p:cNvPr>
        <p:cNvGrpSpPr/>
        <p:nvPr/>
      </p:nvGrpSpPr>
      <p:grpSpPr>
        <a:xfrm>
          <a:off x="0" y="0"/>
          <a:ext cx="0" cy="0"/>
          <a:chOff x="0" y="0"/>
          <a:chExt cx="0" cy="0"/>
        </a:xfrm>
      </p:grpSpPr>
    </p:spTree>
    <p:extLst>
      <p:ext uri="{BB962C8B-B14F-4D97-AF65-F5344CB8AC3E}">
        <p14:creationId xmlns:p14="http://schemas.microsoft.com/office/powerpoint/2010/main" val="7589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82CDFDA-7FE0-37D7-84BE-70F75E7B1063}"/>
            </a:ext>
          </a:extLst>
        </p:cNvPr>
        <p:cNvGrpSpPr/>
        <p:nvPr/>
      </p:nvGrpSpPr>
      <p:grpSpPr>
        <a:xfrm>
          <a:off x="0" y="0"/>
          <a:ext cx="0" cy="0"/>
          <a:chOff x="0" y="0"/>
          <a:chExt cx="0" cy="0"/>
        </a:xfrm>
      </p:grpSpPr>
    </p:spTree>
    <p:extLst>
      <p:ext uri="{BB962C8B-B14F-4D97-AF65-F5344CB8AC3E}">
        <p14:creationId xmlns:p14="http://schemas.microsoft.com/office/powerpoint/2010/main" val="19162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C57FCD9-C251-90FE-EC5E-683C1378A7F3}"/>
            </a:ext>
          </a:extLst>
        </p:cNvPr>
        <p:cNvGrpSpPr/>
        <p:nvPr/>
      </p:nvGrpSpPr>
      <p:grpSpPr>
        <a:xfrm>
          <a:off x="0" y="0"/>
          <a:ext cx="0" cy="0"/>
          <a:chOff x="0" y="0"/>
          <a:chExt cx="0" cy="0"/>
        </a:xfrm>
      </p:grpSpPr>
    </p:spTree>
    <p:extLst>
      <p:ext uri="{BB962C8B-B14F-4D97-AF65-F5344CB8AC3E}">
        <p14:creationId xmlns:p14="http://schemas.microsoft.com/office/powerpoint/2010/main" val="331965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994DAAB-0213-821E-067A-A84BFFFD8AE7}"/>
            </a:ext>
          </a:extLst>
        </p:cNvPr>
        <p:cNvGrpSpPr/>
        <p:nvPr/>
      </p:nvGrpSpPr>
      <p:grpSpPr>
        <a:xfrm>
          <a:off x="0" y="0"/>
          <a:ext cx="0" cy="0"/>
          <a:chOff x="0" y="0"/>
          <a:chExt cx="0" cy="0"/>
        </a:xfrm>
      </p:grpSpPr>
    </p:spTree>
    <p:extLst>
      <p:ext uri="{BB962C8B-B14F-4D97-AF65-F5344CB8AC3E}">
        <p14:creationId xmlns:p14="http://schemas.microsoft.com/office/powerpoint/2010/main" val="412120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82631E-5E90-5248-8501-C7047A8BA5CF}"/>
              </a:ext>
            </a:extLst>
          </p:cNvPr>
          <p:cNvSpPr>
            <a:spLocks noGrp="1"/>
          </p:cNvSpPr>
          <p:nvPr>
            <p:ph idx="1"/>
          </p:nvPr>
        </p:nvSpPr>
        <p:spPr/>
        <p:txBody>
          <a:bodyPr vert="horz" lIns="0" tIns="0" rIns="0" bIns="0" rtlCol="0" anchor="t">
            <a:noAutofit/>
          </a:bodyPr>
          <a:lstStyle/>
          <a:p>
            <a:pPr marL="0" indent="0">
              <a:lnSpc>
                <a:spcPct val="100000"/>
              </a:lnSpc>
              <a:buNone/>
            </a:pPr>
            <a:r>
              <a:rPr lang="es-MX" noProof="0" dirty="0"/>
              <a:t>Esta presentación está diseñada para reuniones con socios, clientes y clientes potenciales una vez identificadas sus necesidades y lista para discutir la solución adecuada con más detalle.</a:t>
            </a:r>
          </a:p>
          <a:p>
            <a:pPr marL="0" indent="0">
              <a:lnSpc>
                <a:spcPct val="100000"/>
              </a:lnSpc>
              <a:buNone/>
            </a:pPr>
            <a:r>
              <a:rPr lang="es-MX" noProof="0" dirty="0"/>
              <a:t>Esta presentación contiene información general sobre el funcionamiento de la solución y sus características clave.</a:t>
            </a:r>
          </a:p>
          <a:p>
            <a:pPr marL="0" indent="0">
              <a:lnSpc>
                <a:spcPct val="100000"/>
              </a:lnSpc>
              <a:buNone/>
            </a:pPr>
            <a:r>
              <a:rPr lang="es-MX" noProof="0" dirty="0"/>
              <a:t>Por favor, revise la presentación, adáptela a los compradores en cuestión y adáptela con referencias y casos de negocio relevantes.</a:t>
            </a:r>
          </a:p>
          <a:p>
            <a:pPr marL="0" indent="0">
              <a:lnSpc>
                <a:spcPct val="100000"/>
              </a:lnSpc>
              <a:buNone/>
            </a:pPr>
            <a:r>
              <a:rPr lang="es-MX" noProof="0" dirty="0"/>
              <a:t>Al final de la reunión, prepare los próximos pasos óptimos (el plan de acción mutuo) en función de las necesidades detectadas del cliente.</a:t>
            </a:r>
            <a:endParaRPr lang="en-US" noProof="0" dirty="0"/>
          </a:p>
        </p:txBody>
      </p:sp>
      <p:sp>
        <p:nvSpPr>
          <p:cNvPr id="3" name="Title 2">
            <a:extLst>
              <a:ext uri="{FF2B5EF4-FFF2-40B4-BE49-F238E27FC236}">
                <a16:creationId xmlns:a16="http://schemas.microsoft.com/office/drawing/2014/main" id="{AEDD5627-AE51-F340-ADF6-7FD4B378E4BA}"/>
              </a:ext>
            </a:extLst>
          </p:cNvPr>
          <p:cNvSpPr>
            <a:spLocks noGrp="1"/>
          </p:cNvSpPr>
          <p:nvPr>
            <p:ph type="title"/>
          </p:nvPr>
        </p:nvSpPr>
        <p:spPr/>
        <p:txBody>
          <a:bodyPr/>
          <a:lstStyle/>
          <a:p>
            <a:r>
              <a:rPr lang="en-US" noProof="0" dirty="0" err="1"/>
              <a:t>Léeme</a:t>
            </a:r>
            <a:endParaRPr lang="en-US" noProof="0" dirty="0"/>
          </a:p>
        </p:txBody>
      </p:sp>
    </p:spTree>
    <p:extLst>
      <p:ext uri="{BB962C8B-B14F-4D97-AF65-F5344CB8AC3E}">
        <p14:creationId xmlns:p14="http://schemas.microsoft.com/office/powerpoint/2010/main" val="1033562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FE2AADA-B42C-DFD6-3B0E-AF0787B74542}"/>
            </a:ext>
          </a:extLst>
        </p:cNvPr>
        <p:cNvGrpSpPr/>
        <p:nvPr/>
      </p:nvGrpSpPr>
      <p:grpSpPr>
        <a:xfrm>
          <a:off x="0" y="0"/>
          <a:ext cx="0" cy="0"/>
          <a:chOff x="0" y="0"/>
          <a:chExt cx="0" cy="0"/>
        </a:xfrm>
      </p:grpSpPr>
    </p:spTree>
    <p:extLst>
      <p:ext uri="{BB962C8B-B14F-4D97-AF65-F5344CB8AC3E}">
        <p14:creationId xmlns:p14="http://schemas.microsoft.com/office/powerpoint/2010/main" val="330675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37D7-6F4C-D7F3-9DD0-CF4AC5D80A65}"/>
              </a:ext>
            </a:extLst>
          </p:cNvPr>
          <p:cNvSpPr>
            <a:spLocks noGrp="1"/>
          </p:cNvSpPr>
          <p:nvPr>
            <p:ph type="title"/>
          </p:nvPr>
        </p:nvSpPr>
        <p:spPr>
          <a:xfrm>
            <a:off x="660332" y="2907792"/>
            <a:ext cx="5426367" cy="1042416"/>
          </a:xfrm>
        </p:spPr>
        <p:txBody>
          <a:bodyPr/>
          <a:lstStyle/>
          <a:p>
            <a:r>
              <a:rPr lang="en-US" dirty="0" err="1"/>
              <a:t>Características</a:t>
            </a:r>
            <a:r>
              <a:rPr lang="en-US" dirty="0"/>
              <a:t> </a:t>
            </a:r>
            <a:r>
              <a:rPr lang="en-US" dirty="0" err="1"/>
              <a:t>principales</a:t>
            </a:r>
            <a:endParaRPr lang="en-FI" dirty="0"/>
          </a:p>
        </p:txBody>
      </p:sp>
      <p:sp>
        <p:nvSpPr>
          <p:cNvPr id="7" name="Picture Placeholder 6">
            <a:extLst>
              <a:ext uri="{FF2B5EF4-FFF2-40B4-BE49-F238E27FC236}">
                <a16:creationId xmlns:a16="http://schemas.microsoft.com/office/drawing/2014/main" id="{CCD1991B-505E-933C-B5F9-07CC0DBE4A9B}"/>
              </a:ext>
            </a:extLst>
          </p:cNvPr>
          <p:cNvSpPr>
            <a:spLocks noGrp="1"/>
          </p:cNvSpPr>
          <p:nvPr>
            <p:ph type="pic" sz="quarter" idx="12"/>
          </p:nvPr>
        </p:nvSpPr>
        <p:spPr/>
        <p:txBody>
          <a:bodyPr/>
          <a:lstStyle/>
          <a:p>
            <a:endParaRPr lang="en-US"/>
          </a:p>
        </p:txBody>
      </p:sp>
      <p:sp>
        <p:nvSpPr>
          <p:cNvPr id="8" name="Text Placeholder 7">
            <a:extLst>
              <a:ext uri="{FF2B5EF4-FFF2-40B4-BE49-F238E27FC236}">
                <a16:creationId xmlns:a16="http://schemas.microsoft.com/office/drawing/2014/main" id="{8413DBF3-DC48-D53D-CED6-C59E0B99C8CE}"/>
              </a:ext>
            </a:extLst>
          </p:cNvPr>
          <p:cNvSpPr>
            <a:spLocks noGrp="1"/>
          </p:cNvSpPr>
          <p:nvPr>
            <p:ph type="body" sz="quarter" idx="19"/>
          </p:nvPr>
        </p:nvSpPr>
        <p:spPr/>
        <p:txBody>
          <a:bodyPr/>
          <a:lstStyle/>
          <a:p>
            <a:endParaRPr lang="en-FI"/>
          </a:p>
        </p:txBody>
      </p:sp>
    </p:spTree>
    <p:extLst>
      <p:ext uri="{BB962C8B-B14F-4D97-AF65-F5344CB8AC3E}">
        <p14:creationId xmlns:p14="http://schemas.microsoft.com/office/powerpoint/2010/main" val="151222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4456FE-E429-D463-FF06-25BEF8CF0626}"/>
              </a:ext>
            </a:extLst>
          </p:cNvPr>
          <p:cNvSpPr>
            <a:spLocks noGrp="1"/>
          </p:cNvSpPr>
          <p:nvPr>
            <p:ph idx="1"/>
          </p:nvPr>
        </p:nvSpPr>
        <p:spPr>
          <a:xfrm>
            <a:off x="6836538" y="1484313"/>
            <a:ext cx="4723806" cy="4633023"/>
          </a:xfrm>
        </p:spPr>
        <p:txBody>
          <a:bodyPr vert="horz" lIns="0" tIns="0" rIns="0" bIns="0" rtlCol="0" anchor="t">
            <a:noAutofit/>
          </a:bodyPr>
          <a:lstStyle/>
          <a:p>
            <a:pPr marL="0" indent="0">
              <a:buNone/>
            </a:pPr>
            <a:r>
              <a:rPr lang="en-US" sz="1800" b="1" dirty="0">
                <a:solidFill>
                  <a:schemeClr val="accent2"/>
                </a:solidFill>
              </a:rPr>
              <a:t>1. </a:t>
            </a:r>
            <a:r>
              <a:rPr lang="es-MX" sz="1800" b="1" dirty="0">
                <a:solidFill>
                  <a:schemeClr val="accent2"/>
                </a:solidFill>
              </a:rPr>
              <a:t>Vea qué tan fuerte es su superficie de ataque</a:t>
            </a:r>
            <a:endParaRPr lang="en-US" sz="1800" b="1" dirty="0">
              <a:solidFill>
                <a:schemeClr val="accent2"/>
              </a:solidFill>
            </a:endParaRPr>
          </a:p>
          <a:p>
            <a:pPr marL="0" indent="0">
              <a:buNone/>
            </a:pPr>
            <a:r>
              <a:rPr lang="es-MX" b="1" dirty="0"/>
              <a:t>La vista de resumen de exposición </a:t>
            </a:r>
            <a:r>
              <a:rPr lang="es-MX" dirty="0"/>
              <a:t>le brinda una descripción general basada en el riesgo de las debilidades identificadas en su superficie de ataque.</a:t>
            </a:r>
            <a:endParaRPr lang="en-US" sz="1800" dirty="0"/>
          </a:p>
          <a:p>
            <a:pPr marL="0" indent="0">
              <a:buNone/>
            </a:pPr>
            <a:r>
              <a:rPr lang="en-US" sz="1800" b="1" dirty="0">
                <a:solidFill>
                  <a:schemeClr val="accent2"/>
                </a:solidFill>
              </a:rPr>
              <a:t>2. </a:t>
            </a:r>
            <a:r>
              <a:rPr lang="es-MX" sz="1800" b="1" dirty="0">
                <a:solidFill>
                  <a:schemeClr val="accent2"/>
                </a:solidFill>
              </a:rPr>
              <a:t>Vea los activos críticos para el negocio en riesgo</a:t>
            </a:r>
            <a:endParaRPr lang="en-US" sz="1800" b="1" dirty="0">
              <a:solidFill>
                <a:schemeClr val="accent2"/>
              </a:solidFill>
              <a:cs typeface="Archivo"/>
            </a:endParaRPr>
          </a:p>
          <a:p>
            <a:pPr marL="0" indent="0">
              <a:buNone/>
            </a:pPr>
            <a:r>
              <a:rPr lang="es-MX" dirty="0"/>
              <a:t>Utilice el </a:t>
            </a:r>
            <a:r>
              <a:rPr lang="es-MX" b="1" dirty="0"/>
              <a:t>puntaje de exposición </a:t>
            </a:r>
            <a:r>
              <a:rPr lang="es-MX" dirty="0"/>
              <a:t>para comenzar a priorizar la remediación de los activos que causan el mayor riesgo de explotación.</a:t>
            </a:r>
            <a:r>
              <a:rPr lang="en-US" dirty="0"/>
              <a:t> </a:t>
            </a:r>
            <a:endParaRPr lang="en-US" dirty="0">
              <a:cs typeface="Archivo"/>
            </a:endParaRPr>
          </a:p>
          <a:p>
            <a:pPr marL="0" indent="0">
              <a:buNone/>
            </a:pPr>
            <a:endParaRPr lang="fi-FI" dirty="0">
              <a:effectLst/>
              <a:latin typeface="Arial" panose="020B0604020202020204" pitchFamily="34" charset="0"/>
              <a:ea typeface="SimSun" panose="02010600030101010101" pitchFamily="2" charset="-122"/>
              <a:cs typeface="Times New Roman" panose="02020603050405020304" pitchFamily="18" charset="0"/>
            </a:endParaRPr>
          </a:p>
          <a:p>
            <a:pPr marL="0" indent="0">
              <a:buNone/>
            </a:pPr>
            <a:r>
              <a:rPr lang="fi-FI" sz="1800" b="1" dirty="0">
                <a:solidFill>
                  <a:schemeClr val="accent2"/>
                </a:solidFill>
                <a:latin typeface="Arial"/>
                <a:ea typeface="SimSun"/>
                <a:cs typeface="Times New Roman"/>
              </a:rPr>
              <a:t>3. </a:t>
            </a:r>
            <a:r>
              <a:rPr lang="es-MX" sz="1800" b="1" dirty="0">
                <a:solidFill>
                  <a:schemeClr val="accent2"/>
                </a:solidFill>
                <a:latin typeface="Arial"/>
                <a:ea typeface="SimSun"/>
                <a:cs typeface="Times New Roman"/>
              </a:rPr>
              <a:t>Conozca las próximas acciones para mejorar la exposición</a:t>
            </a:r>
          </a:p>
          <a:p>
            <a:pPr marL="0" indent="0">
              <a:buNone/>
            </a:pPr>
            <a:r>
              <a:rPr lang="es-MX" dirty="0"/>
              <a:t>Recibe recomendaciones sobre qué resolver primero para actuar de forma rápida y sencilla gracias a </a:t>
            </a:r>
            <a:r>
              <a:rPr lang="es-MX" b="1" dirty="0"/>
              <a:t>nuestro motor de recomendaciones con IA</a:t>
            </a:r>
            <a:r>
              <a:rPr lang="es-MX" dirty="0"/>
              <a:t>. Olvídate de la fatiga por alertas.</a:t>
            </a:r>
            <a:endParaRPr lang="en-FI" sz="1200" dirty="0"/>
          </a:p>
        </p:txBody>
      </p:sp>
      <p:sp>
        <p:nvSpPr>
          <p:cNvPr id="3" name="Title 2">
            <a:extLst>
              <a:ext uri="{FF2B5EF4-FFF2-40B4-BE49-F238E27FC236}">
                <a16:creationId xmlns:a16="http://schemas.microsoft.com/office/drawing/2014/main" id="{EEFE47B7-B525-9AA7-3DC0-37D3CFD5A66F}"/>
              </a:ext>
            </a:extLst>
          </p:cNvPr>
          <p:cNvSpPr>
            <a:spLocks noGrp="1"/>
          </p:cNvSpPr>
          <p:nvPr>
            <p:ph type="title"/>
          </p:nvPr>
        </p:nvSpPr>
        <p:spPr/>
        <p:txBody>
          <a:bodyPr/>
          <a:lstStyle/>
          <a:p>
            <a:r>
              <a:rPr lang="en-US" sz="3600" b="1" dirty="0">
                <a:solidFill>
                  <a:schemeClr val="accent2"/>
                </a:solidFill>
              </a:rPr>
              <a:t>Panel de </a:t>
            </a:r>
            <a:r>
              <a:rPr lang="en-US" sz="3600" b="1" dirty="0" err="1">
                <a:solidFill>
                  <a:schemeClr val="accent2"/>
                </a:solidFill>
              </a:rPr>
              <a:t>exposición</a:t>
            </a:r>
            <a:br>
              <a:rPr lang="en-US" sz="3600" b="1" dirty="0">
                <a:solidFill>
                  <a:schemeClr val="accent2"/>
                </a:solidFill>
              </a:rPr>
            </a:br>
            <a:r>
              <a:rPr lang="es-MX" sz="2800" dirty="0"/>
              <a:t>Comprender el riesgo empresarial y las acciones recomendadas</a:t>
            </a:r>
            <a:endParaRPr lang="en-FI" sz="3600" dirty="0"/>
          </a:p>
        </p:txBody>
      </p:sp>
      <p:pic>
        <p:nvPicPr>
          <p:cNvPr id="7" name="Picture 6" descr="A screenshot of a computer&#10;&#10;Description automatically generated">
            <a:extLst>
              <a:ext uri="{FF2B5EF4-FFF2-40B4-BE49-F238E27FC236}">
                <a16:creationId xmlns:a16="http://schemas.microsoft.com/office/drawing/2014/main" id="{59366A64-DCF8-79C2-627E-2DAEE8075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56" y="1658608"/>
            <a:ext cx="5907367" cy="3329048"/>
          </a:xfrm>
          <a:prstGeom prst="rect">
            <a:avLst/>
          </a:prstGeom>
          <a:ln>
            <a:solidFill>
              <a:schemeClr val="bg1">
                <a:lumMod val="85000"/>
              </a:schemeClr>
            </a:solidFill>
          </a:ln>
        </p:spPr>
      </p:pic>
    </p:spTree>
    <p:extLst>
      <p:ext uri="{BB962C8B-B14F-4D97-AF65-F5344CB8AC3E}">
        <p14:creationId xmlns:p14="http://schemas.microsoft.com/office/powerpoint/2010/main" val="276356174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FE47B7-B525-9AA7-3DC0-37D3CFD5A66F}"/>
              </a:ext>
            </a:extLst>
          </p:cNvPr>
          <p:cNvSpPr>
            <a:spLocks noGrp="1"/>
          </p:cNvSpPr>
          <p:nvPr>
            <p:ph type="title"/>
          </p:nvPr>
        </p:nvSpPr>
        <p:spPr/>
        <p:txBody>
          <a:bodyPr/>
          <a:lstStyle/>
          <a:p>
            <a:r>
              <a:rPr lang="en-US" sz="3600" b="1" dirty="0">
                <a:solidFill>
                  <a:schemeClr val="accent2"/>
                </a:solidFill>
              </a:rPr>
              <a:t>Vista del </a:t>
            </a:r>
            <a:r>
              <a:rPr lang="en-US" sz="3600" b="1" dirty="0" err="1">
                <a:solidFill>
                  <a:schemeClr val="accent2"/>
                </a:solidFill>
              </a:rPr>
              <a:t>entorno</a:t>
            </a:r>
            <a:br>
              <a:rPr lang="en-US" sz="3600" b="1" dirty="0"/>
            </a:br>
            <a:r>
              <a:rPr lang="es-MX" sz="2800" dirty="0"/>
              <a:t>Descubra y administre sus activos desde una única vista</a:t>
            </a:r>
            <a:endParaRPr lang="en-FI" sz="3600" dirty="0"/>
          </a:p>
        </p:txBody>
      </p:sp>
      <p:sp>
        <p:nvSpPr>
          <p:cNvPr id="9" name="TextBox 8">
            <a:extLst>
              <a:ext uri="{FF2B5EF4-FFF2-40B4-BE49-F238E27FC236}">
                <a16:creationId xmlns:a16="http://schemas.microsoft.com/office/drawing/2014/main" id="{9BABBA55-8E2A-F77E-EFDA-D155C1937462}"/>
              </a:ext>
            </a:extLst>
          </p:cNvPr>
          <p:cNvSpPr txBox="1"/>
          <p:nvPr/>
        </p:nvSpPr>
        <p:spPr>
          <a:xfrm>
            <a:off x="6773662" y="1642339"/>
            <a:ext cx="5083376" cy="3365024"/>
          </a:xfrm>
          <a:prstGeom prst="rect">
            <a:avLst/>
          </a:prstGeom>
          <a:noFill/>
        </p:spPr>
        <p:txBody>
          <a:bodyPr wrap="square" lIns="91440" tIns="45720" rIns="91440" bIns="45720" anchor="t">
            <a:spAutoFit/>
          </a:bodyPr>
          <a:lstStyle/>
          <a:p>
            <a:pPr>
              <a:spcBef>
                <a:spcPts val="1000"/>
              </a:spcBef>
            </a:pPr>
            <a:r>
              <a:rPr lang="fi-FI" b="1" dirty="0">
                <a:solidFill>
                  <a:schemeClr val="accent2"/>
                </a:solidFill>
              </a:rPr>
              <a:t>1. </a:t>
            </a:r>
            <a:r>
              <a:rPr lang="es-MX" b="1" dirty="0">
                <a:solidFill>
                  <a:schemeClr val="accent2"/>
                </a:solidFill>
              </a:rPr>
              <a:t>Listado y gestión centralizada de activos por tipo de activo:</a:t>
            </a:r>
            <a:endParaRPr lang="en-US" sz="1400" dirty="0">
              <a:solidFill>
                <a:srgbClr val="000000"/>
              </a:solidFill>
            </a:endParaRPr>
          </a:p>
          <a:p>
            <a:pPr marL="285750" lvl="1" indent="-285750">
              <a:buFont typeface="Arial" panose="020B0604020202020204" pitchFamily="34" charset="0"/>
              <a:buChar char="•"/>
              <a:defRPr/>
            </a:pPr>
            <a:r>
              <a:rPr lang="es-MX" sz="1400" dirty="0">
                <a:solidFill>
                  <a:srgbClr val="000000"/>
                </a:solidFill>
              </a:rPr>
              <a:t>Tipos de activos compatibles integrados, como dispositivos, redes, identidades y nube</a:t>
            </a:r>
          </a:p>
          <a:p>
            <a:pPr marL="285750" lvl="1" indent="-285750">
              <a:buFont typeface="Arial" panose="020B0604020202020204" pitchFamily="34" charset="0"/>
              <a:buChar char="•"/>
              <a:defRPr/>
            </a:pPr>
            <a:r>
              <a:rPr lang="es-MX" sz="1400" dirty="0">
                <a:solidFill>
                  <a:srgbClr val="000000"/>
                </a:solidFill>
              </a:rPr>
              <a:t>Listar activos en una sola vista</a:t>
            </a:r>
          </a:p>
          <a:p>
            <a:pPr marL="285750" lvl="1" indent="-285750">
              <a:buFont typeface="Arial" panose="020B0604020202020204" pitchFamily="34" charset="0"/>
              <a:buChar char="•"/>
              <a:defRPr/>
            </a:pPr>
            <a:r>
              <a:rPr lang="en-US" sz="1400" dirty="0" err="1">
                <a:solidFill>
                  <a:srgbClr val="000000"/>
                </a:solidFill>
              </a:rPr>
              <a:t>Administrar</a:t>
            </a:r>
            <a:r>
              <a:rPr lang="en-US" sz="1400" dirty="0">
                <a:solidFill>
                  <a:srgbClr val="000000"/>
                </a:solidFill>
              </a:rPr>
              <a:t> y </a:t>
            </a:r>
            <a:r>
              <a:rPr lang="en-US" sz="1400" dirty="0" err="1">
                <a:solidFill>
                  <a:srgbClr val="000000"/>
                </a:solidFill>
              </a:rPr>
              <a:t>configurar</a:t>
            </a:r>
            <a:endParaRPr lang="en-US" dirty="0">
              <a:cs typeface="Archivo"/>
            </a:endParaRPr>
          </a:p>
          <a:p>
            <a:pPr>
              <a:spcBef>
                <a:spcPts val="1000"/>
              </a:spcBef>
            </a:pPr>
            <a:r>
              <a:rPr lang="en-US" b="1" dirty="0">
                <a:solidFill>
                  <a:schemeClr val="accent2"/>
                </a:solidFill>
              </a:rPr>
              <a:t>2. </a:t>
            </a:r>
            <a:r>
              <a:rPr lang="en-US" b="1" dirty="0" err="1">
                <a:solidFill>
                  <a:schemeClr val="accent2"/>
                </a:solidFill>
              </a:rPr>
              <a:t>Descubra</a:t>
            </a:r>
            <a:r>
              <a:rPr lang="en-US" b="1" dirty="0">
                <a:solidFill>
                  <a:schemeClr val="accent2"/>
                </a:solidFill>
              </a:rPr>
              <a:t> </a:t>
            </a:r>
            <a:r>
              <a:rPr lang="en-US" b="1" dirty="0" err="1">
                <a:solidFill>
                  <a:schemeClr val="accent2"/>
                </a:solidFill>
              </a:rPr>
              <a:t>más</a:t>
            </a:r>
            <a:r>
              <a:rPr lang="en-US" b="1" dirty="0">
                <a:solidFill>
                  <a:schemeClr val="accent2"/>
                </a:solidFill>
              </a:rPr>
              <a:t> </a:t>
            </a:r>
            <a:r>
              <a:rPr lang="en-US" b="1" dirty="0" err="1">
                <a:solidFill>
                  <a:schemeClr val="accent2"/>
                </a:solidFill>
              </a:rPr>
              <a:t>activos</a:t>
            </a:r>
            <a:endParaRPr lang="en-US" b="1" dirty="0">
              <a:solidFill>
                <a:schemeClr val="accent2"/>
              </a:solidFill>
            </a:endParaRPr>
          </a:p>
          <a:p>
            <a:pPr marL="2857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chivo"/>
                <a:ea typeface="+mn-ea"/>
                <a:cs typeface="+mn-cs"/>
              </a:rPr>
              <a:t>Por </a:t>
            </a:r>
            <a:r>
              <a:rPr kumimoji="0" lang="en-US" sz="1400" b="1" i="0" u="none" strike="noStrike" kern="1200" cap="none" spc="0" normalizeH="0" baseline="0" noProof="0" dirty="0" err="1">
                <a:ln>
                  <a:noFill/>
                </a:ln>
                <a:solidFill>
                  <a:srgbClr val="000000"/>
                </a:solidFill>
                <a:effectLst/>
                <a:uLnTx/>
                <a:uFillTx/>
                <a:latin typeface="Archivo"/>
                <a:ea typeface="+mn-ea"/>
                <a:cs typeface="+mn-cs"/>
              </a:rPr>
              <a:t>ejemplo</a:t>
            </a:r>
            <a:r>
              <a:rPr kumimoji="0" lang="en-US" sz="1400" b="1" i="0" u="none" strike="noStrike" kern="1200" cap="none" spc="0" normalizeH="0" baseline="0" noProof="0" dirty="0">
                <a:ln>
                  <a:noFill/>
                </a:ln>
                <a:solidFill>
                  <a:srgbClr val="000000"/>
                </a:solidFill>
                <a:effectLst/>
                <a:uLnTx/>
                <a:uFillTx/>
                <a:latin typeface="Archivo"/>
                <a:ea typeface="+mn-ea"/>
                <a:cs typeface="+mn-cs"/>
              </a:rPr>
              <a:t>: </a:t>
            </a:r>
            <a:r>
              <a:rPr kumimoji="0" lang="en-US" sz="1400" b="0" i="0" u="none" strike="noStrike" kern="1200" cap="none" spc="0" normalizeH="0" baseline="0" noProof="0" dirty="0" err="1">
                <a:ln>
                  <a:noFill/>
                </a:ln>
                <a:solidFill>
                  <a:srgbClr val="000000"/>
                </a:solidFill>
                <a:effectLst/>
                <a:uLnTx/>
                <a:uFillTx/>
                <a:latin typeface="Archivo"/>
                <a:ea typeface="+mn-ea"/>
                <a:cs typeface="+mn-cs"/>
              </a:rPr>
              <a:t>Dispositivos</a:t>
            </a:r>
            <a:r>
              <a:rPr kumimoji="0" lang="en-US" sz="1400" b="0" i="0" u="none" strike="noStrike" kern="1200" cap="none" spc="0" normalizeH="0" baseline="0" noProof="0" dirty="0">
                <a:ln>
                  <a:noFill/>
                </a:ln>
                <a:solidFill>
                  <a:srgbClr val="000000"/>
                </a:solidFill>
                <a:effectLst/>
                <a:uLnTx/>
                <a:uFillTx/>
                <a:latin typeface="Archivo"/>
                <a:ea typeface="+mn-ea"/>
                <a:cs typeface="+mn-cs"/>
              </a:rPr>
              <a:t> no </a:t>
            </a:r>
            <a:r>
              <a:rPr kumimoji="0" lang="en-US" sz="1400" b="0" i="0" u="none" strike="noStrike" kern="1200" cap="none" spc="0" normalizeH="0" baseline="0" noProof="0" dirty="0" err="1">
                <a:ln>
                  <a:noFill/>
                </a:ln>
                <a:solidFill>
                  <a:srgbClr val="000000"/>
                </a:solidFill>
                <a:effectLst/>
                <a:uLnTx/>
                <a:uFillTx/>
                <a:latin typeface="Archivo"/>
                <a:ea typeface="+mn-ea"/>
                <a:cs typeface="+mn-cs"/>
              </a:rPr>
              <a:t>administrados</a:t>
            </a:r>
            <a:endParaRPr kumimoji="0" lang="en-US" sz="1400" b="0" i="0" u="none" strike="noStrike" kern="1200" cap="none" spc="0" normalizeH="0" baseline="0" noProof="0" dirty="0">
              <a:ln>
                <a:noFill/>
              </a:ln>
              <a:solidFill>
                <a:srgbClr val="000000"/>
              </a:solidFill>
              <a:effectLst/>
              <a:uLnTx/>
              <a:uFillTx/>
              <a:latin typeface="Archivo"/>
              <a:ea typeface="+mn-ea"/>
              <a:cs typeface="+mn-cs"/>
            </a:endParaRPr>
          </a:p>
          <a:p>
            <a:endParaRPr lang="en-US" dirty="0"/>
          </a:p>
          <a:p>
            <a:pPr>
              <a:spcBef>
                <a:spcPts val="1000"/>
              </a:spcBef>
            </a:pPr>
            <a:r>
              <a:rPr lang="en-US" b="1" dirty="0">
                <a:solidFill>
                  <a:schemeClr val="accent2"/>
                </a:solidFill>
              </a:rPr>
              <a:t>3. </a:t>
            </a:r>
            <a:r>
              <a:rPr lang="es-MX" b="1" dirty="0">
                <a:solidFill>
                  <a:schemeClr val="accent2"/>
                </a:solidFill>
              </a:rPr>
              <a:t>Navegar y abordar los riesgos relacionados con un tipo de activo en particular</a:t>
            </a:r>
            <a:endParaRPr lang="en-US" b="1" dirty="0">
              <a:solidFill>
                <a:schemeClr val="accent2"/>
              </a:solidFill>
            </a:endParaRPr>
          </a:p>
        </p:txBody>
      </p:sp>
      <p:pic>
        <p:nvPicPr>
          <p:cNvPr id="4" name="Picture 3">
            <a:extLst>
              <a:ext uri="{FF2B5EF4-FFF2-40B4-BE49-F238E27FC236}">
                <a16:creationId xmlns:a16="http://schemas.microsoft.com/office/drawing/2014/main" id="{75A07D15-8F07-E483-917B-34312768D579}"/>
              </a:ext>
            </a:extLst>
          </p:cNvPr>
          <p:cNvPicPr>
            <a:picLocks noChangeAspect="1"/>
          </p:cNvPicPr>
          <p:nvPr/>
        </p:nvPicPr>
        <p:blipFill>
          <a:blip r:embed="rId2"/>
          <a:stretch>
            <a:fillRect/>
          </a:stretch>
        </p:blipFill>
        <p:spPr>
          <a:xfrm>
            <a:off x="702199" y="1642339"/>
            <a:ext cx="5879411" cy="2942780"/>
          </a:xfrm>
          <a:prstGeom prst="rect">
            <a:avLst/>
          </a:prstGeom>
          <a:ln w="12700">
            <a:solidFill>
              <a:schemeClr val="bg1">
                <a:lumMod val="85000"/>
              </a:schemeClr>
            </a:solidFill>
          </a:ln>
          <a:effectLst/>
        </p:spPr>
      </p:pic>
    </p:spTree>
    <p:extLst>
      <p:ext uri="{BB962C8B-B14F-4D97-AF65-F5344CB8AC3E}">
        <p14:creationId xmlns:p14="http://schemas.microsoft.com/office/powerpoint/2010/main" val="205292430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4456FE-E429-D463-FF06-25BEF8CF0626}"/>
              </a:ext>
            </a:extLst>
          </p:cNvPr>
          <p:cNvSpPr>
            <a:spLocks noGrp="1"/>
          </p:cNvSpPr>
          <p:nvPr>
            <p:ph idx="1"/>
          </p:nvPr>
        </p:nvSpPr>
        <p:spPr>
          <a:xfrm>
            <a:off x="6819901" y="1700213"/>
            <a:ext cx="4627288" cy="4465637"/>
          </a:xfrm>
        </p:spPr>
        <p:txBody>
          <a:bodyPr vert="horz" lIns="0" tIns="0" rIns="0" bIns="0" rtlCol="0" anchor="t">
            <a:noAutofit/>
          </a:bodyPr>
          <a:lstStyle/>
          <a:p>
            <a:pPr marL="0" indent="0">
              <a:buNone/>
            </a:pPr>
            <a:r>
              <a:rPr lang="en-US" sz="1800" b="1" dirty="0" err="1">
                <a:solidFill>
                  <a:schemeClr val="accent2"/>
                </a:solidFill>
              </a:rPr>
              <a:t>Obras</a:t>
            </a:r>
            <a:r>
              <a:rPr lang="en-US" sz="1800" b="1" dirty="0">
                <a:solidFill>
                  <a:schemeClr val="accent2"/>
                </a:solidFill>
              </a:rPr>
              <a:t> </a:t>
            </a:r>
            <a:r>
              <a:rPr lang="en-US" sz="1800" b="1" dirty="0" err="1">
                <a:solidFill>
                  <a:schemeClr val="accent2"/>
                </a:solidFill>
              </a:rPr>
              <a:t>en</a:t>
            </a:r>
            <a:r>
              <a:rPr lang="en-US" sz="1800" b="1" dirty="0">
                <a:solidFill>
                  <a:schemeClr val="accent2"/>
                </a:solidFill>
              </a:rPr>
              <a:t> </a:t>
            </a:r>
            <a:r>
              <a:rPr lang="en-US" sz="1800" b="1" dirty="0" err="1">
                <a:solidFill>
                  <a:schemeClr val="accent2"/>
                </a:solidFill>
              </a:rPr>
              <a:t>tres</a:t>
            </a:r>
            <a:r>
              <a:rPr lang="en-US" sz="1800" b="1" dirty="0">
                <a:solidFill>
                  <a:schemeClr val="accent2"/>
                </a:solidFill>
              </a:rPr>
              <a:t> </a:t>
            </a:r>
            <a:r>
              <a:rPr lang="en-US" sz="1800" b="1" dirty="0" err="1">
                <a:solidFill>
                  <a:schemeClr val="accent2"/>
                </a:solidFill>
              </a:rPr>
              <a:t>niveles</a:t>
            </a:r>
            <a:r>
              <a:rPr lang="en-US" sz="1800" b="1" i="0" dirty="0">
                <a:solidFill>
                  <a:schemeClr val="accent2"/>
                </a:solidFill>
                <a:effectLst/>
              </a:rPr>
              <a:t>:</a:t>
            </a:r>
          </a:p>
          <a:p>
            <a:pPr marL="342900" indent="-342900">
              <a:buFont typeface="+mj-lt"/>
              <a:buAutoNum type="arabicPeriod"/>
            </a:pPr>
            <a:r>
              <a:rPr lang="es-MX" dirty="0"/>
              <a:t>La puntuación de </a:t>
            </a:r>
            <a:r>
              <a:rPr lang="es-MX" b="1" dirty="0"/>
              <a:t>exposición de una empresa </a:t>
            </a:r>
            <a:r>
              <a:rPr lang="es-MX" dirty="0"/>
              <a:t>representa el riesgo comercial relativo causado por el estado actual de los activos digitales de la empresa.</a:t>
            </a:r>
            <a:r>
              <a:rPr lang="en-US" dirty="0"/>
              <a:t> </a:t>
            </a:r>
            <a:endParaRPr lang="en-US" b="0" i="0" dirty="0">
              <a:effectLst/>
              <a:cs typeface="Archivo"/>
            </a:endParaRPr>
          </a:p>
          <a:p>
            <a:pPr marL="342900" indent="-342900">
              <a:buFont typeface="+mj-lt"/>
              <a:buAutoNum type="arabicPeriod"/>
            </a:pPr>
            <a:r>
              <a:rPr lang="es-MX" dirty="0"/>
              <a:t>La puntuación se calcula por separado para cada </a:t>
            </a:r>
            <a:r>
              <a:rPr lang="es-MX" b="1" dirty="0"/>
              <a:t>tipo de activo </a:t>
            </a:r>
            <a:r>
              <a:rPr lang="es-MX" dirty="0"/>
              <a:t>para resaltar dónde están los problemas.</a:t>
            </a:r>
            <a:endParaRPr lang="en-US" b="0" i="0" dirty="0">
              <a:effectLst/>
              <a:cs typeface="Archivo"/>
            </a:endParaRPr>
          </a:p>
          <a:p>
            <a:pPr marL="342900" indent="-342900">
              <a:buFont typeface="+mj-lt"/>
              <a:buAutoNum type="arabicPeriod"/>
            </a:pPr>
            <a:r>
              <a:rPr lang="es-MX" dirty="0"/>
              <a:t>Cada </a:t>
            </a:r>
            <a:r>
              <a:rPr lang="es-MX" b="1" dirty="0"/>
              <a:t>instancia de activo</a:t>
            </a:r>
            <a:r>
              <a:rPr lang="es-MX" dirty="0"/>
              <a:t> tiene un puntaje de exposición, calculado a partir de varios elementos, como el mapeo de la ruta de ataque, la criticidad de la instancia del activo y la inteligencia de amenazas.</a:t>
            </a:r>
            <a:endParaRPr lang="en-FI" dirty="0"/>
          </a:p>
        </p:txBody>
      </p:sp>
      <p:sp>
        <p:nvSpPr>
          <p:cNvPr id="3" name="Title 2">
            <a:extLst>
              <a:ext uri="{FF2B5EF4-FFF2-40B4-BE49-F238E27FC236}">
                <a16:creationId xmlns:a16="http://schemas.microsoft.com/office/drawing/2014/main" id="{EEFE47B7-B525-9AA7-3DC0-37D3CFD5A66F}"/>
              </a:ext>
            </a:extLst>
          </p:cNvPr>
          <p:cNvSpPr>
            <a:spLocks noGrp="1"/>
          </p:cNvSpPr>
          <p:nvPr>
            <p:ph type="title"/>
          </p:nvPr>
        </p:nvSpPr>
        <p:spPr/>
        <p:txBody>
          <a:bodyPr/>
          <a:lstStyle/>
          <a:p>
            <a:r>
              <a:rPr lang="en-US" sz="3600" b="1" dirty="0" err="1">
                <a:solidFill>
                  <a:schemeClr val="accent2"/>
                </a:solidFill>
              </a:rPr>
              <a:t>Puntuación</a:t>
            </a:r>
            <a:r>
              <a:rPr lang="en-US" sz="3600" b="1" dirty="0">
                <a:solidFill>
                  <a:schemeClr val="accent2"/>
                </a:solidFill>
              </a:rPr>
              <a:t> de </a:t>
            </a:r>
            <a:r>
              <a:rPr lang="en-US" sz="3600" b="1" dirty="0" err="1">
                <a:solidFill>
                  <a:schemeClr val="accent2"/>
                </a:solidFill>
              </a:rPr>
              <a:t>exposición</a:t>
            </a:r>
            <a:br>
              <a:rPr lang="en-US" sz="3600" b="1" dirty="0">
                <a:solidFill>
                  <a:schemeClr val="accent2"/>
                </a:solidFill>
              </a:rPr>
            </a:br>
            <a:r>
              <a:rPr lang="es-MX" sz="2800" dirty="0"/>
              <a:t>Vea el nivel de exposición al riesgo de su empresa y sus activos</a:t>
            </a:r>
            <a:endParaRPr lang="en-FI" sz="3600" dirty="0"/>
          </a:p>
        </p:txBody>
      </p:sp>
      <p:pic>
        <p:nvPicPr>
          <p:cNvPr id="6" name="Picture 5" descr="A blue diamond with white text&#10;&#10;Description automatically generated">
            <a:extLst>
              <a:ext uri="{FF2B5EF4-FFF2-40B4-BE49-F238E27FC236}">
                <a16:creationId xmlns:a16="http://schemas.microsoft.com/office/drawing/2014/main" id="{D4CAD638-EC94-5352-9418-6810DC3E3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678" y="1653973"/>
            <a:ext cx="2840135" cy="2874856"/>
          </a:xfrm>
          <a:prstGeom prst="rect">
            <a:avLst/>
          </a:prstGeom>
        </p:spPr>
      </p:pic>
      <p:pic>
        <p:nvPicPr>
          <p:cNvPr id="8" name="Picture 7" descr="A graph of a company&#10;&#10;Description automatically generated with medium confidence">
            <a:extLst>
              <a:ext uri="{FF2B5EF4-FFF2-40B4-BE49-F238E27FC236}">
                <a16:creationId xmlns:a16="http://schemas.microsoft.com/office/drawing/2014/main" id="{3B874A8A-82EF-082C-A389-85C28D0E9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577" y="3551632"/>
            <a:ext cx="2582645" cy="2614218"/>
          </a:xfrm>
          <a:prstGeom prst="rect">
            <a:avLst/>
          </a:prstGeom>
        </p:spPr>
      </p:pic>
    </p:spTree>
    <p:extLst>
      <p:ext uri="{BB962C8B-B14F-4D97-AF65-F5344CB8AC3E}">
        <p14:creationId xmlns:p14="http://schemas.microsoft.com/office/powerpoint/2010/main" val="160375914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15EEA672-EE6D-88F5-63DE-B987DE0BB29A}"/>
              </a:ext>
            </a:extLst>
          </p:cNvPr>
          <p:cNvSpPr txBox="1"/>
          <p:nvPr/>
        </p:nvSpPr>
        <p:spPr>
          <a:xfrm>
            <a:off x="6717699" y="1324015"/>
            <a:ext cx="5024372" cy="492442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700" b="1" i="0" u="none" strike="noStrike" kern="1200" cap="none" spc="0" normalizeH="0" baseline="0" noProof="0" dirty="0">
                <a:ln>
                  <a:noFill/>
                </a:ln>
                <a:solidFill>
                  <a:srgbClr val="076140"/>
                </a:solidFill>
                <a:effectLst/>
                <a:uLnTx/>
                <a:uFillTx/>
                <a:latin typeface="Archivo"/>
                <a:ea typeface="+mn-ea"/>
                <a:cs typeface="+mn-cs"/>
              </a:rPr>
              <a:t>Descubra los elementos clave del </a:t>
            </a:r>
            <a:r>
              <a:rPr kumimoji="0" lang="es-MX" sz="1700" b="1" i="0" u="none" strike="noStrike" kern="1200" cap="none" spc="0" normalizeH="0" baseline="0" noProof="0" dirty="0" err="1">
                <a:ln>
                  <a:noFill/>
                </a:ln>
                <a:solidFill>
                  <a:srgbClr val="076140"/>
                </a:solidFill>
                <a:effectLst/>
                <a:uLnTx/>
                <a:uFillTx/>
                <a:latin typeface="Archivo"/>
                <a:ea typeface="+mn-ea"/>
                <a:cs typeface="+mn-cs"/>
              </a:rPr>
              <a:t>Exposure</a:t>
            </a:r>
            <a:r>
              <a:rPr kumimoji="0" lang="es-MX" sz="1700" b="1" i="0" u="none" strike="noStrike" kern="1200" cap="none" spc="0" normalizeH="0" baseline="0" noProof="0" dirty="0">
                <a:ln>
                  <a:noFill/>
                </a:ln>
                <a:solidFill>
                  <a:srgbClr val="076140"/>
                </a:solidFill>
                <a:effectLst/>
                <a:uLnTx/>
                <a:uFillTx/>
                <a:latin typeface="Archivo"/>
                <a:ea typeface="+mn-ea"/>
                <a:cs typeface="+mn-cs"/>
              </a:rPr>
              <a:t> Score</a:t>
            </a:r>
            <a:r>
              <a:rPr kumimoji="0" lang="en-US" sz="1700" b="1" i="0" u="none" strike="noStrike" kern="1200" cap="none" spc="0" normalizeH="0" baseline="0" noProof="0" dirty="0">
                <a:ln>
                  <a:noFill/>
                </a:ln>
                <a:solidFill>
                  <a:srgbClr val="076140"/>
                </a:solidFill>
                <a:effectLst/>
                <a:uLnTx/>
                <a:uFillTx/>
                <a:latin typeface="Archivo"/>
                <a:ea typeface="+mn-ea"/>
                <a:cs typeface="+mn-cs"/>
              </a:rPr>
              <a:t>:</a:t>
            </a:r>
            <a:endParaRPr kumimoji="0" lang="en-US" sz="1800" b="1" i="0" u="none" strike="noStrike" kern="1200" cap="none" spc="0" normalizeH="0" baseline="0" noProof="0" dirty="0">
              <a:ln>
                <a:noFill/>
              </a:ln>
              <a:solidFill>
                <a:srgbClr val="076140"/>
              </a:solidFill>
              <a:effectLst/>
              <a:uLnTx/>
              <a:uFillTx/>
              <a:latin typeface="Archiv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000000"/>
                </a:solidFill>
                <a:effectLst/>
                <a:uLnTx/>
                <a:uFillTx/>
                <a:latin typeface="Archivo"/>
                <a:ea typeface="+mn-ea"/>
                <a:cs typeface="+mn-cs"/>
              </a:rPr>
              <a:t>Asegúrese de proteger la ruta a los activos más críticos validando la </a:t>
            </a:r>
            <a:r>
              <a:rPr kumimoji="0" lang="es-MX" sz="1600" b="1" i="0" u="none" strike="noStrike" kern="1200" cap="none" spc="0" normalizeH="0" baseline="0" noProof="0" dirty="0">
                <a:ln>
                  <a:noFill/>
                </a:ln>
                <a:solidFill>
                  <a:srgbClr val="000000"/>
                </a:solidFill>
                <a:effectLst/>
                <a:uLnTx/>
                <a:uFillTx/>
                <a:latin typeface="Archivo"/>
                <a:ea typeface="+mn-ea"/>
                <a:cs typeface="+mn-cs"/>
              </a:rPr>
              <a:t>ruta de ataque</a:t>
            </a:r>
            <a:r>
              <a:rPr kumimoji="0" lang="en-US" sz="1600" b="1" i="0" u="none" strike="noStrike" kern="1200" cap="none" spc="0" normalizeH="0" baseline="0" noProof="0" dirty="0">
                <a:ln>
                  <a:noFill/>
                </a:ln>
                <a:solidFill>
                  <a:srgbClr val="000000"/>
                </a:solidFill>
                <a:effectLst/>
                <a:uLnTx/>
                <a:uFillTx/>
                <a:latin typeface="Archivo"/>
                <a:ea typeface="+mn-ea"/>
                <a:cs typeface="+mn-cs"/>
              </a:rPr>
              <a:t>:</a:t>
            </a:r>
            <a:endParaRPr kumimoji="0" lang="en-US" sz="1600" b="1" i="0" u="none" strike="noStrike" kern="1200" cap="none" spc="0" normalizeH="0" baseline="0" noProof="0" dirty="0">
              <a:ln>
                <a:noFill/>
              </a:ln>
              <a:solidFill>
                <a:srgbClr val="000000"/>
              </a:solidFill>
              <a:effectLst/>
              <a:uLnTx/>
              <a:uFillTx/>
              <a:latin typeface="Archivo"/>
              <a:ea typeface="+mn-ea"/>
              <a:cs typeface="Archiv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srgbClr val="000000"/>
                </a:solidFill>
                <a:effectLst/>
                <a:uLnTx/>
                <a:uFillTx/>
                <a:latin typeface="Archivo"/>
                <a:ea typeface="+mn-ea"/>
                <a:cs typeface="+mn-cs"/>
              </a:rPr>
              <a:t>Simula las rutas de ataque que un atacante podría tomar para comprometer el patrimonio de un cliente (interrumpir, reconocer, robar...)</a:t>
            </a:r>
            <a:r>
              <a:rPr kumimoji="0" lang="en-US" sz="1400" b="0" i="0" u="none" strike="noStrike" kern="1200" cap="none" spc="0" normalizeH="0" baseline="0" noProof="0" dirty="0">
                <a:ln>
                  <a:noFill/>
                </a:ln>
                <a:solidFill>
                  <a:srgbClr val="000000"/>
                </a:solidFill>
                <a:effectLst/>
                <a:uLnTx/>
                <a:uFillTx/>
                <a:latin typeface="Archivo"/>
                <a:ea typeface="+mn-ea"/>
                <a:cs typeface="+mn-cs"/>
              </a:rPr>
              <a:t>.</a:t>
            </a:r>
            <a:endParaRPr kumimoji="0" lang="en-US" sz="1400" b="0" i="0" u="none" strike="noStrike" kern="1200" cap="none" spc="0" normalizeH="0" baseline="0" noProof="0" dirty="0">
              <a:ln>
                <a:noFill/>
              </a:ln>
              <a:solidFill>
                <a:srgbClr val="000000"/>
              </a:solidFill>
              <a:effectLst/>
              <a:uLnTx/>
              <a:uFillTx/>
              <a:latin typeface="Archivo"/>
              <a:ea typeface="+mn-ea"/>
              <a:cs typeface="Archivo"/>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chiv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000000"/>
                </a:solidFill>
                <a:effectLst/>
                <a:uLnTx/>
                <a:uFillTx/>
                <a:latin typeface="Archivo"/>
                <a:ea typeface="+mn-ea"/>
                <a:cs typeface="+mn-cs"/>
              </a:rPr>
              <a:t>Gestione de forma flexible los </a:t>
            </a:r>
            <a:r>
              <a:rPr kumimoji="0" lang="es-MX" sz="1600" b="1" i="0" u="none" strike="noStrike" kern="1200" cap="none" spc="0" normalizeH="0" baseline="0" noProof="0" dirty="0">
                <a:ln>
                  <a:noFill/>
                </a:ln>
                <a:solidFill>
                  <a:srgbClr val="000000"/>
                </a:solidFill>
                <a:effectLst/>
                <a:uLnTx/>
                <a:uFillTx/>
                <a:latin typeface="Archivo"/>
                <a:ea typeface="+mn-ea"/>
                <a:cs typeface="+mn-cs"/>
              </a:rPr>
              <a:t>valores del contexto empresarial</a:t>
            </a:r>
            <a:r>
              <a:rPr kumimoji="0" lang="en-US" sz="1600" b="1" i="0" u="none" strike="noStrike" kern="1200" cap="none" spc="0" normalizeH="0" baseline="0" noProof="0" dirty="0">
                <a:ln>
                  <a:noFill/>
                </a:ln>
                <a:solidFill>
                  <a:srgbClr val="000000"/>
                </a:solidFill>
                <a:effectLst/>
                <a:uLnTx/>
                <a:uFillTx/>
                <a:latin typeface="Archivo"/>
                <a:ea typeface="+mn-ea"/>
                <a:cs typeface="+mn-cs"/>
              </a:rPr>
              <a:t>:</a:t>
            </a:r>
            <a:endParaRPr kumimoji="0" lang="en-US" sz="1600" b="1" i="0" u="none" strike="noStrike" kern="1200" cap="none" spc="0" normalizeH="0" baseline="0" noProof="0" dirty="0">
              <a:ln>
                <a:noFill/>
              </a:ln>
              <a:solidFill>
                <a:srgbClr val="000000"/>
              </a:solidFill>
              <a:effectLst/>
              <a:uLnTx/>
              <a:uFillTx/>
              <a:latin typeface="Archivo"/>
              <a:ea typeface="+mn-ea"/>
              <a:cs typeface="Archiv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000000"/>
                </a:solidFill>
                <a:effectLst/>
                <a:uLnTx/>
                <a:uFillTx/>
                <a:latin typeface="Archivo"/>
                <a:ea typeface="+mn-ea"/>
                <a:cs typeface="+mn-cs"/>
              </a:rPr>
              <a:t>Cada instancia de activo tiene un valor de contexto empresarial predeterminado e información de contexto opcional.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srgbClr val="000000"/>
                </a:solidFill>
                <a:effectLst/>
                <a:uLnTx/>
                <a:uFillTx/>
                <a:latin typeface="Archivo"/>
                <a:ea typeface="+mn-ea"/>
                <a:cs typeface="+mn-cs"/>
              </a:rPr>
              <a:t>La información del contexto empresarial permite adaptar nuestras recomendaciones a las necesidades individuales del cliente.</a:t>
            </a:r>
            <a:endParaRPr kumimoji="0" lang="fi-FI" sz="1400" b="0" i="0" u="none" strike="noStrike" kern="1200" cap="none" spc="0" normalizeH="0" baseline="0" noProof="0" dirty="0">
              <a:ln>
                <a:noFill/>
              </a:ln>
              <a:solidFill>
                <a:srgbClr val="000000"/>
              </a:solidFill>
              <a:effectLst/>
              <a:uLnTx/>
              <a:uFillTx/>
              <a:latin typeface="Archiv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000000"/>
                </a:solidFill>
                <a:effectLst/>
                <a:uLnTx/>
                <a:uFillTx/>
                <a:latin typeface="Archivo"/>
                <a:ea typeface="+mn-ea"/>
                <a:cs typeface="+mn-cs"/>
              </a:rPr>
              <a:t>Benefíciese de nuestros datos </a:t>
            </a:r>
            <a:r>
              <a:rPr kumimoji="0" lang="es-MX" sz="1600" b="1" i="0" u="none" strike="noStrike" kern="1200" cap="none" spc="0" normalizeH="0" baseline="0" noProof="0" dirty="0">
                <a:ln>
                  <a:noFill/>
                </a:ln>
                <a:solidFill>
                  <a:srgbClr val="000000"/>
                </a:solidFill>
                <a:effectLst/>
                <a:uLnTx/>
                <a:uFillTx/>
                <a:latin typeface="Archivo"/>
                <a:ea typeface="+mn-ea"/>
                <a:cs typeface="+mn-cs"/>
              </a:rPr>
              <a:t>únicos de inteligencia sobre amenazas: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srgbClr val="000000"/>
                </a:solidFill>
                <a:effectLst/>
                <a:uLnTx/>
                <a:uFillTx/>
                <a:latin typeface="Archivo"/>
                <a:ea typeface="+mn-ea"/>
                <a:cs typeface="+mn-cs"/>
              </a:rPr>
              <a:t>Los puntajes de exposición se enriquecen con datos de inteligencia de amenazas actualizados y violaciones anticipadas para brindar mejores recomendaciones.</a:t>
            </a:r>
            <a:endParaRPr kumimoji="0" lang="en-FI" sz="1600" b="0" i="0" u="none" strike="noStrike" kern="1200" cap="none" spc="0" normalizeH="0" baseline="0" noProof="0" dirty="0">
              <a:ln>
                <a:noFill/>
              </a:ln>
              <a:solidFill>
                <a:srgbClr val="000000"/>
              </a:solidFill>
              <a:effectLst/>
              <a:uLnTx/>
              <a:uFillTx/>
              <a:latin typeface="Archivo"/>
              <a:ea typeface="+mn-ea"/>
              <a:cs typeface="+mn-cs"/>
            </a:endParaRPr>
          </a:p>
        </p:txBody>
      </p:sp>
      <p:sp>
        <p:nvSpPr>
          <p:cNvPr id="7" name="Title 2">
            <a:extLst>
              <a:ext uri="{FF2B5EF4-FFF2-40B4-BE49-F238E27FC236}">
                <a16:creationId xmlns:a16="http://schemas.microsoft.com/office/drawing/2014/main" id="{7443C493-0CCC-FDDA-4C5B-51B0FFFFCD0A}"/>
              </a:ext>
            </a:extLst>
          </p:cNvPr>
          <p:cNvSpPr>
            <a:spLocks noGrp="1"/>
          </p:cNvSpPr>
          <p:nvPr>
            <p:ph type="title"/>
          </p:nvPr>
        </p:nvSpPr>
        <p:spPr>
          <a:xfrm>
            <a:off x="695325" y="333375"/>
            <a:ext cx="10801350" cy="1150938"/>
          </a:xfrm>
        </p:spPr>
        <p:txBody>
          <a:bodyPr/>
          <a:lstStyle/>
          <a:p>
            <a:r>
              <a:rPr lang="es-MX" sz="3600" b="1" dirty="0">
                <a:solidFill>
                  <a:schemeClr val="accent2"/>
                </a:solidFill>
              </a:rPr>
              <a:t>Concéntrese en lo que más importa</a:t>
            </a:r>
            <a:br>
              <a:rPr lang="en-US" sz="3600" b="1" dirty="0">
                <a:solidFill>
                  <a:schemeClr val="accent2"/>
                </a:solidFill>
              </a:rPr>
            </a:br>
            <a:r>
              <a:rPr lang="en-US" sz="2800" dirty="0"/>
              <a:t>con </a:t>
            </a:r>
            <a:r>
              <a:rPr lang="en-US" sz="2800" dirty="0" err="1"/>
              <a:t>rutas</a:t>
            </a:r>
            <a:r>
              <a:rPr lang="en-US" sz="2800" dirty="0"/>
              <a:t> de </a:t>
            </a:r>
            <a:r>
              <a:rPr lang="en-US" sz="2800" dirty="0" err="1"/>
              <a:t>ataque</a:t>
            </a:r>
            <a:r>
              <a:rPr lang="en-US" sz="2800" dirty="0"/>
              <a:t>, </a:t>
            </a:r>
            <a:r>
              <a:rPr lang="en-US" sz="2800" dirty="0" err="1"/>
              <a:t>contexto</a:t>
            </a:r>
            <a:r>
              <a:rPr lang="en-US" sz="2800" dirty="0"/>
              <a:t> </a:t>
            </a:r>
            <a:r>
              <a:rPr lang="en-US" sz="2800" dirty="0" err="1"/>
              <a:t>empresarial</a:t>
            </a:r>
            <a:r>
              <a:rPr lang="en-US" sz="2800" dirty="0"/>
              <a:t> e </a:t>
            </a:r>
            <a:r>
              <a:rPr lang="en-US" sz="2800" dirty="0" err="1"/>
              <a:t>inteligencia</a:t>
            </a:r>
            <a:r>
              <a:rPr lang="en-US" sz="2800" dirty="0"/>
              <a:t> de </a:t>
            </a:r>
            <a:r>
              <a:rPr lang="en-US" sz="2800" dirty="0" err="1"/>
              <a:t>amenazas</a:t>
            </a:r>
            <a:endParaRPr lang="en-FI" sz="3600" dirty="0"/>
          </a:p>
        </p:txBody>
      </p:sp>
      <p:pic>
        <p:nvPicPr>
          <p:cNvPr id="3" name="Picture 2" descr="A screenshot of a computer&#10;&#10;Description automatically generated">
            <a:extLst>
              <a:ext uri="{FF2B5EF4-FFF2-40B4-BE49-F238E27FC236}">
                <a16:creationId xmlns:a16="http://schemas.microsoft.com/office/drawing/2014/main" id="{0DA140DF-C9D9-9C3E-9A00-C1EC3192D26A}"/>
              </a:ext>
            </a:extLst>
          </p:cNvPr>
          <p:cNvPicPr>
            <a:picLocks noChangeAspect="1"/>
          </p:cNvPicPr>
          <p:nvPr/>
        </p:nvPicPr>
        <p:blipFill rotWithShape="1">
          <a:blip r:embed="rId3">
            <a:extLst>
              <a:ext uri="{28A0092B-C50C-407E-A947-70E740481C1C}">
                <a14:useLocalDpi xmlns:a14="http://schemas.microsoft.com/office/drawing/2010/main" val="0"/>
              </a:ext>
            </a:extLst>
          </a:blip>
          <a:srcRect r="466"/>
          <a:stretch/>
        </p:blipFill>
        <p:spPr>
          <a:xfrm>
            <a:off x="695325" y="1607479"/>
            <a:ext cx="5842716" cy="3303639"/>
          </a:xfrm>
          <a:prstGeom prst="rect">
            <a:avLst/>
          </a:prstGeom>
          <a:ln>
            <a:solidFill>
              <a:schemeClr val="bg1">
                <a:lumMod val="85000"/>
              </a:schemeClr>
            </a:solidFill>
          </a:ln>
        </p:spPr>
      </p:pic>
    </p:spTree>
    <p:extLst>
      <p:ext uri="{BB962C8B-B14F-4D97-AF65-F5344CB8AC3E}">
        <p14:creationId xmlns:p14="http://schemas.microsoft.com/office/powerpoint/2010/main" val="49662460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9959FF12-885D-3336-088F-33D7D1704A34}"/>
              </a:ext>
            </a:extLst>
          </p:cNvPr>
          <p:cNvSpPr>
            <a:spLocks noGrp="1"/>
          </p:cNvSpPr>
          <p:nvPr>
            <p:ph type="title"/>
          </p:nvPr>
        </p:nvSpPr>
        <p:spPr>
          <a:xfrm>
            <a:off x="695325" y="333375"/>
            <a:ext cx="10801350" cy="1150938"/>
          </a:xfrm>
        </p:spPr>
        <p:txBody>
          <a:bodyPr/>
          <a:lstStyle/>
          <a:p>
            <a:r>
              <a:rPr lang="en-US" sz="3600" b="1" dirty="0">
                <a:solidFill>
                  <a:schemeClr val="accent2"/>
                </a:solidFill>
              </a:rPr>
              <a:t>Motor de </a:t>
            </a:r>
            <a:r>
              <a:rPr lang="en-US" sz="3600" b="1" dirty="0" err="1">
                <a:solidFill>
                  <a:schemeClr val="accent2"/>
                </a:solidFill>
              </a:rPr>
              <a:t>ruta</a:t>
            </a:r>
            <a:r>
              <a:rPr lang="en-US" sz="3600" b="1" dirty="0">
                <a:solidFill>
                  <a:schemeClr val="accent2"/>
                </a:solidFill>
              </a:rPr>
              <a:t> de </a:t>
            </a:r>
            <a:r>
              <a:rPr lang="en-US" sz="3600" b="1" dirty="0" err="1">
                <a:solidFill>
                  <a:schemeClr val="accent2"/>
                </a:solidFill>
              </a:rPr>
              <a:t>ataque</a:t>
            </a:r>
            <a:r>
              <a:rPr lang="en-US" sz="3600" b="1" dirty="0">
                <a:solidFill>
                  <a:schemeClr val="accent2"/>
                </a:solidFill>
              </a:rPr>
              <a:t> </a:t>
            </a:r>
            <a:r>
              <a:rPr lang="en-US" sz="3600" b="1" dirty="0" err="1">
                <a:solidFill>
                  <a:schemeClr val="accent2"/>
                </a:solidFill>
              </a:rPr>
              <a:t>heurístico</a:t>
            </a:r>
            <a:br>
              <a:rPr lang="en-US" sz="3600" b="1" dirty="0">
                <a:solidFill>
                  <a:schemeClr val="accent2"/>
                </a:solidFill>
              </a:rPr>
            </a:br>
            <a:r>
              <a:rPr lang="es-MX" sz="2800" dirty="0"/>
              <a:t>Visualice las rutas de ataque simuladas en su entorno</a:t>
            </a:r>
            <a:endParaRPr lang="en-FI" sz="3600" dirty="0"/>
          </a:p>
        </p:txBody>
      </p:sp>
      <p:pic>
        <p:nvPicPr>
          <p:cNvPr id="12" name="Picture 11" descr="A screenshot of a computer&#10;&#10;Description automatically generated">
            <a:extLst>
              <a:ext uri="{FF2B5EF4-FFF2-40B4-BE49-F238E27FC236}">
                <a16:creationId xmlns:a16="http://schemas.microsoft.com/office/drawing/2014/main" id="{717EEC60-2F12-20D6-DE23-4CB46230D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6" y="1719546"/>
            <a:ext cx="5400674" cy="3037879"/>
          </a:xfrm>
          <a:prstGeom prst="rect">
            <a:avLst/>
          </a:prstGeom>
          <a:ln>
            <a:solidFill>
              <a:schemeClr val="bg1">
                <a:lumMod val="85000"/>
              </a:schemeClr>
            </a:solidFill>
          </a:ln>
        </p:spPr>
      </p:pic>
      <p:sp>
        <p:nvSpPr>
          <p:cNvPr id="13" name="Content Placeholder 1">
            <a:extLst>
              <a:ext uri="{FF2B5EF4-FFF2-40B4-BE49-F238E27FC236}">
                <a16:creationId xmlns:a16="http://schemas.microsoft.com/office/drawing/2014/main" id="{6DC0CE95-3B24-2155-9662-F64E3BAF6B8B}"/>
              </a:ext>
            </a:extLst>
          </p:cNvPr>
          <p:cNvSpPr>
            <a:spLocks noGrp="1"/>
          </p:cNvSpPr>
          <p:nvPr>
            <p:ph idx="1"/>
          </p:nvPr>
        </p:nvSpPr>
        <p:spPr>
          <a:xfrm>
            <a:off x="6429983" y="1484313"/>
            <a:ext cx="5130362" cy="4634955"/>
          </a:xfrm>
        </p:spPr>
        <p:txBody>
          <a:bodyPr vert="horz" lIns="0" tIns="0" rIns="0" bIns="0" rtlCol="0" anchor="t">
            <a:noAutofit/>
          </a:bodyPr>
          <a:lstStyle/>
          <a:p>
            <a:pPr marL="0" indent="0">
              <a:buNone/>
            </a:pPr>
            <a:r>
              <a:rPr lang="en-US" b="1" dirty="0">
                <a:solidFill>
                  <a:schemeClr val="accent2"/>
                </a:solidFill>
              </a:rPr>
              <a:t>1. </a:t>
            </a:r>
            <a:r>
              <a:rPr lang="en-US" b="1" dirty="0" err="1">
                <a:solidFill>
                  <a:schemeClr val="accent2"/>
                </a:solidFill>
              </a:rPr>
              <a:t>Vea</a:t>
            </a:r>
            <a:r>
              <a:rPr lang="en-US" b="1" dirty="0">
                <a:solidFill>
                  <a:schemeClr val="accent2"/>
                </a:solidFill>
              </a:rPr>
              <a:t> las </a:t>
            </a:r>
            <a:r>
              <a:rPr lang="en-US" b="1" dirty="0" err="1">
                <a:solidFill>
                  <a:schemeClr val="accent2"/>
                </a:solidFill>
              </a:rPr>
              <a:t>rutas</a:t>
            </a:r>
            <a:r>
              <a:rPr lang="en-US" b="1" dirty="0">
                <a:solidFill>
                  <a:schemeClr val="accent2"/>
                </a:solidFill>
              </a:rPr>
              <a:t> de </a:t>
            </a:r>
            <a:r>
              <a:rPr lang="en-US" b="1" dirty="0" err="1">
                <a:solidFill>
                  <a:schemeClr val="accent2"/>
                </a:solidFill>
              </a:rPr>
              <a:t>ataque</a:t>
            </a:r>
            <a:r>
              <a:rPr lang="en-US" b="1" dirty="0">
                <a:solidFill>
                  <a:schemeClr val="accent2"/>
                </a:solidFill>
              </a:rPr>
              <a:t> </a:t>
            </a:r>
            <a:r>
              <a:rPr lang="en-US" b="1" dirty="0" err="1">
                <a:solidFill>
                  <a:schemeClr val="accent2"/>
                </a:solidFill>
              </a:rPr>
              <a:t>modeladas</a:t>
            </a:r>
            <a:r>
              <a:rPr lang="en-US" b="1" dirty="0">
                <a:solidFill>
                  <a:schemeClr val="accent2"/>
                </a:solidFill>
              </a:rPr>
              <a:t> por </a:t>
            </a:r>
            <a:r>
              <a:rPr lang="en-US" b="1" dirty="0" err="1">
                <a:solidFill>
                  <a:schemeClr val="accent2"/>
                </a:solidFill>
              </a:rPr>
              <a:t>nuestro</a:t>
            </a:r>
            <a:r>
              <a:rPr lang="en-US" b="1" dirty="0">
                <a:solidFill>
                  <a:schemeClr val="accent2"/>
                </a:solidFill>
              </a:rPr>
              <a:t> motor</a:t>
            </a:r>
            <a:endParaRPr lang="en-US" b="1" dirty="0"/>
          </a:p>
          <a:p>
            <a:pPr marL="0" indent="0">
              <a:buNone/>
            </a:pPr>
            <a:r>
              <a:rPr lang="es-MX" sz="1400" dirty="0">
                <a:solidFill>
                  <a:schemeClr val="tx1"/>
                </a:solidFill>
              </a:rPr>
              <a:t>Las rutas de ataque relacionadas con una recomendación le permiten profundizar en el razonamiento y los detalles subyacentes, como:</a:t>
            </a:r>
          </a:p>
          <a:p>
            <a:r>
              <a:rPr lang="es-MX" sz="1300" dirty="0">
                <a:solidFill>
                  <a:schemeClr val="tx1"/>
                </a:solidFill>
              </a:rPr>
              <a:t>Información sobre los activos</a:t>
            </a:r>
          </a:p>
          <a:p>
            <a:r>
              <a:rPr lang="es-MX" sz="1300" dirty="0">
                <a:solidFill>
                  <a:schemeClr val="tx1"/>
                </a:solidFill>
              </a:rPr>
              <a:t>Pasos e identidades involucradas en la ruta de ataque</a:t>
            </a:r>
          </a:p>
          <a:p>
            <a:r>
              <a:rPr lang="es-MX" sz="1300" dirty="0">
                <a:solidFill>
                  <a:schemeClr val="tx1"/>
                </a:solidFill>
              </a:rPr>
              <a:t>Técnicas utilizadas, acceso obtenido y recursos relacionados</a:t>
            </a:r>
            <a:endParaRPr lang="en-US" sz="1400" dirty="0"/>
          </a:p>
          <a:p>
            <a:pPr marL="0" indent="0">
              <a:buNone/>
            </a:pPr>
            <a:r>
              <a:rPr lang="en-US" b="1" dirty="0">
                <a:solidFill>
                  <a:schemeClr val="accent2"/>
                </a:solidFill>
              </a:rPr>
              <a:t>2. </a:t>
            </a:r>
            <a:r>
              <a:rPr lang="en-US" b="1" dirty="0" err="1">
                <a:solidFill>
                  <a:schemeClr val="accent2"/>
                </a:solidFill>
              </a:rPr>
              <a:t>Benefíciese</a:t>
            </a:r>
            <a:r>
              <a:rPr lang="en-US" b="1" dirty="0">
                <a:solidFill>
                  <a:schemeClr val="accent2"/>
                </a:solidFill>
              </a:rPr>
              <a:t> de </a:t>
            </a:r>
            <a:r>
              <a:rPr lang="en-US" b="1" dirty="0" err="1">
                <a:solidFill>
                  <a:schemeClr val="accent2"/>
                </a:solidFill>
              </a:rPr>
              <a:t>múltiples</a:t>
            </a:r>
            <a:r>
              <a:rPr lang="en-US" b="1" dirty="0">
                <a:solidFill>
                  <a:schemeClr val="accent2"/>
                </a:solidFill>
              </a:rPr>
              <a:t> </a:t>
            </a:r>
            <a:r>
              <a:rPr lang="en-US" b="1" dirty="0" err="1">
                <a:solidFill>
                  <a:schemeClr val="accent2"/>
                </a:solidFill>
              </a:rPr>
              <a:t>casos</a:t>
            </a:r>
            <a:r>
              <a:rPr lang="en-US" b="1" dirty="0">
                <a:solidFill>
                  <a:schemeClr val="accent2"/>
                </a:solidFill>
              </a:rPr>
              <a:t> de </a:t>
            </a:r>
            <a:r>
              <a:rPr lang="en-US" b="1" dirty="0" err="1">
                <a:solidFill>
                  <a:schemeClr val="accent2"/>
                </a:solidFill>
              </a:rPr>
              <a:t>uso</a:t>
            </a:r>
            <a:endParaRPr lang="en-US" b="1" dirty="0">
              <a:solidFill>
                <a:schemeClr val="accent2"/>
              </a:solidFill>
            </a:endParaRPr>
          </a:p>
          <a:p>
            <a:pPr marL="0" indent="0">
              <a:buNone/>
            </a:pPr>
            <a:r>
              <a:rPr lang="es-MX" sz="1400" b="1" dirty="0">
                <a:solidFill>
                  <a:schemeClr val="tx1"/>
                </a:solidFill>
              </a:rPr>
              <a:t>Validación: </a:t>
            </a:r>
            <a:r>
              <a:rPr lang="es-MX" sz="1400" dirty="0">
                <a:solidFill>
                  <a:schemeClr val="tx1"/>
                </a:solidFill>
              </a:rPr>
              <a:t>Las rutas de ataque validan las recomendaciones proporcionadas por nuestro motor de recomendaciones impulsado por IA, lo que le permite tener prioridades de respuesta informadas.</a:t>
            </a:r>
            <a:endParaRPr lang="en-US" sz="1400" dirty="0">
              <a:solidFill>
                <a:schemeClr val="tx1"/>
              </a:solidFill>
            </a:endParaRPr>
          </a:p>
          <a:p>
            <a:pPr marL="0" indent="0">
              <a:buNone/>
            </a:pPr>
            <a:r>
              <a:rPr lang="es-MX" sz="1400" b="1" dirty="0">
                <a:solidFill>
                  <a:schemeClr val="tx1"/>
                </a:solidFill>
              </a:rPr>
              <a:t>Colaboración de las partes interesadas: </a:t>
            </a:r>
            <a:r>
              <a:rPr lang="es-MX" sz="1400" dirty="0">
                <a:solidFill>
                  <a:schemeClr val="tx1"/>
                </a:solidFill>
              </a:rPr>
              <a:t>facilita la comunicación de información sobre la ruta de ataque a las partes interesadas, incluidos los tomadores de decisiones comerciales, gracias a elementos visuales fáciles de entender.</a:t>
            </a:r>
            <a:endParaRPr lang="en-US" sz="1400" dirty="0">
              <a:solidFill>
                <a:schemeClr val="tx1"/>
              </a:solidFill>
            </a:endParaRPr>
          </a:p>
          <a:p>
            <a:pPr marL="0" indent="0">
              <a:buNone/>
            </a:pPr>
            <a:r>
              <a:rPr lang="es-MX" sz="1400" b="1" dirty="0">
                <a:solidFill>
                  <a:schemeClr val="tx1"/>
                </a:solidFill>
              </a:rPr>
              <a:t>Evaluación de riesgos: </a:t>
            </a:r>
            <a:r>
              <a:rPr lang="es-MX" sz="1400" dirty="0">
                <a:solidFill>
                  <a:schemeClr val="tx1"/>
                </a:solidFill>
              </a:rPr>
              <a:t>proporciona perspectivas de riesgo alternativas, mejorando sus actividades de evaluación de riesgos.</a:t>
            </a:r>
            <a:endParaRPr lang="en-FI" sz="1400" dirty="0">
              <a:solidFill>
                <a:schemeClr val="tx1"/>
              </a:solidFill>
            </a:endParaRPr>
          </a:p>
        </p:txBody>
      </p:sp>
    </p:spTree>
    <p:extLst>
      <p:ext uri="{BB962C8B-B14F-4D97-AF65-F5344CB8AC3E}">
        <p14:creationId xmlns:p14="http://schemas.microsoft.com/office/powerpoint/2010/main" val="361150315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EC2F-2929-4723-142A-C7B37CDF3735}"/>
              </a:ext>
            </a:extLst>
          </p:cNvPr>
          <p:cNvSpPr>
            <a:spLocks noGrp="1"/>
          </p:cNvSpPr>
          <p:nvPr>
            <p:ph type="title"/>
          </p:nvPr>
        </p:nvSpPr>
        <p:spPr>
          <a:xfrm>
            <a:off x="695325" y="2971800"/>
            <a:ext cx="5760675" cy="457200"/>
          </a:xfrm>
        </p:spPr>
        <p:txBody>
          <a:bodyPr/>
          <a:lstStyle/>
          <a:p>
            <a:r>
              <a:rPr lang="en-US" dirty="0" err="1"/>
              <a:t>Activos</a:t>
            </a:r>
            <a:r>
              <a:rPr lang="en-US" dirty="0"/>
              <a:t> compatibles</a:t>
            </a:r>
            <a:endParaRPr lang="en-FI" dirty="0"/>
          </a:p>
        </p:txBody>
      </p:sp>
      <p:sp>
        <p:nvSpPr>
          <p:cNvPr id="4" name="Picture Placeholder 3">
            <a:extLst>
              <a:ext uri="{FF2B5EF4-FFF2-40B4-BE49-F238E27FC236}">
                <a16:creationId xmlns:a16="http://schemas.microsoft.com/office/drawing/2014/main" id="{A0CC2E5E-2694-2F34-7C8A-EDDE5A474B5C}"/>
              </a:ext>
            </a:extLst>
          </p:cNvPr>
          <p:cNvSpPr>
            <a:spLocks noGrp="1"/>
          </p:cNvSpPr>
          <p:nvPr>
            <p:ph type="pic" sz="quarter" idx="10"/>
          </p:nvPr>
        </p:nvSpPr>
        <p:spPr/>
        <p:txBody>
          <a:bodyPr/>
          <a:lstStyle/>
          <a:p>
            <a:endParaRPr lang="en-US"/>
          </a:p>
        </p:txBody>
      </p:sp>
      <p:sp>
        <p:nvSpPr>
          <p:cNvPr id="5" name="Text Placeholder 4">
            <a:extLst>
              <a:ext uri="{FF2B5EF4-FFF2-40B4-BE49-F238E27FC236}">
                <a16:creationId xmlns:a16="http://schemas.microsoft.com/office/drawing/2014/main" id="{676C5B15-760F-701C-30CF-3076DFD6642B}"/>
              </a:ext>
            </a:extLst>
          </p:cNvPr>
          <p:cNvSpPr>
            <a:spLocks noGrp="1"/>
          </p:cNvSpPr>
          <p:nvPr>
            <p:ph type="body" sz="quarter" idx="19"/>
          </p:nvPr>
        </p:nvSpPr>
        <p:spPr/>
        <p:txBody>
          <a:bodyPr/>
          <a:lstStyle/>
          <a:p>
            <a:endParaRPr lang="en-FI"/>
          </a:p>
        </p:txBody>
      </p:sp>
    </p:spTree>
    <p:extLst>
      <p:ext uri="{BB962C8B-B14F-4D97-AF65-F5344CB8AC3E}">
        <p14:creationId xmlns:p14="http://schemas.microsoft.com/office/powerpoint/2010/main" val="173077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050C5B-D3DA-6099-72BF-88EB386C0D0D}"/>
              </a:ext>
            </a:extLst>
          </p:cNvPr>
          <p:cNvSpPr/>
          <p:nvPr/>
        </p:nvSpPr>
        <p:spPr>
          <a:xfrm>
            <a:off x="0" y="0"/>
            <a:ext cx="4943872" cy="6858000"/>
          </a:xfrm>
          <a:prstGeom prst="rect">
            <a:avLst/>
          </a:prstGeom>
          <a:gradFill flip="none" rotWithShape="1">
            <a:gsLst>
              <a:gs pos="21000">
                <a:schemeClr val="accent2">
                  <a:lumMod val="40000"/>
                  <a:lumOff val="60000"/>
                </a:schemeClr>
              </a:gs>
              <a:gs pos="45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 name="Rectangle 3">
            <a:extLst>
              <a:ext uri="{FF2B5EF4-FFF2-40B4-BE49-F238E27FC236}">
                <a16:creationId xmlns:a16="http://schemas.microsoft.com/office/drawing/2014/main" id="{90CCF0BC-455A-20FE-5895-6592B8A5770A}"/>
              </a:ext>
            </a:extLst>
          </p:cNvPr>
          <p:cNvSpPr>
            <a:spLocks noGrp="1" noRot="1" noMove="1" noResize="1" noEditPoints="1" noAdjustHandles="1" noChangeArrowheads="1" noChangeShapeType="1"/>
          </p:cNvSpPr>
          <p:nvPr/>
        </p:nvSpPr>
        <p:spPr>
          <a:xfrm>
            <a:off x="0" y="0"/>
            <a:ext cx="4943872" cy="6858000"/>
          </a:xfrm>
          <a:prstGeom prst="rect">
            <a:avLst/>
          </a:prstGeom>
          <a:blipFill dpi="0" rotWithShape="1">
            <a:blip r:embed="rId3">
              <a:alphaModFix amt="50000"/>
              <a:duotone>
                <a:prstClr val="black"/>
                <a:srgbClr val="81E5C7">
                  <a:tint val="45000"/>
                  <a:satMod val="400000"/>
                </a:srgbClr>
              </a:duotone>
              <a:extLst>
                <a:ext uri="{28A0092B-C50C-407E-A947-70E740481C1C}">
                  <a14:useLocalDpi xmlns:a14="http://schemas.microsoft.com/office/drawing/2010/main" val="0"/>
                </a:ext>
              </a:extLst>
            </a:blip>
            <a:srcRect/>
            <a:stretch>
              <a:fillRect b="-29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Content Placeholder 1">
            <a:extLst>
              <a:ext uri="{FF2B5EF4-FFF2-40B4-BE49-F238E27FC236}">
                <a16:creationId xmlns:a16="http://schemas.microsoft.com/office/drawing/2014/main" id="{4B576027-CC45-B24E-7731-A6831E69172F}"/>
              </a:ext>
            </a:extLst>
          </p:cNvPr>
          <p:cNvSpPr>
            <a:spLocks noGrp="1"/>
          </p:cNvSpPr>
          <p:nvPr>
            <p:ph idx="1"/>
          </p:nvPr>
        </p:nvSpPr>
        <p:spPr>
          <a:xfrm>
            <a:off x="746035" y="2736502"/>
            <a:ext cx="3451802" cy="3429348"/>
          </a:xfrm>
        </p:spPr>
        <p:txBody>
          <a:bodyPr vert="horz" lIns="0" tIns="0" rIns="0" bIns="0" rtlCol="0" anchor="t">
            <a:noAutofit/>
          </a:bodyPr>
          <a:lstStyle/>
          <a:p>
            <a:pPr marL="0" indent="0">
              <a:buNone/>
            </a:pPr>
            <a:r>
              <a:rPr lang="es-MX" dirty="0">
                <a:solidFill>
                  <a:schemeClr val="bg1"/>
                </a:solidFill>
              </a:rPr>
              <a:t>Vea su superficie de ataque completa y solucione las vulnerabilidades de mayor impacto que representan el mayor riesgo de intrusión para su organización de manera eficiente desde una vista unificada, gracias a nuestra tecnología de recomendación impulsada por IA.</a:t>
            </a:r>
            <a:endParaRPr lang="en-FI" dirty="0">
              <a:solidFill>
                <a:schemeClr val="bg1"/>
              </a:solidFill>
            </a:endParaRPr>
          </a:p>
        </p:txBody>
      </p:sp>
      <p:sp>
        <p:nvSpPr>
          <p:cNvPr id="3" name="Title 2">
            <a:extLst>
              <a:ext uri="{FF2B5EF4-FFF2-40B4-BE49-F238E27FC236}">
                <a16:creationId xmlns:a16="http://schemas.microsoft.com/office/drawing/2014/main" id="{DCB85138-06D7-F90F-21DC-0F9AACAE183E}"/>
              </a:ext>
            </a:extLst>
          </p:cNvPr>
          <p:cNvSpPr>
            <a:spLocks noGrp="1"/>
          </p:cNvSpPr>
          <p:nvPr>
            <p:ph type="title"/>
          </p:nvPr>
        </p:nvSpPr>
        <p:spPr>
          <a:xfrm>
            <a:off x="746034" y="979920"/>
            <a:ext cx="3871685" cy="1150938"/>
          </a:xfrm>
        </p:spPr>
        <p:txBody>
          <a:bodyPr/>
          <a:lstStyle/>
          <a:p>
            <a:r>
              <a:rPr lang="es-MX" dirty="0">
                <a:solidFill>
                  <a:schemeClr val="accent5"/>
                </a:solidFill>
              </a:rPr>
              <a:t>Visión de 360° de los riesgos cibernéticos</a:t>
            </a:r>
            <a:endParaRPr lang="en-FI" dirty="0">
              <a:solidFill>
                <a:schemeClr val="accent5"/>
              </a:solidFill>
            </a:endParaRPr>
          </a:p>
        </p:txBody>
      </p:sp>
      <p:graphicFrame>
        <p:nvGraphicFramePr>
          <p:cNvPr id="5" name="Diagram 4">
            <a:extLst>
              <a:ext uri="{FF2B5EF4-FFF2-40B4-BE49-F238E27FC236}">
                <a16:creationId xmlns:a16="http://schemas.microsoft.com/office/drawing/2014/main" id="{FF7F97C5-22A4-353B-F758-864435257271}"/>
              </a:ext>
            </a:extLst>
          </p:cNvPr>
          <p:cNvGraphicFramePr/>
          <p:nvPr>
            <p:extLst>
              <p:ext uri="{D42A27DB-BD31-4B8C-83A1-F6EECF244321}">
                <p14:modId xmlns:p14="http://schemas.microsoft.com/office/powerpoint/2010/main" val="3486853550"/>
              </p:ext>
            </p:extLst>
          </p:nvPr>
        </p:nvGraphicFramePr>
        <p:xfrm>
          <a:off x="5135141" y="0"/>
          <a:ext cx="6761891" cy="63713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EBC70549-A756-02ED-6936-508688579E7C}"/>
              </a:ext>
            </a:extLst>
          </p:cNvPr>
          <p:cNvSpPr txBox="1"/>
          <p:nvPr/>
        </p:nvSpPr>
        <p:spPr>
          <a:xfrm>
            <a:off x="7150073" y="2736502"/>
            <a:ext cx="2732025" cy="1384995"/>
          </a:xfrm>
          <a:prstGeom prst="rect">
            <a:avLst/>
          </a:prstGeom>
          <a:noFill/>
        </p:spPr>
        <p:txBody>
          <a:bodyPr wrap="square" rtlCol="0">
            <a:spAutoFit/>
          </a:bodyPr>
          <a:lstStyle/>
          <a:p>
            <a:pPr algn="ctr"/>
            <a:r>
              <a:rPr lang="es-MX" sz="2100" b="1" dirty="0">
                <a:solidFill>
                  <a:schemeClr val="accent3"/>
                </a:solidFill>
              </a:rPr>
              <a:t>Proteja las rutas de ataque a sus activos críticos para el negocio.</a:t>
            </a:r>
            <a:endParaRPr lang="en-FI" sz="2100" b="1" dirty="0">
              <a:solidFill>
                <a:schemeClr val="accent3"/>
              </a:solidFill>
            </a:endParaRPr>
          </a:p>
        </p:txBody>
      </p:sp>
    </p:spTree>
    <p:extLst>
      <p:ext uri="{BB962C8B-B14F-4D97-AF65-F5344CB8AC3E}">
        <p14:creationId xmlns:p14="http://schemas.microsoft.com/office/powerpoint/2010/main" val="4036927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448B891B-9105-1706-44C9-44AEBF1C5EA0}"/>
              </a:ext>
            </a:extLst>
          </p:cNvPr>
          <p:cNvSpPr txBox="1"/>
          <p:nvPr/>
        </p:nvSpPr>
        <p:spPr>
          <a:xfrm>
            <a:off x="6819900" y="2917559"/>
            <a:ext cx="4975859" cy="1446550"/>
          </a:xfrm>
          <a:prstGeom prst="rect">
            <a:avLst/>
          </a:prstGeom>
          <a:noFill/>
        </p:spPr>
        <p:txBody>
          <a:bodyPr wrap="square" lIns="0" tIns="45720" rIns="0" bIns="45720" rtlCol="0" anchor="t" anchorCtr="0">
            <a:spAutoFit/>
          </a:bodyPr>
          <a:lstStyle/>
          <a:p>
            <a:r>
              <a:rPr lang="en-US" b="1" dirty="0" err="1">
                <a:solidFill>
                  <a:schemeClr val="accent2"/>
                </a:solidFill>
                <a:latin typeface="Archivo"/>
              </a:rPr>
              <a:t>Vectores</a:t>
            </a:r>
            <a:r>
              <a:rPr lang="en-US" b="1" dirty="0">
                <a:solidFill>
                  <a:schemeClr val="accent2"/>
                </a:solidFill>
                <a:latin typeface="Archivo"/>
              </a:rPr>
              <a:t> de </a:t>
            </a:r>
            <a:r>
              <a:rPr lang="en-US" b="1" dirty="0" err="1">
                <a:solidFill>
                  <a:schemeClr val="accent2"/>
                </a:solidFill>
                <a:latin typeface="Archivo"/>
              </a:rPr>
              <a:t>ataque</a:t>
            </a:r>
            <a:r>
              <a:rPr lang="en-US" b="1" dirty="0">
                <a:solidFill>
                  <a:schemeClr val="accent2"/>
                </a:solidFill>
                <a:latin typeface="Archivo"/>
              </a:rPr>
              <a:t> de </a:t>
            </a:r>
            <a:r>
              <a:rPr lang="en-US" b="1" dirty="0" err="1">
                <a:solidFill>
                  <a:schemeClr val="accent2"/>
                </a:solidFill>
                <a:latin typeface="Archivo"/>
              </a:rPr>
              <a:t>identidad</a:t>
            </a:r>
            <a:endParaRPr lang="en-US" sz="2000" b="1" dirty="0">
              <a:solidFill>
                <a:schemeClr val="accent2"/>
              </a:solidFill>
              <a:latin typeface="Archivo"/>
              <a:cs typeface="Archivo"/>
            </a:endParaRPr>
          </a:p>
          <a:p>
            <a:pPr marL="285750" indent="-285750">
              <a:buFont typeface="Arial" panose="020B0604020202020204" pitchFamily="34" charset="0"/>
              <a:buChar char="•"/>
            </a:pPr>
            <a:r>
              <a:rPr lang="es-MX" sz="1400" dirty="0">
                <a:ea typeface="+mn-lt"/>
                <a:cs typeface="+mn-lt"/>
              </a:rPr>
              <a:t>Posible escalada de los derechos de acceso a la identidad</a:t>
            </a:r>
          </a:p>
          <a:p>
            <a:pPr marL="285750" indent="-285750">
              <a:buFont typeface="Arial" panose="020B0604020202020204" pitchFamily="34" charset="0"/>
              <a:buChar char="•"/>
            </a:pPr>
            <a:r>
              <a:rPr lang="es-MX" sz="1400" dirty="0">
                <a:ea typeface="+mn-lt"/>
                <a:cs typeface="+mn-lt"/>
              </a:rPr>
              <a:t>Su participación en las infracciones de la cadena de suministro</a:t>
            </a:r>
          </a:p>
          <a:p>
            <a:pPr marL="285750" indent="-285750">
              <a:buFont typeface="Arial" panose="020B0604020202020204" pitchFamily="34" charset="0"/>
              <a:buChar char="•"/>
            </a:pPr>
            <a:r>
              <a:rPr lang="es-MX" sz="1400" dirty="0">
                <a:ea typeface="+mn-lt"/>
                <a:cs typeface="+mn-lt"/>
              </a:rPr>
              <a:t>Prácticas de seguridad de los empleados, higiene de la seguridad</a:t>
            </a:r>
            <a:endParaRPr lang="en-US" sz="1600" dirty="0"/>
          </a:p>
        </p:txBody>
      </p:sp>
      <p:sp>
        <p:nvSpPr>
          <p:cNvPr id="34" name="TextBox 33">
            <a:extLst>
              <a:ext uri="{FF2B5EF4-FFF2-40B4-BE49-F238E27FC236}">
                <a16:creationId xmlns:a16="http://schemas.microsoft.com/office/drawing/2014/main" id="{500D7AC5-4326-7A27-0FD4-3A117E979650}"/>
              </a:ext>
            </a:extLst>
          </p:cNvPr>
          <p:cNvSpPr txBox="1"/>
          <p:nvPr/>
        </p:nvSpPr>
        <p:spPr>
          <a:xfrm>
            <a:off x="6819900" y="1608807"/>
            <a:ext cx="4975859" cy="1107996"/>
          </a:xfrm>
          <a:prstGeom prst="rect">
            <a:avLst/>
          </a:prstGeom>
          <a:noFill/>
        </p:spPr>
        <p:txBody>
          <a:bodyPr wrap="square" lIns="0" tIns="45720" rIns="0" bIns="45720" rtlCol="0" anchor="t" anchorCtr="0">
            <a:spAutoFit/>
          </a:bodyPr>
          <a:lstStyle/>
          <a:p>
            <a:pPr>
              <a:defRPr/>
            </a:pPr>
            <a:r>
              <a:rPr lang="en-US" b="1" dirty="0" err="1">
                <a:solidFill>
                  <a:schemeClr val="accent2"/>
                </a:solidFill>
                <a:latin typeface="Archivo"/>
              </a:rPr>
              <a:t>Contexto</a:t>
            </a:r>
            <a:r>
              <a:rPr lang="en-US" b="1" dirty="0">
                <a:solidFill>
                  <a:schemeClr val="accent2"/>
                </a:solidFill>
                <a:latin typeface="Archivo"/>
              </a:rPr>
              <a:t> de </a:t>
            </a:r>
            <a:r>
              <a:rPr lang="en-US" b="1" dirty="0" err="1">
                <a:solidFill>
                  <a:schemeClr val="accent2"/>
                </a:solidFill>
                <a:latin typeface="Archivo"/>
              </a:rPr>
              <a:t>identidad</a:t>
            </a:r>
            <a:r>
              <a:rPr lang="en-US" b="1" dirty="0">
                <a:solidFill>
                  <a:schemeClr val="accent2"/>
                </a:solidFill>
                <a:latin typeface="Archivo"/>
              </a:rPr>
              <a:t> para </a:t>
            </a:r>
            <a:r>
              <a:rPr lang="en-US" b="1" dirty="0" err="1">
                <a:solidFill>
                  <a:schemeClr val="accent2"/>
                </a:solidFill>
                <a:latin typeface="Archivo"/>
              </a:rPr>
              <a:t>elementos</a:t>
            </a:r>
            <a:r>
              <a:rPr lang="fr-FR" sz="1600" dirty="0">
                <a:cs typeface="Archivo"/>
              </a:rPr>
              <a:t>Entra </a:t>
            </a:r>
            <a:r>
              <a:rPr lang="es-MX" sz="1600" dirty="0">
                <a:cs typeface="Archivo"/>
              </a:rPr>
              <a:t>Datos de identificación integrados con </a:t>
            </a:r>
            <a:r>
              <a:rPr lang="es-MX" sz="1600" dirty="0" err="1">
                <a:cs typeface="Archivo"/>
              </a:rPr>
              <a:t>Elements</a:t>
            </a:r>
            <a:r>
              <a:rPr lang="es-MX" sz="1600" dirty="0">
                <a:cs typeface="Archivo"/>
              </a:rPr>
              <a:t> para proporcionar contexto de identidad a un incidente.</a:t>
            </a:r>
          </a:p>
          <a:p>
            <a:pPr marL="285750" indent="-285750">
              <a:buFont typeface="Arial" panose="020B0604020202020204" pitchFamily="34" charset="0"/>
              <a:buChar char="•"/>
              <a:defRPr/>
            </a:pPr>
            <a:r>
              <a:rPr lang="en-US" sz="1600" dirty="0" err="1">
                <a:cs typeface="Archivo"/>
              </a:rPr>
              <a:t>Identidades</a:t>
            </a:r>
            <a:r>
              <a:rPr lang="en-US" sz="1600" dirty="0">
                <a:cs typeface="Archivo"/>
              </a:rPr>
              <a:t> </a:t>
            </a:r>
            <a:r>
              <a:rPr lang="en-US" sz="1600" dirty="0" err="1">
                <a:cs typeface="Archivo"/>
              </a:rPr>
              <a:t>humanas</a:t>
            </a:r>
            <a:r>
              <a:rPr lang="en-US" sz="1600" dirty="0">
                <a:cs typeface="Archivo"/>
              </a:rPr>
              <a:t>/no </a:t>
            </a:r>
            <a:r>
              <a:rPr lang="en-US" sz="1600" dirty="0" err="1">
                <a:cs typeface="Archivo"/>
              </a:rPr>
              <a:t>humanas</a:t>
            </a:r>
            <a:endParaRPr lang="en-US" sz="1600" dirty="0"/>
          </a:p>
        </p:txBody>
      </p:sp>
      <p:sp>
        <p:nvSpPr>
          <p:cNvPr id="36" name="TextBox 35">
            <a:extLst>
              <a:ext uri="{FF2B5EF4-FFF2-40B4-BE49-F238E27FC236}">
                <a16:creationId xmlns:a16="http://schemas.microsoft.com/office/drawing/2014/main" id="{732BAF98-7D22-42AB-F30C-AA06107BE0FC}"/>
              </a:ext>
            </a:extLst>
          </p:cNvPr>
          <p:cNvSpPr txBox="1"/>
          <p:nvPr/>
        </p:nvSpPr>
        <p:spPr>
          <a:xfrm>
            <a:off x="6819900" y="4448974"/>
            <a:ext cx="5149595" cy="1600438"/>
          </a:xfrm>
          <a:prstGeom prst="rect">
            <a:avLst/>
          </a:prstGeom>
          <a:noFill/>
        </p:spPr>
        <p:txBody>
          <a:bodyPr wrap="square" lIns="0" tIns="45720" rIns="0" bIns="45720" rtlCol="0" anchor="t" anchorCtr="0">
            <a:spAutoFit/>
          </a:bodyPr>
          <a:lstStyle/>
          <a:p>
            <a:pPr>
              <a:defRPr/>
            </a:pPr>
            <a:r>
              <a:rPr lang="es-MX" b="1" dirty="0">
                <a:solidFill>
                  <a:schemeClr val="accent2"/>
                </a:solidFill>
                <a:latin typeface="Archivo"/>
              </a:rPr>
              <a:t>Exposición al riesgo de identidad</a:t>
            </a:r>
          </a:p>
          <a:p>
            <a:pPr marL="285750" indent="-285750">
              <a:buFont typeface="Arial" panose="020B0604020202020204" pitchFamily="34" charset="0"/>
              <a:buChar char="•"/>
              <a:defRPr/>
            </a:pPr>
            <a:r>
              <a:rPr lang="es-MX" sz="1600" dirty="0">
                <a:cs typeface="Archivo"/>
              </a:rPr>
              <a:t>Evaluación continua de riesgos basados en la identidad</a:t>
            </a:r>
          </a:p>
          <a:p>
            <a:pPr marL="285750" indent="-285750">
              <a:buFont typeface="Arial" panose="020B0604020202020204" pitchFamily="34" charset="0"/>
              <a:buChar char="•"/>
              <a:defRPr/>
            </a:pPr>
            <a:r>
              <a:rPr lang="es-MX" sz="1600" dirty="0">
                <a:cs typeface="Archivo"/>
              </a:rPr>
              <a:t>La identidad como parte de posibles rutas de ataque</a:t>
            </a:r>
          </a:p>
          <a:p>
            <a:pPr marL="285750" indent="-285750">
              <a:buFont typeface="Arial" panose="020B0604020202020204" pitchFamily="34" charset="0"/>
              <a:buChar char="•"/>
              <a:defRPr/>
            </a:pPr>
            <a:r>
              <a:rPr lang="es-MX" sz="1600" dirty="0">
                <a:cs typeface="Archivo"/>
              </a:rPr>
              <a:t>Incluye datos relacionados con la identidad en la evaluación de la exposición</a:t>
            </a:r>
            <a:endParaRPr lang="en-US" dirty="0"/>
          </a:p>
        </p:txBody>
      </p:sp>
      <p:sp>
        <p:nvSpPr>
          <p:cNvPr id="38" name="Title 2">
            <a:extLst>
              <a:ext uri="{FF2B5EF4-FFF2-40B4-BE49-F238E27FC236}">
                <a16:creationId xmlns:a16="http://schemas.microsoft.com/office/drawing/2014/main" id="{074969F1-AB8A-17D0-617B-96B594702B4D}"/>
              </a:ext>
            </a:extLst>
          </p:cNvPr>
          <p:cNvSpPr>
            <a:spLocks noGrp="1"/>
          </p:cNvSpPr>
          <p:nvPr>
            <p:ph type="title"/>
          </p:nvPr>
        </p:nvSpPr>
        <p:spPr/>
        <p:txBody>
          <a:bodyPr/>
          <a:lstStyle/>
          <a:p>
            <a:r>
              <a:rPr lang="es-MX" sz="3600" b="1" dirty="0">
                <a:solidFill>
                  <a:schemeClr val="accent2"/>
                </a:solidFill>
              </a:rPr>
              <a:t>Exposición al riesgo de identidad</a:t>
            </a:r>
            <a:br>
              <a:rPr lang="en-US" sz="3600" b="1" dirty="0"/>
            </a:br>
            <a:r>
              <a:rPr lang="es-MX" sz="2800" dirty="0"/>
              <a:t>Utilizar datos sobre identidades digitales para abordar los riesgos basados en la identidad</a:t>
            </a:r>
            <a:endParaRPr lang="en-FI" sz="3600" dirty="0"/>
          </a:p>
        </p:txBody>
      </p:sp>
      <p:pic>
        <p:nvPicPr>
          <p:cNvPr id="3" name="Picture 2" descr="A screenshot of a computer&#10;&#10;Description automatically generated">
            <a:extLst>
              <a:ext uri="{FF2B5EF4-FFF2-40B4-BE49-F238E27FC236}">
                <a16:creationId xmlns:a16="http://schemas.microsoft.com/office/drawing/2014/main" id="{4B5DDBE6-CAF7-4C1C-B032-64E020432D6C}"/>
              </a:ext>
            </a:extLst>
          </p:cNvPr>
          <p:cNvPicPr>
            <a:picLocks noChangeAspect="1"/>
          </p:cNvPicPr>
          <p:nvPr/>
        </p:nvPicPr>
        <p:blipFill rotWithShape="1">
          <a:blip r:embed="rId3">
            <a:extLst>
              <a:ext uri="{28A0092B-C50C-407E-A947-70E740481C1C}">
                <a14:useLocalDpi xmlns:a14="http://schemas.microsoft.com/office/drawing/2010/main" val="0"/>
              </a:ext>
            </a:extLst>
          </a:blip>
          <a:srcRect r="680"/>
          <a:stretch/>
        </p:blipFill>
        <p:spPr>
          <a:xfrm>
            <a:off x="695326" y="1608807"/>
            <a:ext cx="5805228" cy="3287808"/>
          </a:xfrm>
          <a:prstGeom prst="rect">
            <a:avLst/>
          </a:prstGeom>
          <a:ln>
            <a:solidFill>
              <a:schemeClr val="bg1">
                <a:lumMod val="85000"/>
              </a:schemeClr>
            </a:solidFill>
          </a:ln>
        </p:spPr>
      </p:pic>
    </p:spTree>
    <p:extLst>
      <p:ext uri="{BB962C8B-B14F-4D97-AF65-F5344CB8AC3E}">
        <p14:creationId xmlns:p14="http://schemas.microsoft.com/office/powerpoint/2010/main" val="365367409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E105-ABF7-3E12-73CB-0650DF37038B}"/>
              </a:ext>
            </a:extLst>
          </p:cNvPr>
          <p:cNvSpPr>
            <a:spLocks noGrp="1"/>
          </p:cNvSpPr>
          <p:nvPr>
            <p:ph type="title"/>
          </p:nvPr>
        </p:nvSpPr>
        <p:spPr>
          <a:xfrm>
            <a:off x="686181" y="2889504"/>
            <a:ext cx="5760675" cy="1078992"/>
          </a:xfrm>
        </p:spPr>
        <p:txBody>
          <a:bodyPr/>
          <a:lstStyle/>
          <a:p>
            <a:r>
              <a:rPr lang="en-US" dirty="0"/>
              <a:t>Panorama de </a:t>
            </a:r>
            <a:r>
              <a:rPr lang="en-US" dirty="0" err="1"/>
              <a:t>amenazas</a:t>
            </a:r>
            <a:endParaRPr lang="en-FI" dirty="0"/>
          </a:p>
        </p:txBody>
      </p:sp>
      <p:sp>
        <p:nvSpPr>
          <p:cNvPr id="7" name="Picture Placeholder 6">
            <a:extLst>
              <a:ext uri="{FF2B5EF4-FFF2-40B4-BE49-F238E27FC236}">
                <a16:creationId xmlns:a16="http://schemas.microsoft.com/office/drawing/2014/main" id="{280C9EE3-8F75-516B-21FB-D52ABBC75E07}"/>
              </a:ext>
            </a:extLst>
          </p:cNvPr>
          <p:cNvSpPr>
            <a:spLocks noGrp="1"/>
          </p:cNvSpPr>
          <p:nvPr>
            <p:ph type="pic" sz="quarter" idx="10"/>
          </p:nvPr>
        </p:nvSpPr>
        <p:spPr/>
        <p:txBody>
          <a:bodyPr/>
          <a:lstStyle/>
          <a:p>
            <a:endParaRPr lang="en-US"/>
          </a:p>
        </p:txBody>
      </p:sp>
      <p:sp>
        <p:nvSpPr>
          <p:cNvPr id="8" name="Text Placeholder 7">
            <a:extLst>
              <a:ext uri="{FF2B5EF4-FFF2-40B4-BE49-F238E27FC236}">
                <a16:creationId xmlns:a16="http://schemas.microsoft.com/office/drawing/2014/main" id="{04C87812-87B1-8BA3-0B18-7D30B59B02DE}"/>
              </a:ext>
            </a:extLst>
          </p:cNvPr>
          <p:cNvSpPr>
            <a:spLocks noGrp="1"/>
          </p:cNvSpPr>
          <p:nvPr>
            <p:ph type="body" sz="quarter" idx="19"/>
          </p:nvPr>
        </p:nvSpPr>
        <p:spPr/>
        <p:txBody>
          <a:bodyPr/>
          <a:lstStyle/>
          <a:p>
            <a:endParaRPr lang="en-FI" dirty="0"/>
          </a:p>
        </p:txBody>
      </p:sp>
    </p:spTree>
    <p:extLst>
      <p:ext uri="{BB962C8B-B14F-4D97-AF65-F5344CB8AC3E}">
        <p14:creationId xmlns:p14="http://schemas.microsoft.com/office/powerpoint/2010/main" val="320696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4456FE-E429-D463-FF06-25BEF8CF0626}"/>
              </a:ext>
            </a:extLst>
          </p:cNvPr>
          <p:cNvSpPr>
            <a:spLocks noGrp="1"/>
          </p:cNvSpPr>
          <p:nvPr>
            <p:ph idx="1"/>
          </p:nvPr>
        </p:nvSpPr>
        <p:spPr>
          <a:xfrm>
            <a:off x="6819900" y="1748518"/>
            <a:ext cx="4369234" cy="2799941"/>
          </a:xfrm>
        </p:spPr>
        <p:txBody>
          <a:bodyPr vert="horz" lIns="0" tIns="0" rIns="0" bIns="0" rtlCol="0" anchor="t">
            <a:noAutofit/>
          </a:bodyPr>
          <a:lstStyle/>
          <a:p>
            <a:pPr marL="0" indent="0">
              <a:lnSpc>
                <a:spcPct val="100000"/>
              </a:lnSpc>
              <a:spcBef>
                <a:spcPts val="0"/>
              </a:spcBef>
              <a:buNone/>
              <a:defRPr/>
            </a:pPr>
            <a:r>
              <a:rPr lang="en-US" sz="1800" b="1" dirty="0" err="1">
                <a:solidFill>
                  <a:schemeClr val="accent2"/>
                </a:solidFill>
                <a:latin typeface="Archivo"/>
              </a:rPr>
              <a:t>Descubrimiento</a:t>
            </a:r>
            <a:r>
              <a:rPr lang="en-US" sz="1800" b="1" dirty="0">
                <a:solidFill>
                  <a:schemeClr val="accent2"/>
                </a:solidFill>
                <a:latin typeface="Archivo"/>
              </a:rPr>
              <a:t> de Internet</a:t>
            </a:r>
          </a:p>
          <a:p>
            <a:pPr>
              <a:lnSpc>
                <a:spcPct val="100000"/>
              </a:lnSpc>
              <a:spcBef>
                <a:spcPts val="0"/>
              </a:spcBef>
              <a:defRPr/>
            </a:pPr>
            <a:r>
              <a:rPr lang="es-MX" sz="1400" dirty="0">
                <a:solidFill>
                  <a:schemeClr val="tx1"/>
                </a:solidFill>
                <a:cs typeface="Archivo"/>
              </a:rPr>
              <a:t>Rastreo y mapeo de puertos para recopilar datos en sistemas públicos.</a:t>
            </a:r>
          </a:p>
          <a:p>
            <a:pPr>
              <a:lnSpc>
                <a:spcPct val="100000"/>
              </a:lnSpc>
              <a:spcBef>
                <a:spcPts val="0"/>
              </a:spcBef>
              <a:defRPr/>
            </a:pPr>
            <a:r>
              <a:rPr lang="es-MX" sz="1400" dirty="0">
                <a:solidFill>
                  <a:schemeClr val="tx1"/>
                </a:solidFill>
                <a:cs typeface="Archivo"/>
              </a:rPr>
              <a:t>Búsqueda de datos según ubicación, dominio de nivel superior, dominio de pago, palabras clave, nombre de host y dirección IP.</a:t>
            </a:r>
            <a:br>
              <a:rPr lang="es-MX" sz="1400" dirty="0">
                <a:solidFill>
                  <a:schemeClr val="tx1"/>
                </a:solidFill>
                <a:cs typeface="Archivo"/>
              </a:rPr>
            </a:br>
            <a:endParaRPr lang="en-US" sz="1400" dirty="0">
              <a:solidFill>
                <a:schemeClr val="tx1"/>
              </a:solidFill>
            </a:endParaRPr>
          </a:p>
          <a:p>
            <a:pPr marL="0" indent="0">
              <a:lnSpc>
                <a:spcPct val="100000"/>
              </a:lnSpc>
              <a:spcBef>
                <a:spcPts val="0"/>
              </a:spcBef>
              <a:buNone/>
              <a:defRPr/>
            </a:pPr>
            <a:r>
              <a:rPr lang="en-US" sz="1800" b="1" dirty="0" err="1">
                <a:solidFill>
                  <a:schemeClr val="accent2"/>
                </a:solidFill>
                <a:latin typeface="Archivo"/>
              </a:rPr>
              <a:t>Detecciones</a:t>
            </a:r>
            <a:r>
              <a:rPr lang="en-US" sz="1800" b="1" dirty="0">
                <a:solidFill>
                  <a:schemeClr val="accent2"/>
                </a:solidFill>
                <a:latin typeface="Archivo"/>
              </a:rPr>
              <a:t> de Internet</a:t>
            </a:r>
          </a:p>
          <a:p>
            <a:pPr>
              <a:lnSpc>
                <a:spcPct val="100000"/>
              </a:lnSpc>
              <a:spcBef>
                <a:spcPts val="0"/>
              </a:spcBef>
              <a:defRPr/>
            </a:pPr>
            <a:r>
              <a:rPr lang="es-MX" sz="1400" dirty="0">
                <a:solidFill>
                  <a:schemeClr val="tx1"/>
                </a:solidFill>
                <a:cs typeface="Archivo"/>
              </a:rPr>
              <a:t>Adquisiciones de dominios</a:t>
            </a:r>
          </a:p>
          <a:p>
            <a:pPr>
              <a:lnSpc>
                <a:spcPct val="100000"/>
              </a:lnSpc>
              <a:spcBef>
                <a:spcPts val="0"/>
              </a:spcBef>
              <a:defRPr/>
            </a:pPr>
            <a:r>
              <a:rPr lang="es-MX" sz="1400" dirty="0">
                <a:solidFill>
                  <a:schemeClr val="tx1"/>
                </a:solidFill>
                <a:cs typeface="Archivo"/>
              </a:rPr>
              <a:t>Divulgación de información del directorio</a:t>
            </a:r>
          </a:p>
          <a:p>
            <a:pPr>
              <a:lnSpc>
                <a:spcPct val="100000"/>
              </a:lnSpc>
              <a:spcBef>
                <a:spcPts val="0"/>
              </a:spcBef>
              <a:defRPr/>
            </a:pPr>
            <a:r>
              <a:rPr lang="es-MX" sz="1400" dirty="0">
                <a:solidFill>
                  <a:schemeClr val="tx1"/>
                </a:solidFill>
                <a:cs typeface="Archivo"/>
              </a:rPr>
              <a:t>Aumento continuo del alcance</a:t>
            </a:r>
            <a:endParaRPr lang="en-US" sz="1400" dirty="0">
              <a:solidFill>
                <a:schemeClr val="tx1"/>
              </a:solidFill>
              <a:cs typeface="Archivo"/>
            </a:endParaRPr>
          </a:p>
          <a:p>
            <a:pPr marL="342900" indent="-342900">
              <a:lnSpc>
                <a:spcPts val="1400"/>
              </a:lnSpc>
              <a:buFont typeface="Symbol" panose="05050102010706020507" pitchFamily="18" charset="2"/>
              <a:buChar char=""/>
            </a:pPr>
            <a:endParaRPr lang="en-US" sz="1800" dirty="0">
              <a:ea typeface="SimSun" panose="02010600030101010101" pitchFamily="2" charset="-122"/>
              <a:cs typeface="Archivo"/>
            </a:endParaRPr>
          </a:p>
          <a:p>
            <a:pPr marL="342900" indent="-342900">
              <a:lnSpc>
                <a:spcPts val="1400"/>
              </a:lnSpc>
              <a:buFont typeface="Symbol" panose="05050102010706020507" pitchFamily="18" charset="2"/>
              <a:buChar char=""/>
            </a:pPr>
            <a:endParaRPr lang="en-FI" sz="1800" dirty="0">
              <a:ea typeface="SimSun" panose="02010600030101010101" pitchFamily="2" charset="-122"/>
              <a:cs typeface="Times New Roman" panose="02020603050405020304" pitchFamily="18" charset="0"/>
            </a:endParaRPr>
          </a:p>
        </p:txBody>
      </p:sp>
      <p:sp>
        <p:nvSpPr>
          <p:cNvPr id="3" name="Title 2">
            <a:extLst>
              <a:ext uri="{FF2B5EF4-FFF2-40B4-BE49-F238E27FC236}">
                <a16:creationId xmlns:a16="http://schemas.microsoft.com/office/drawing/2014/main" id="{EEFE47B7-B525-9AA7-3DC0-37D3CFD5A66F}"/>
              </a:ext>
            </a:extLst>
          </p:cNvPr>
          <p:cNvSpPr>
            <a:spLocks noGrp="1"/>
          </p:cNvSpPr>
          <p:nvPr>
            <p:ph type="title"/>
          </p:nvPr>
        </p:nvSpPr>
        <p:spPr/>
        <p:txBody>
          <a:bodyPr/>
          <a:lstStyle/>
          <a:p>
            <a:r>
              <a:rPr lang="es-MX" sz="3200" b="1" dirty="0">
                <a:solidFill>
                  <a:schemeClr val="accent2"/>
                </a:solidFill>
              </a:rPr>
              <a:t>Gestión de la superficie de ataque externa (EASM)</a:t>
            </a:r>
            <a:br>
              <a:rPr lang="en-US" sz="3600" b="1" dirty="0">
                <a:solidFill>
                  <a:schemeClr val="accent2"/>
                </a:solidFill>
              </a:rPr>
            </a:br>
            <a:r>
              <a:rPr lang="es-MX" sz="2800" dirty="0"/>
              <a:t>Proteja sus dominios, IP y activos públicos</a:t>
            </a:r>
            <a:endParaRPr lang="en-FI" sz="3600" dirty="0"/>
          </a:p>
        </p:txBody>
      </p:sp>
      <p:pic>
        <p:nvPicPr>
          <p:cNvPr id="4" name="Picture 3">
            <a:extLst>
              <a:ext uri="{FF2B5EF4-FFF2-40B4-BE49-F238E27FC236}">
                <a16:creationId xmlns:a16="http://schemas.microsoft.com/office/drawing/2014/main" id="{5A5A87E6-219C-502C-FDA7-76BEE61B8FA4}"/>
              </a:ext>
            </a:extLst>
          </p:cNvPr>
          <p:cNvPicPr>
            <a:picLocks noChangeAspect="1"/>
          </p:cNvPicPr>
          <p:nvPr/>
        </p:nvPicPr>
        <p:blipFill>
          <a:blip r:embed="rId3"/>
          <a:stretch>
            <a:fillRect/>
          </a:stretch>
        </p:blipFill>
        <p:spPr>
          <a:xfrm>
            <a:off x="695325" y="1748518"/>
            <a:ext cx="5793399" cy="2799941"/>
          </a:xfrm>
          <a:prstGeom prst="rect">
            <a:avLst/>
          </a:prstGeom>
          <a:ln w="12700">
            <a:solidFill>
              <a:schemeClr val="bg1">
                <a:lumMod val="85000"/>
              </a:schemeClr>
            </a:solidFill>
          </a:ln>
          <a:effectLst/>
        </p:spPr>
      </p:pic>
    </p:spTree>
    <p:extLst>
      <p:ext uri="{BB962C8B-B14F-4D97-AF65-F5344CB8AC3E}">
        <p14:creationId xmlns:p14="http://schemas.microsoft.com/office/powerpoint/2010/main" val="111191035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4A49B6D-9DC4-AD03-5F9C-5E97F48BBAA1}"/>
              </a:ext>
            </a:extLst>
          </p:cNvPr>
          <p:cNvSpPr txBox="1"/>
          <p:nvPr/>
        </p:nvSpPr>
        <p:spPr>
          <a:xfrm>
            <a:off x="6499712" y="1944083"/>
            <a:ext cx="4996963" cy="3539430"/>
          </a:xfrm>
          <a:prstGeom prst="rect">
            <a:avLst/>
          </a:prstGeom>
          <a:noFill/>
        </p:spPr>
        <p:txBody>
          <a:bodyPr wrap="square" lIns="91440" tIns="45720" rIns="91440" bIns="45720" anchor="t">
            <a:spAutoFit/>
          </a:bodyPr>
          <a:lstStyle/>
          <a:p>
            <a:pPr marL="0" marR="0" lvl="0" indent="0" algn="l" defTabSz="914400" rtl="0" eaLnBrk="1" fontAlgn="auto" latinLnBrk="0" hangingPunct="1">
              <a:spcBef>
                <a:spcPts val="0"/>
              </a:spcBef>
              <a:spcAft>
                <a:spcPts val="0"/>
              </a:spcAft>
              <a:buClrTx/>
              <a:buSzTx/>
              <a:buFontTx/>
              <a:buNone/>
              <a:tabLst/>
              <a:defRPr/>
            </a:pPr>
            <a:r>
              <a:rPr lang="es-MX" b="1" dirty="0">
                <a:solidFill>
                  <a:srgbClr val="076140"/>
                </a:solidFill>
                <a:latin typeface="Archivo"/>
              </a:rPr>
              <a:t>Proteja su infraestructura en la nube</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lang="es-MX" sz="1400" dirty="0">
                <a:solidFill>
                  <a:schemeClr val="accent1"/>
                </a:solidFill>
              </a:rPr>
              <a:t>Actualmente, el enfoque </a:t>
            </a:r>
            <a:r>
              <a:rPr lang="es-MX" sz="1400" dirty="0" err="1">
                <a:solidFill>
                  <a:schemeClr val="accent1"/>
                </a:solidFill>
              </a:rPr>
              <a:t>multicloud</a:t>
            </a:r>
            <a:r>
              <a:rPr lang="es-MX" sz="1400" dirty="0">
                <a:solidFill>
                  <a:schemeClr val="accent1"/>
                </a:solidFill>
              </a:rPr>
              <a:t> cubre tanto </a:t>
            </a:r>
            <a:r>
              <a:rPr lang="es-MX" sz="1400" b="1" dirty="0">
                <a:solidFill>
                  <a:schemeClr val="accent1"/>
                </a:solidFill>
              </a:rPr>
              <a:t>AWS como Azure.</a:t>
            </a:r>
            <a:br>
              <a:rPr lang="es-MX" sz="1400" dirty="0">
                <a:solidFill>
                  <a:schemeClr val="accent1"/>
                </a:solidFill>
              </a:rPr>
            </a:br>
            <a:endParaRPr lang="en-US" sz="1600" dirty="0">
              <a:solidFill>
                <a:schemeClr val="accent1"/>
              </a:solidFill>
            </a:endParaRPr>
          </a:p>
          <a:p>
            <a:r>
              <a:rPr lang="es-MX" b="1" dirty="0">
                <a:solidFill>
                  <a:schemeClr val="accent2"/>
                </a:solidFill>
              </a:rPr>
              <a:t>Detecte errores antes que los atacantes</a:t>
            </a:r>
            <a:endParaRPr lang="en-US" b="1" dirty="0">
              <a:solidFill>
                <a:schemeClr val="accent2"/>
              </a:solidFill>
            </a:endParaRPr>
          </a:p>
          <a:p>
            <a:pPr marL="285750" indent="-285750">
              <a:buFont typeface="Arial" panose="020B0604020202020204" pitchFamily="34" charset="0"/>
              <a:buChar char="•"/>
            </a:pPr>
            <a:r>
              <a:rPr lang="es-MX" sz="1400" dirty="0">
                <a:solidFill>
                  <a:schemeClr val="accent1"/>
                </a:solidFill>
              </a:rPr>
              <a:t>Las comprobaciones de configuración se desarrollan continuamente a medida que evolucionan los entornos de nube. En total, para AWS y Azure, se realizan unas 200 comprobaciones.</a:t>
            </a:r>
            <a:br>
              <a:rPr lang="es-MX" sz="1400" dirty="0">
                <a:solidFill>
                  <a:schemeClr val="accent1"/>
                </a:solidFill>
              </a:rPr>
            </a:br>
            <a:endParaRPr lang="en-US" sz="1400" dirty="0">
              <a:solidFill>
                <a:schemeClr val="accent1"/>
              </a:solidFill>
            </a:endParaRPr>
          </a:p>
          <a:p>
            <a:pPr marL="0" marR="0" lvl="0" indent="0" algn="l" defTabSz="914400" rtl="0" eaLnBrk="1" fontAlgn="auto" latinLnBrk="0" hangingPunct="1">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76140"/>
                </a:solidFill>
                <a:effectLst/>
                <a:uLnTx/>
                <a:uFillTx/>
                <a:latin typeface="Archivo"/>
                <a:ea typeface="+mn-ea"/>
                <a:cs typeface="+mn-cs"/>
              </a:rPr>
              <a:t>Controles</a:t>
            </a:r>
            <a:r>
              <a:rPr kumimoji="0" lang="en-US" sz="1800" b="1" i="0" u="none" strike="noStrike" kern="1200" cap="none" spc="0" normalizeH="0" baseline="0" noProof="0" dirty="0">
                <a:ln>
                  <a:noFill/>
                </a:ln>
                <a:solidFill>
                  <a:srgbClr val="076140"/>
                </a:solidFill>
                <a:effectLst/>
                <a:uLnTx/>
                <a:uFillTx/>
                <a:latin typeface="Archivo"/>
                <a:ea typeface="+mn-ea"/>
                <a:cs typeface="+mn-cs"/>
              </a:rPr>
              <a:t> </a:t>
            </a:r>
            <a:r>
              <a:rPr kumimoji="0" lang="en-US" sz="1800" b="1" i="0" u="none" strike="noStrike" kern="1200" cap="none" spc="0" normalizeH="0" baseline="0" noProof="0" dirty="0" err="1">
                <a:ln>
                  <a:noFill/>
                </a:ln>
                <a:solidFill>
                  <a:srgbClr val="076140"/>
                </a:solidFill>
                <a:effectLst/>
                <a:uLnTx/>
                <a:uFillTx/>
                <a:latin typeface="Archivo"/>
                <a:ea typeface="+mn-ea"/>
                <a:cs typeface="+mn-cs"/>
              </a:rPr>
              <a:t>exhaustivos</a:t>
            </a:r>
            <a:endParaRPr lang="en-US" sz="1600" dirty="0">
              <a:solidFill>
                <a:schemeClr val="accent1"/>
              </a:solidFill>
            </a:endParaRPr>
          </a:p>
          <a:p>
            <a:pPr marL="285750" indent="-285750">
              <a:buFont typeface="Arial" panose="020B0604020202020204" pitchFamily="34" charset="0"/>
              <a:buChar char="•"/>
            </a:pPr>
            <a:r>
              <a:rPr lang="es-MX" sz="1400" dirty="0">
                <a:solidFill>
                  <a:schemeClr val="accent1"/>
                </a:solidFill>
              </a:rPr>
              <a:t>Los controles se han elaborado en base a nuestra experiencia en ciberseguridad, </a:t>
            </a:r>
            <a:r>
              <a:rPr lang="es-MX" sz="1400" b="1" dirty="0">
                <a:solidFill>
                  <a:schemeClr val="accent1"/>
                </a:solidFill>
              </a:rPr>
              <a:t>casos de clientes reales </a:t>
            </a:r>
            <a:r>
              <a:rPr lang="es-MX" sz="1400" dirty="0">
                <a:solidFill>
                  <a:schemeClr val="accent1"/>
                </a:solidFill>
              </a:rPr>
              <a:t>de </a:t>
            </a:r>
            <a:r>
              <a:rPr lang="es-MX" sz="1400" b="1" dirty="0">
                <a:solidFill>
                  <a:schemeClr val="accent1"/>
                </a:solidFill>
              </a:rPr>
              <a:t>nuestros consultores </a:t>
            </a:r>
            <a:r>
              <a:rPr lang="es-MX" sz="1400" dirty="0">
                <a:solidFill>
                  <a:schemeClr val="accent1"/>
                </a:solidFill>
              </a:rPr>
              <a:t>y los principales </a:t>
            </a:r>
            <a:r>
              <a:rPr lang="es-MX" sz="1400" b="1" dirty="0">
                <a:solidFill>
                  <a:schemeClr val="accent1"/>
                </a:solidFill>
              </a:rPr>
              <a:t>marcos de cumplimiento.</a:t>
            </a:r>
            <a:endParaRPr lang="en-US" sz="1400" b="1" dirty="0">
              <a:solidFill>
                <a:schemeClr val="accent1"/>
              </a:solidFill>
            </a:endParaRPr>
          </a:p>
        </p:txBody>
      </p:sp>
      <p:sp>
        <p:nvSpPr>
          <p:cNvPr id="10" name="TextBox 9">
            <a:extLst>
              <a:ext uri="{FF2B5EF4-FFF2-40B4-BE49-F238E27FC236}">
                <a16:creationId xmlns:a16="http://schemas.microsoft.com/office/drawing/2014/main" id="{94AD0FE1-D30A-1334-442C-3FFD25789681}"/>
              </a:ext>
            </a:extLst>
          </p:cNvPr>
          <p:cNvSpPr txBox="1"/>
          <p:nvPr/>
        </p:nvSpPr>
        <p:spPr>
          <a:xfrm>
            <a:off x="2257083" y="2910304"/>
            <a:ext cx="790917" cy="400110"/>
          </a:xfrm>
          <a:prstGeom prst="rect">
            <a:avLst/>
          </a:prstGeom>
          <a:noFill/>
        </p:spPr>
        <p:txBody>
          <a:bodyPr wrap="square" lIns="91440" tIns="45720" rIns="91440" bIns="45720" rtlCol="0" anchor="t">
            <a:spAutoFit/>
          </a:bodyPr>
          <a:lstStyle/>
          <a:p>
            <a:pPr algn="ctr"/>
            <a:r>
              <a:rPr lang="en-US" sz="2000" b="1">
                <a:solidFill>
                  <a:srgbClr val="E38502"/>
                </a:solidFill>
              </a:rPr>
              <a:t>AWS</a:t>
            </a:r>
          </a:p>
        </p:txBody>
      </p:sp>
      <p:sp>
        <p:nvSpPr>
          <p:cNvPr id="11" name="TextBox 10">
            <a:extLst>
              <a:ext uri="{FF2B5EF4-FFF2-40B4-BE49-F238E27FC236}">
                <a16:creationId xmlns:a16="http://schemas.microsoft.com/office/drawing/2014/main" id="{9C06F794-C363-4676-7B0F-7A083C2B990E}"/>
              </a:ext>
            </a:extLst>
          </p:cNvPr>
          <p:cNvSpPr txBox="1"/>
          <p:nvPr/>
        </p:nvSpPr>
        <p:spPr>
          <a:xfrm>
            <a:off x="3803709" y="3738493"/>
            <a:ext cx="947027" cy="400110"/>
          </a:xfrm>
          <a:prstGeom prst="rect">
            <a:avLst/>
          </a:prstGeom>
          <a:noFill/>
        </p:spPr>
        <p:txBody>
          <a:bodyPr wrap="square" lIns="91440" tIns="45720" rIns="91440" bIns="45720" rtlCol="0" anchor="t">
            <a:spAutoFit/>
          </a:bodyPr>
          <a:lstStyle/>
          <a:p>
            <a:pPr algn="ctr"/>
            <a:r>
              <a:rPr lang="en-US" sz="2000" b="1">
                <a:solidFill>
                  <a:srgbClr val="0070C0"/>
                </a:solidFill>
              </a:rPr>
              <a:t>Azure</a:t>
            </a:r>
            <a:endParaRPr lang="en-US" sz="2000">
              <a:solidFill>
                <a:srgbClr val="0070C0"/>
              </a:solidFill>
            </a:endParaRPr>
          </a:p>
        </p:txBody>
      </p:sp>
      <p:pic>
        <p:nvPicPr>
          <p:cNvPr id="16" name="Picture 15">
            <a:extLst>
              <a:ext uri="{FF2B5EF4-FFF2-40B4-BE49-F238E27FC236}">
                <a16:creationId xmlns:a16="http://schemas.microsoft.com/office/drawing/2014/main" id="{74E7D944-CBB9-984A-8AA0-DC95611199E2}"/>
              </a:ext>
            </a:extLst>
          </p:cNvPr>
          <p:cNvPicPr>
            <a:picLocks noChangeAspect="1"/>
          </p:cNvPicPr>
          <p:nvPr/>
        </p:nvPicPr>
        <p:blipFill>
          <a:blip r:embed="rId3"/>
          <a:stretch>
            <a:fillRect/>
          </a:stretch>
        </p:blipFill>
        <p:spPr>
          <a:xfrm>
            <a:off x="3595106" y="3283611"/>
            <a:ext cx="1348392" cy="1076295"/>
          </a:xfrm>
          <a:prstGeom prst="rect">
            <a:avLst/>
          </a:prstGeom>
        </p:spPr>
      </p:pic>
      <p:pic>
        <p:nvPicPr>
          <p:cNvPr id="17" name="Picture 16">
            <a:extLst>
              <a:ext uri="{FF2B5EF4-FFF2-40B4-BE49-F238E27FC236}">
                <a16:creationId xmlns:a16="http://schemas.microsoft.com/office/drawing/2014/main" id="{A9E8479C-8F1E-87A8-9AA3-C309EF4B1229}"/>
              </a:ext>
            </a:extLst>
          </p:cNvPr>
          <p:cNvPicPr>
            <a:picLocks noChangeAspect="1"/>
          </p:cNvPicPr>
          <p:nvPr/>
        </p:nvPicPr>
        <p:blipFill>
          <a:blip r:embed="rId3"/>
          <a:stretch>
            <a:fillRect/>
          </a:stretch>
        </p:blipFill>
        <p:spPr>
          <a:xfrm>
            <a:off x="1973161" y="2468226"/>
            <a:ext cx="1348392" cy="1076295"/>
          </a:xfrm>
          <a:prstGeom prst="rect">
            <a:avLst/>
          </a:prstGeom>
        </p:spPr>
      </p:pic>
      <p:sp>
        <p:nvSpPr>
          <p:cNvPr id="2" name="Title 2">
            <a:extLst>
              <a:ext uri="{FF2B5EF4-FFF2-40B4-BE49-F238E27FC236}">
                <a16:creationId xmlns:a16="http://schemas.microsoft.com/office/drawing/2014/main" id="{4A1F307B-2758-984A-E638-6B5C005720C3}"/>
              </a:ext>
            </a:extLst>
          </p:cNvPr>
          <p:cNvSpPr txBox="1">
            <a:spLocks/>
          </p:cNvSpPr>
          <p:nvPr/>
        </p:nvSpPr>
        <p:spPr>
          <a:xfrm>
            <a:off x="695325" y="333375"/>
            <a:ext cx="10801350" cy="115093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es-MX" sz="3200" b="1" dirty="0">
                <a:solidFill>
                  <a:schemeClr val="accent2"/>
                </a:solidFill>
              </a:rPr>
              <a:t>Gestión de la exposición de elementos para la nube</a:t>
            </a:r>
            <a:br>
              <a:rPr lang="en-US" sz="3600" b="1" dirty="0">
                <a:solidFill>
                  <a:schemeClr val="accent2"/>
                </a:solidFill>
              </a:rPr>
            </a:br>
            <a:r>
              <a:rPr lang="en-US" sz="2300" dirty="0"/>
              <a:t>Cargas de </a:t>
            </a:r>
            <a:r>
              <a:rPr lang="en-US" sz="2300" dirty="0" err="1"/>
              <a:t>trabajo</a:t>
            </a:r>
            <a:r>
              <a:rPr lang="en-US" sz="2300" dirty="0"/>
              <a:t> </a:t>
            </a:r>
            <a:r>
              <a:rPr lang="en-US" sz="2300" dirty="0" err="1"/>
              <a:t>seguras</a:t>
            </a:r>
            <a:r>
              <a:rPr lang="en-US" sz="2300" dirty="0"/>
              <a:t> </a:t>
            </a:r>
            <a:r>
              <a:rPr lang="en-US" sz="2300" dirty="0" err="1"/>
              <a:t>en</a:t>
            </a:r>
            <a:r>
              <a:rPr lang="en-US" sz="2300" dirty="0"/>
              <a:t> </a:t>
            </a:r>
            <a:r>
              <a:rPr lang="en-US" sz="2300" dirty="0" err="1"/>
              <a:t>plataformas</a:t>
            </a:r>
            <a:r>
              <a:rPr lang="en-US" sz="2300" dirty="0"/>
              <a:t> de </a:t>
            </a:r>
            <a:r>
              <a:rPr lang="en-US" sz="2300" dirty="0" err="1"/>
              <a:t>nube</a:t>
            </a:r>
            <a:r>
              <a:rPr lang="en-US" sz="2300" dirty="0"/>
              <a:t> </a:t>
            </a:r>
            <a:r>
              <a:rPr lang="en-US" sz="2300" dirty="0" err="1"/>
              <a:t>pública</a:t>
            </a:r>
            <a:r>
              <a:rPr lang="en-US" sz="2300" dirty="0"/>
              <a:t> </a:t>
            </a:r>
            <a:r>
              <a:rPr lang="en-US" sz="2300" dirty="0" err="1"/>
              <a:t>populares</a:t>
            </a:r>
            <a:endParaRPr lang="en-FI" sz="2300" dirty="0"/>
          </a:p>
        </p:txBody>
      </p:sp>
    </p:spTree>
    <p:extLst>
      <p:ext uri="{BB962C8B-B14F-4D97-AF65-F5344CB8AC3E}">
        <p14:creationId xmlns:p14="http://schemas.microsoft.com/office/powerpoint/2010/main" val="298000513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A58E77-7BF4-3DAE-3570-A55A01CE9CE6}"/>
              </a:ext>
            </a:extLst>
          </p:cNvPr>
          <p:cNvSpPr txBox="1"/>
          <p:nvPr/>
        </p:nvSpPr>
        <p:spPr>
          <a:xfrm>
            <a:off x="982751" y="1261110"/>
            <a:ext cx="45777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chivo"/>
                <a:ea typeface="+mn-ea"/>
                <a:cs typeface="+mn-cs"/>
              </a:rPr>
              <a:t>Dispositivos</a:t>
            </a:r>
            <a:r>
              <a:rPr kumimoji="0" lang="en-US" sz="1600" b="1" i="0" u="none" strike="noStrike" kern="1200" cap="none" spc="0" normalizeH="0" baseline="0" noProof="0" dirty="0">
                <a:ln>
                  <a:noFill/>
                </a:ln>
                <a:solidFill>
                  <a:srgbClr val="000000"/>
                </a:solidFill>
                <a:effectLst/>
                <a:uLnTx/>
                <a:uFillTx/>
                <a:latin typeface="Archivo"/>
                <a:ea typeface="+mn-ea"/>
                <a:cs typeface="+mn-cs"/>
              </a:rPr>
              <a:t> y redes </a:t>
            </a:r>
            <a:r>
              <a:rPr kumimoji="0" lang="en-US" sz="1600" b="1" i="0" u="none" strike="noStrike" kern="1200" cap="none" spc="0" normalizeH="0" baseline="0" noProof="0" dirty="0" err="1">
                <a:ln>
                  <a:noFill/>
                </a:ln>
                <a:solidFill>
                  <a:srgbClr val="000000"/>
                </a:solidFill>
                <a:effectLst/>
                <a:uLnTx/>
                <a:uFillTx/>
                <a:latin typeface="Archivo"/>
                <a:ea typeface="+mn-ea"/>
                <a:cs typeface="+mn-cs"/>
              </a:rPr>
              <a:t>administrados</a:t>
            </a:r>
            <a:endParaRPr kumimoji="0" lang="en-FI" sz="1600" b="0" i="0" u="none" strike="noStrike" kern="1200" cap="none" spc="0" normalizeH="0" baseline="0" noProof="0" dirty="0">
              <a:ln>
                <a:noFill/>
              </a:ln>
              <a:solidFill>
                <a:srgbClr val="000000"/>
              </a:solidFill>
              <a:effectLst/>
              <a:uLnTx/>
              <a:uFillTx/>
              <a:latin typeface="Archivo"/>
              <a:ea typeface="+mn-ea"/>
              <a:cs typeface="+mn-cs"/>
            </a:endParaRPr>
          </a:p>
        </p:txBody>
      </p:sp>
      <p:sp>
        <p:nvSpPr>
          <p:cNvPr id="3" name="TextBox 2">
            <a:extLst>
              <a:ext uri="{FF2B5EF4-FFF2-40B4-BE49-F238E27FC236}">
                <a16:creationId xmlns:a16="http://schemas.microsoft.com/office/drawing/2014/main" id="{8133985B-01DB-5ACE-FC5C-751A48B7F863}"/>
              </a:ext>
            </a:extLst>
          </p:cNvPr>
          <p:cNvSpPr txBox="1"/>
          <p:nvPr/>
        </p:nvSpPr>
        <p:spPr>
          <a:xfrm>
            <a:off x="5303368" y="1267350"/>
            <a:ext cx="63460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0000"/>
                </a:solidFill>
                <a:effectLst/>
                <a:uLnTx/>
                <a:uFillTx/>
                <a:latin typeface="Archivo"/>
                <a:ea typeface="+mn-ea"/>
                <a:cs typeface="+mn-cs"/>
              </a:rPr>
              <a:t>Superficie de ataque externa, identidad y servicios en la nube</a:t>
            </a:r>
            <a:endParaRPr kumimoji="0" lang="en-FI" sz="1600" b="0" i="0" u="none" strike="noStrike" kern="1200" cap="none" spc="0" normalizeH="0" baseline="0" noProof="0" dirty="0">
              <a:ln>
                <a:noFill/>
              </a:ln>
              <a:solidFill>
                <a:srgbClr val="000000"/>
              </a:solidFill>
              <a:effectLst/>
              <a:uLnTx/>
              <a:uFillTx/>
              <a:latin typeface="Archivo"/>
              <a:ea typeface="+mn-ea"/>
              <a:cs typeface="+mn-cs"/>
            </a:endParaRPr>
          </a:p>
        </p:txBody>
      </p:sp>
      <p:sp>
        <p:nvSpPr>
          <p:cNvPr id="9" name="TextBox 8">
            <a:extLst>
              <a:ext uri="{FF2B5EF4-FFF2-40B4-BE49-F238E27FC236}">
                <a16:creationId xmlns:a16="http://schemas.microsoft.com/office/drawing/2014/main" id="{855E1EC7-9A11-2FCB-EE9D-0744940EFA9B}"/>
              </a:ext>
            </a:extLst>
          </p:cNvPr>
          <p:cNvSpPr txBox="1"/>
          <p:nvPr/>
        </p:nvSpPr>
        <p:spPr>
          <a:xfrm>
            <a:off x="695325" y="5918011"/>
            <a:ext cx="969995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Archivo"/>
                <a:ea typeface="+mn-ea"/>
                <a:cs typeface="+mn-cs"/>
              </a:rPr>
              <a:t>* Not available through a cloud scan node.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Archivo"/>
                <a:ea typeface="+mn-ea"/>
                <a:cs typeface="+mn-cs"/>
              </a:rPr>
              <a:t>** Requires a license for WithSecure™ Elements Endpoint Protection (part of WithSecure™ Elements Endpoint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lumMod val="50000"/>
                  </a:schemeClr>
                </a:solidFill>
                <a:effectLst/>
                <a:uLnTx/>
                <a:uFillTx/>
                <a:latin typeface="Archivo"/>
                <a:ea typeface="+mn-ea"/>
                <a:cs typeface="+mn-cs"/>
              </a:rPr>
              <a:t>Note: </a:t>
            </a:r>
            <a:r>
              <a:rPr kumimoji="0" lang="en-US" sz="1000" b="0" i="0" u="none" strike="noStrike" kern="1200" cap="none" spc="0" normalizeH="0" baseline="0" noProof="0" dirty="0">
                <a:ln>
                  <a:noFill/>
                </a:ln>
                <a:solidFill>
                  <a:schemeClr val="bg1">
                    <a:lumMod val="50000"/>
                  </a:schemeClr>
                </a:solidFill>
                <a:effectLst/>
                <a:uLnTx/>
                <a:uFillTx/>
                <a:latin typeface="Archivo"/>
                <a:ea typeface="+mn-ea"/>
                <a:cs typeface="+mn-cs"/>
              </a:rPr>
              <a:t>Scans for Cloud Integrations are part of the WithSecure Elements Exposure Management for Cloud license, whereas the other scan types come as part of the WithSecure Elements Exposure Management for Users license.</a:t>
            </a:r>
            <a:endParaRPr kumimoji="0" lang="en-FI" sz="1000" b="0" i="0" u="none" strike="noStrike" kern="1200" cap="none" spc="0" normalizeH="0" baseline="0" noProof="0" dirty="0">
              <a:ln>
                <a:noFill/>
              </a:ln>
              <a:solidFill>
                <a:schemeClr val="bg1">
                  <a:lumMod val="50000"/>
                </a:schemeClr>
              </a:solidFill>
              <a:effectLst/>
              <a:uLnTx/>
              <a:uFillTx/>
              <a:latin typeface="Archivo"/>
              <a:ea typeface="+mn-ea"/>
              <a:cs typeface="+mn-cs"/>
            </a:endParaRPr>
          </a:p>
        </p:txBody>
      </p:sp>
      <p:graphicFrame>
        <p:nvGraphicFramePr>
          <p:cNvPr id="16" name="Table 15">
            <a:extLst>
              <a:ext uri="{FF2B5EF4-FFF2-40B4-BE49-F238E27FC236}">
                <a16:creationId xmlns:a16="http://schemas.microsoft.com/office/drawing/2014/main" id="{D2964A8E-9DBF-440E-E4B9-900300FA3E2E}"/>
              </a:ext>
            </a:extLst>
          </p:cNvPr>
          <p:cNvGraphicFramePr>
            <a:graphicFrameLocks noGrp="1"/>
          </p:cNvGraphicFramePr>
          <p:nvPr>
            <p:extLst>
              <p:ext uri="{D42A27DB-BD31-4B8C-83A1-F6EECF244321}">
                <p14:modId xmlns:p14="http://schemas.microsoft.com/office/powerpoint/2010/main" val="2001214858"/>
              </p:ext>
            </p:extLst>
          </p:nvPr>
        </p:nvGraphicFramePr>
        <p:xfrm>
          <a:off x="402336" y="1605904"/>
          <a:ext cx="11471206" cy="4375203"/>
        </p:xfrm>
        <a:graphic>
          <a:graphicData uri="http://schemas.openxmlformats.org/drawingml/2006/table">
            <a:tbl>
              <a:tblPr firstRow="1" bandRow="1">
                <a:tableStyleId>{5C22544A-7EE6-4342-B048-85BDC9FD1C3A}</a:tableStyleId>
              </a:tblPr>
              <a:tblGrid>
                <a:gridCol w="2611037">
                  <a:extLst>
                    <a:ext uri="{9D8B030D-6E8A-4147-A177-3AD203B41FA5}">
                      <a16:colId xmlns:a16="http://schemas.microsoft.com/office/drawing/2014/main" val="3361506303"/>
                    </a:ext>
                  </a:extLst>
                </a:gridCol>
                <a:gridCol w="2163790">
                  <a:extLst>
                    <a:ext uri="{9D8B030D-6E8A-4147-A177-3AD203B41FA5}">
                      <a16:colId xmlns:a16="http://schemas.microsoft.com/office/drawing/2014/main" val="1465650884"/>
                    </a:ext>
                  </a:extLst>
                </a:gridCol>
                <a:gridCol w="2163790">
                  <a:extLst>
                    <a:ext uri="{9D8B030D-6E8A-4147-A177-3AD203B41FA5}">
                      <a16:colId xmlns:a16="http://schemas.microsoft.com/office/drawing/2014/main" val="393635803"/>
                    </a:ext>
                  </a:extLst>
                </a:gridCol>
                <a:gridCol w="2396000">
                  <a:extLst>
                    <a:ext uri="{9D8B030D-6E8A-4147-A177-3AD203B41FA5}">
                      <a16:colId xmlns:a16="http://schemas.microsoft.com/office/drawing/2014/main" val="654807298"/>
                    </a:ext>
                  </a:extLst>
                </a:gridCol>
                <a:gridCol w="2136589">
                  <a:extLst>
                    <a:ext uri="{9D8B030D-6E8A-4147-A177-3AD203B41FA5}">
                      <a16:colId xmlns:a16="http://schemas.microsoft.com/office/drawing/2014/main" val="3676455154"/>
                    </a:ext>
                  </a:extLst>
                </a:gridCol>
              </a:tblGrid>
              <a:tr h="0">
                <a:tc>
                  <a:txBody>
                    <a:bodyPr/>
                    <a:lstStyle/>
                    <a:p>
                      <a:pPr algn="l"/>
                      <a:r>
                        <a:rPr lang="es-MX" sz="1100" b="1" dirty="0"/>
                        <a:t>Nodo de escaneo local/en la nube</a:t>
                      </a:r>
                      <a:endParaRPr lang="en-FI"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tc>
                  <a:txBody>
                    <a:bodyPr/>
                    <a:lstStyle/>
                    <a:p>
                      <a:pPr algn="l"/>
                      <a:r>
                        <a:rPr lang="en-US" sz="1300" b="1" dirty="0" err="1"/>
                        <a:t>Agente</a:t>
                      </a:r>
                      <a:r>
                        <a:rPr lang="en-US" sz="1300" b="1" dirty="0"/>
                        <a:t> de </a:t>
                      </a:r>
                      <a:r>
                        <a:rPr lang="en-US" sz="1300" b="1" dirty="0" err="1"/>
                        <a:t>elementos</a:t>
                      </a:r>
                      <a:endParaRPr lang="en-FI"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tc>
                  <a:txBody>
                    <a:bodyPr/>
                    <a:lstStyle/>
                    <a:p>
                      <a:pPr algn="l"/>
                      <a:r>
                        <a:rPr lang="en-US" sz="1050" dirty="0" err="1"/>
                        <a:t>Superficie</a:t>
                      </a:r>
                      <a:r>
                        <a:rPr lang="en-US" sz="1050" dirty="0"/>
                        <a:t> de </a:t>
                      </a:r>
                      <a:r>
                        <a:rPr lang="en-US" sz="1050" dirty="0" err="1"/>
                        <a:t>ataque</a:t>
                      </a:r>
                      <a:r>
                        <a:rPr lang="en-US" sz="1050" dirty="0"/>
                        <a:t> externa</a:t>
                      </a:r>
                      <a:endParaRPr lang="en-FI"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5000"/>
                      </a:schemeClr>
                    </a:solidFill>
                  </a:tcPr>
                </a:tc>
                <a:tc>
                  <a:txBody>
                    <a:bodyPr/>
                    <a:lstStyle/>
                    <a:p>
                      <a:pPr algn="l"/>
                      <a:r>
                        <a:rPr lang="en-US" sz="1300" b="1" dirty="0" err="1"/>
                        <a:t>Integraciones</a:t>
                      </a:r>
                      <a:r>
                        <a:rPr lang="en-US" sz="1300" b="1" dirty="0"/>
                        <a:t> de </a:t>
                      </a:r>
                      <a:r>
                        <a:rPr lang="en-US" sz="1300" b="1" dirty="0" err="1"/>
                        <a:t>identidad</a:t>
                      </a:r>
                      <a:endParaRPr lang="en-FI"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5000"/>
                      </a:schemeClr>
                    </a:solidFill>
                  </a:tcPr>
                </a:tc>
                <a:tc>
                  <a:txBody>
                    <a:bodyPr/>
                    <a:lstStyle/>
                    <a:p>
                      <a:pPr algn="l"/>
                      <a:r>
                        <a:rPr lang="en-US" sz="1300" b="1" dirty="0" err="1"/>
                        <a:t>Integraciones</a:t>
                      </a:r>
                      <a:r>
                        <a:rPr lang="en-US" sz="1300" b="1" dirty="0"/>
                        <a:t> </a:t>
                      </a:r>
                      <a:r>
                        <a:rPr lang="en-US" sz="1300" b="1" dirty="0" err="1"/>
                        <a:t>en</a:t>
                      </a:r>
                      <a:r>
                        <a:rPr lang="en-US" sz="1300" b="1" dirty="0"/>
                        <a:t> la </a:t>
                      </a:r>
                      <a:r>
                        <a:rPr lang="en-US" sz="1300" b="1" dirty="0" err="1"/>
                        <a:t>nube</a:t>
                      </a:r>
                      <a:endParaRPr lang="en-FI"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5000"/>
                      </a:schemeClr>
                    </a:solidFill>
                  </a:tcPr>
                </a:tc>
                <a:extLst>
                  <a:ext uri="{0D108BD9-81ED-4DB2-BD59-A6C34878D82A}">
                    <a16:rowId xmlns:a16="http://schemas.microsoft.com/office/drawing/2014/main" val="1767984655"/>
                  </a:ext>
                </a:extLst>
              </a:tr>
              <a:tr h="885243">
                <a:tc>
                  <a:txBody>
                    <a:bodyPr/>
                    <a:lstStyle/>
                    <a:p>
                      <a:r>
                        <a:rPr lang="en-US" sz="1200" b="1" dirty="0" err="1"/>
                        <a:t>Escaneo</a:t>
                      </a:r>
                      <a:r>
                        <a:rPr lang="en-US" sz="1200" b="1" dirty="0"/>
                        <a:t> de </a:t>
                      </a:r>
                      <a:r>
                        <a:rPr lang="en-US" sz="1200" b="1" dirty="0" err="1"/>
                        <a:t>descubrimiento</a:t>
                      </a:r>
                      <a:endParaRPr lang="en-US" sz="1200" b="1" dirty="0"/>
                    </a:p>
                    <a:p>
                      <a:r>
                        <a:rPr lang="es-MX" sz="1200" dirty="0"/>
                        <a:t>Identifique y mapee todos los activos dentro de su red</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200" b="1" dirty="0" err="1"/>
                        <a:t>Escaneo</a:t>
                      </a:r>
                      <a:r>
                        <a:rPr lang="en-US" sz="1200" b="1" dirty="0"/>
                        <a:t> </a:t>
                      </a:r>
                      <a:r>
                        <a:rPr lang="en-US" sz="1200" b="1" dirty="0" err="1"/>
                        <a:t>basado</a:t>
                      </a:r>
                      <a:r>
                        <a:rPr lang="en-US" sz="1200" b="1" dirty="0"/>
                        <a:t> </a:t>
                      </a:r>
                      <a:r>
                        <a:rPr lang="en-US" sz="1200" b="1" dirty="0" err="1"/>
                        <a:t>en</a:t>
                      </a:r>
                      <a:r>
                        <a:rPr lang="en-US" sz="1200" b="1" dirty="0"/>
                        <a:t> </a:t>
                      </a:r>
                      <a:r>
                        <a:rPr lang="en-US" sz="1200" b="1" dirty="0" err="1"/>
                        <a:t>agente</a:t>
                      </a:r>
                      <a:br>
                        <a:rPr lang="en-US" sz="1200" b="1" dirty="0"/>
                      </a:br>
                      <a:r>
                        <a:rPr lang="es-MX" sz="1200" dirty="0"/>
                        <a:t>Escanee estaciones de trabajo y servidores de Windows automáticamente</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200" b="1" dirty="0" err="1"/>
                        <a:t>Descubrimiento</a:t>
                      </a:r>
                      <a:r>
                        <a:rPr lang="en-US" sz="1200" b="1" dirty="0"/>
                        <a:t> de Internet</a:t>
                      </a:r>
                    </a:p>
                    <a:p>
                      <a:r>
                        <a:rPr lang="es-MX" sz="1200" dirty="0"/>
                        <a:t>Identifique los sistemas de su organización que dan a Internet</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200" b="1" dirty="0" err="1"/>
                        <a:t>Entra</a:t>
                      </a:r>
                      <a:r>
                        <a:rPr lang="en-US" sz="1200" b="1" dirty="0"/>
                        <a:t> ID</a:t>
                      </a:r>
                    </a:p>
                    <a:p>
                      <a:r>
                        <a:rPr lang="es-MX" sz="1200" dirty="0"/>
                        <a:t>Descubra las amenazas potenciales asociadas con todas las identidades en Entra ID</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200" b="1" dirty="0"/>
                        <a:t>Azure</a:t>
                      </a:r>
                    </a:p>
                    <a:p>
                      <a:r>
                        <a:rPr lang="es-MX" sz="1200" dirty="0"/>
                        <a:t>Evalúe la postura de seguridad y cumplimiento de sus cuentas</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252369314"/>
                  </a:ext>
                </a:extLst>
              </a:tr>
              <a:tr h="885243">
                <a:tc>
                  <a:txBody>
                    <a:bodyPr/>
                    <a:lstStyle/>
                    <a:p>
                      <a:r>
                        <a:rPr lang="en-US" sz="1200" b="1" dirty="0" err="1"/>
                        <a:t>Análisis</a:t>
                      </a:r>
                      <a:r>
                        <a:rPr lang="en-US" sz="1200" b="1" dirty="0"/>
                        <a:t> del </a:t>
                      </a:r>
                      <a:r>
                        <a:rPr lang="en-US" sz="1200" b="1" dirty="0" err="1"/>
                        <a:t>sistema</a:t>
                      </a:r>
                      <a:endParaRPr lang="en-US" sz="1200" b="1" dirty="0"/>
                    </a:p>
                    <a:p>
                      <a:r>
                        <a:rPr lang="es-MX" sz="1200" dirty="0"/>
                        <a:t>Escanee todos los sistemas IP (Protocolo de Internet) en busca de vulnerabilidades y configuraciones incorrectas</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s-MX" sz="1200" b="1" dirty="0"/>
                        <a:t>Datos de servicio del dispositivo</a:t>
                      </a:r>
                      <a:endParaRPr lang="en-US" sz="1200" b="1" dirty="0"/>
                    </a:p>
                    <a:p>
                      <a:r>
                        <a:rPr lang="es-MX" sz="1200" dirty="0"/>
                        <a:t>Configuración del sistema e información de inicio de sesión</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US" sz="1200" b="1" dirty="0" err="1"/>
                        <a:t>Activos</a:t>
                      </a:r>
                      <a:r>
                        <a:rPr lang="en-US" sz="1200" b="1" dirty="0"/>
                        <a:t> </a:t>
                      </a:r>
                      <a:r>
                        <a:rPr lang="en-US" sz="1200" b="1" dirty="0" err="1"/>
                        <a:t>externos</a:t>
                      </a:r>
                      <a:endParaRPr lang="en-US" sz="1200" b="1" dirty="0"/>
                    </a:p>
                    <a:p>
                      <a:r>
                        <a:rPr lang="es-MX" sz="1200" dirty="0"/>
                        <a:t>Evalúe la postura de seguridad de sus activos expuestos externamente</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US" sz="1200" b="1" dirty="0" err="1"/>
                        <a:t>Violación</a:t>
                      </a:r>
                      <a:r>
                        <a:rPr lang="en-US" sz="1200" b="1" dirty="0"/>
                        <a:t> de </a:t>
                      </a:r>
                      <a:r>
                        <a:rPr lang="en-US" sz="1200" b="1" dirty="0" err="1"/>
                        <a:t>cuenta</a:t>
                      </a:r>
                      <a:endParaRPr lang="en-US" sz="1200" b="1" dirty="0"/>
                    </a:p>
                    <a:p>
                      <a:r>
                        <a:rPr lang="en-US" sz="1200" dirty="0" err="1"/>
                        <a:t>Información</a:t>
                      </a:r>
                      <a:r>
                        <a:rPr lang="en-US" sz="1200" dirty="0"/>
                        <a:t> de </a:t>
                      </a:r>
                      <a:r>
                        <a:rPr lang="en-US" sz="1200" dirty="0" err="1"/>
                        <a:t>cuenta</a:t>
                      </a:r>
                      <a:r>
                        <a:rPr lang="en-US" sz="1200" dirty="0"/>
                        <a:t> </a:t>
                      </a:r>
                      <a:r>
                        <a:rPr lang="en-US" sz="1200" dirty="0" err="1"/>
                        <a:t>violada</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US" sz="1200" b="1" dirty="0"/>
                        <a:t>AWS</a:t>
                      </a:r>
                    </a:p>
                    <a:p>
                      <a:r>
                        <a:rPr lang="es-MX" sz="1200" dirty="0"/>
                        <a:t>Evalúe la postura de seguridad y cumplimiento de sus cuentas</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504543164"/>
                  </a:ext>
                </a:extLst>
              </a:tr>
              <a:tr h="1207149">
                <a:tc>
                  <a:txBody>
                    <a:bodyPr/>
                    <a:lstStyle/>
                    <a:p>
                      <a:r>
                        <a:rPr lang="en-US" sz="1200" b="1" dirty="0" err="1"/>
                        <a:t>Escaneo</a:t>
                      </a:r>
                      <a:r>
                        <a:rPr lang="en-US" sz="1200" b="1" dirty="0"/>
                        <a:t> </a:t>
                      </a:r>
                      <a:r>
                        <a:rPr lang="en-US" sz="1200" b="1" dirty="0" err="1"/>
                        <a:t>autenticado</a:t>
                      </a:r>
                      <a:r>
                        <a:rPr lang="en-US" sz="1200" b="1" dirty="0"/>
                        <a:t>*</a:t>
                      </a:r>
                      <a:endParaRPr lang="en-US" sz="1200" dirty="0"/>
                    </a:p>
                    <a:p>
                      <a:r>
                        <a:rPr lang="es-MX" sz="1200" dirty="0"/>
                        <a:t>Inicie sesión en los sistemas para obtener datos de vulnerabilidad más detallados, como versiones de sistemas vulnerables, parches faltantes y configuraciones incorrectas.</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200" b="1" dirty="0" err="1"/>
                        <a:t>Gestión</a:t>
                      </a:r>
                      <a:r>
                        <a:rPr lang="en-US" sz="1200" b="1" dirty="0"/>
                        <a:t> de parches</a:t>
                      </a:r>
                    </a:p>
                    <a:p>
                      <a:r>
                        <a:rPr lang="es-MX" sz="1200" dirty="0"/>
                        <a:t>Estado del sistema y de parches de terceros y actualizaciones automáticas a través del Actualizador de software**</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FI" sz="12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FI" sz="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FI"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2523474"/>
                  </a:ext>
                </a:extLst>
              </a:tr>
              <a:tr h="724290">
                <a:tc>
                  <a:txBody>
                    <a:bodyPr/>
                    <a:lstStyle/>
                    <a:p>
                      <a:r>
                        <a:rPr lang="en-US" sz="1200" b="1" dirty="0" err="1"/>
                        <a:t>Escaneo</a:t>
                      </a:r>
                      <a:r>
                        <a:rPr lang="en-US" sz="1200" b="1" dirty="0"/>
                        <a:t> web</a:t>
                      </a:r>
                      <a:br>
                        <a:rPr lang="en-US" sz="1200" b="1" dirty="0"/>
                      </a:br>
                      <a:r>
                        <a:rPr lang="es-MX" sz="1200" dirty="0"/>
                        <a:t>Escanee y pruebe aplicaciones web personalizadas para detectar vulnerabilidades</a:t>
                      </a:r>
                      <a:endParaRPr lang="en-FI"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FI" sz="12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FI"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FI"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FI"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317525"/>
                  </a:ext>
                </a:extLst>
              </a:tr>
            </a:tbl>
          </a:graphicData>
        </a:graphic>
      </p:graphicFrame>
      <p:cxnSp>
        <p:nvCxnSpPr>
          <p:cNvPr id="18" name="Straight Connector 17">
            <a:extLst>
              <a:ext uri="{FF2B5EF4-FFF2-40B4-BE49-F238E27FC236}">
                <a16:creationId xmlns:a16="http://schemas.microsoft.com/office/drawing/2014/main" id="{6696F35E-F3C6-BBDF-46BA-C6E2F354008A}"/>
              </a:ext>
            </a:extLst>
          </p:cNvPr>
          <p:cNvCxnSpPr>
            <a:cxnSpLocks/>
          </p:cNvCxnSpPr>
          <p:nvPr/>
        </p:nvCxnSpPr>
        <p:spPr>
          <a:xfrm flipV="1">
            <a:off x="5184497" y="1417859"/>
            <a:ext cx="0" cy="37857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53FCB08-D292-1D27-0801-D237E91FBEE4}"/>
              </a:ext>
            </a:extLst>
          </p:cNvPr>
          <p:cNvCxnSpPr>
            <a:cxnSpLocks/>
          </p:cNvCxnSpPr>
          <p:nvPr/>
        </p:nvCxnSpPr>
        <p:spPr>
          <a:xfrm flipH="1" flipV="1">
            <a:off x="330610" y="1430387"/>
            <a:ext cx="1" cy="4500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F3430D-7475-26A1-6841-C01C5577E60D}"/>
              </a:ext>
            </a:extLst>
          </p:cNvPr>
          <p:cNvCxnSpPr>
            <a:cxnSpLocks/>
          </p:cNvCxnSpPr>
          <p:nvPr/>
        </p:nvCxnSpPr>
        <p:spPr>
          <a:xfrm flipV="1">
            <a:off x="11873546" y="1417859"/>
            <a:ext cx="0" cy="24661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7D080D86-9BA2-DF50-D744-434FAD02006D}"/>
              </a:ext>
            </a:extLst>
          </p:cNvPr>
          <p:cNvSpPr txBox="1">
            <a:spLocks/>
          </p:cNvSpPr>
          <p:nvPr/>
        </p:nvSpPr>
        <p:spPr>
          <a:xfrm>
            <a:off x="695325" y="210963"/>
            <a:ext cx="10801350" cy="115093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es-MX" sz="3200" b="1" dirty="0">
                <a:solidFill>
                  <a:schemeClr val="accent2"/>
                </a:solidFill>
              </a:rPr>
              <a:t>Resumen de los análisis de su entorno</a:t>
            </a:r>
            <a:br>
              <a:rPr lang="en-US" sz="3200" b="1" dirty="0">
                <a:solidFill>
                  <a:schemeClr val="accent2"/>
                </a:solidFill>
              </a:rPr>
            </a:br>
            <a:r>
              <a:rPr lang="es-MX" sz="2000" dirty="0"/>
              <a:t>¿Qué tipo de escaneo de datos se utiliza en el modelado de rutas de ataque?</a:t>
            </a:r>
            <a:endParaRPr lang="en-FI" sz="3200" dirty="0"/>
          </a:p>
        </p:txBody>
      </p:sp>
    </p:spTree>
    <p:extLst>
      <p:ext uri="{BB962C8B-B14F-4D97-AF65-F5344CB8AC3E}">
        <p14:creationId xmlns:p14="http://schemas.microsoft.com/office/powerpoint/2010/main" val="252604479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E073-D212-1949-87C8-6196DA5BD026}"/>
              </a:ext>
            </a:extLst>
          </p:cNvPr>
          <p:cNvSpPr>
            <a:spLocks noGrp="1"/>
          </p:cNvSpPr>
          <p:nvPr>
            <p:ph type="title"/>
          </p:nvPr>
        </p:nvSpPr>
        <p:spPr>
          <a:xfrm>
            <a:off x="695325" y="2578608"/>
            <a:ext cx="5697162" cy="1524970"/>
          </a:xfrm>
        </p:spPr>
        <p:txBody>
          <a:bodyPr/>
          <a:lstStyle/>
          <a:p>
            <a:r>
              <a:rPr lang="es-MX" dirty="0"/>
              <a:t>Remediar exposiciones y elevar casos difíciles</a:t>
            </a:r>
            <a:endParaRPr lang="en-FI" dirty="0"/>
          </a:p>
        </p:txBody>
      </p:sp>
    </p:spTree>
    <p:extLst>
      <p:ext uri="{BB962C8B-B14F-4D97-AF65-F5344CB8AC3E}">
        <p14:creationId xmlns:p14="http://schemas.microsoft.com/office/powerpoint/2010/main" val="186012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4456FE-E429-D463-FF06-25BEF8CF0626}"/>
              </a:ext>
            </a:extLst>
          </p:cNvPr>
          <p:cNvSpPr>
            <a:spLocks noGrp="1"/>
          </p:cNvSpPr>
          <p:nvPr>
            <p:ph idx="1"/>
          </p:nvPr>
        </p:nvSpPr>
        <p:spPr>
          <a:xfrm>
            <a:off x="6711616" y="1750724"/>
            <a:ext cx="4676775" cy="3356552"/>
          </a:xfrm>
        </p:spPr>
        <p:txBody>
          <a:bodyPr vert="horz" lIns="0" tIns="0" rIns="0" bIns="0" rtlCol="0" anchor="t">
            <a:noAutofit/>
          </a:bodyPr>
          <a:lstStyle/>
          <a:p>
            <a:pPr>
              <a:lnSpc>
                <a:spcPct val="100000"/>
              </a:lnSpc>
            </a:pPr>
            <a:r>
              <a:rPr lang="es-MX" sz="1800" dirty="0">
                <a:solidFill>
                  <a:srgbClr val="07281C"/>
                </a:solidFill>
                <a:effectLst/>
                <a:ea typeface="SimSun"/>
                <a:cs typeface="Times New Roman"/>
              </a:rPr>
              <a:t>Reciba </a:t>
            </a:r>
            <a:r>
              <a:rPr lang="es-MX" sz="1800" b="1" dirty="0">
                <a:solidFill>
                  <a:srgbClr val="07281C"/>
                </a:solidFill>
                <a:effectLst/>
                <a:ea typeface="SimSun"/>
                <a:cs typeface="Times New Roman"/>
              </a:rPr>
              <a:t>instrucciones unificadas </a:t>
            </a:r>
            <a:r>
              <a:rPr lang="es-MX" sz="1800" dirty="0">
                <a:solidFill>
                  <a:srgbClr val="07281C"/>
                </a:solidFill>
                <a:effectLst/>
                <a:ea typeface="SimSun"/>
                <a:cs typeface="Times New Roman"/>
              </a:rPr>
              <a:t>para las acciones de remediación, independientemente del tipo de exposición.</a:t>
            </a:r>
          </a:p>
          <a:p>
            <a:pPr>
              <a:lnSpc>
                <a:spcPct val="100000"/>
              </a:lnSpc>
            </a:pPr>
            <a:r>
              <a:rPr lang="es-MX" sz="1800" dirty="0">
                <a:solidFill>
                  <a:srgbClr val="07281C"/>
                </a:solidFill>
                <a:effectLst/>
                <a:ea typeface="SimSun"/>
                <a:cs typeface="Times New Roman"/>
              </a:rPr>
              <a:t>Nuestra guía práctica de </a:t>
            </a:r>
            <a:r>
              <a:rPr lang="es-MX" sz="1800" b="1" dirty="0">
                <a:solidFill>
                  <a:srgbClr val="07281C"/>
                </a:solidFill>
                <a:effectLst/>
                <a:ea typeface="SimSun"/>
                <a:cs typeface="Times New Roman"/>
              </a:rPr>
              <a:t>remediación</a:t>
            </a:r>
            <a:r>
              <a:rPr lang="es-MX" sz="1800" dirty="0">
                <a:solidFill>
                  <a:srgbClr val="07281C"/>
                </a:solidFill>
                <a:effectLst/>
                <a:ea typeface="SimSun"/>
                <a:cs typeface="Times New Roman"/>
              </a:rPr>
              <a:t> se centra en los hallazgos más prioritarios para que usted pueda trabajar en ellos.</a:t>
            </a:r>
          </a:p>
          <a:p>
            <a:pPr>
              <a:lnSpc>
                <a:spcPct val="100000"/>
              </a:lnSpc>
            </a:pPr>
            <a:r>
              <a:rPr lang="es-MX" sz="1800" b="1" dirty="0">
                <a:solidFill>
                  <a:srgbClr val="07281C"/>
                </a:solidFill>
                <a:effectLst/>
                <a:ea typeface="SimSun"/>
                <a:cs typeface="Times New Roman"/>
              </a:rPr>
              <a:t>Comuníquese</a:t>
            </a:r>
            <a:r>
              <a:rPr lang="es-MX" sz="1800" dirty="0">
                <a:solidFill>
                  <a:srgbClr val="07281C"/>
                </a:solidFill>
                <a:effectLst/>
                <a:ea typeface="SimSun"/>
                <a:cs typeface="Times New Roman"/>
              </a:rPr>
              <a:t> sobre las remediaciones para una colaboración fluida.</a:t>
            </a:r>
            <a:endParaRPr lang="en-US" sz="1800" dirty="0">
              <a:solidFill>
                <a:srgbClr val="07281C"/>
              </a:solidFill>
              <a:effectLst/>
              <a:ea typeface="SimSun"/>
              <a:cs typeface="Times New Roman"/>
            </a:endParaRPr>
          </a:p>
        </p:txBody>
      </p:sp>
      <p:sp>
        <p:nvSpPr>
          <p:cNvPr id="3" name="Title 2">
            <a:extLst>
              <a:ext uri="{FF2B5EF4-FFF2-40B4-BE49-F238E27FC236}">
                <a16:creationId xmlns:a16="http://schemas.microsoft.com/office/drawing/2014/main" id="{EEFE47B7-B525-9AA7-3DC0-37D3CFD5A66F}"/>
              </a:ext>
            </a:extLst>
          </p:cNvPr>
          <p:cNvSpPr>
            <a:spLocks noGrp="1"/>
          </p:cNvSpPr>
          <p:nvPr>
            <p:ph type="title"/>
          </p:nvPr>
        </p:nvSpPr>
        <p:spPr/>
        <p:txBody>
          <a:bodyPr/>
          <a:lstStyle/>
          <a:p>
            <a:r>
              <a:rPr lang="en-US" sz="3600" b="1" dirty="0" err="1">
                <a:solidFill>
                  <a:schemeClr val="accent2"/>
                </a:solidFill>
              </a:rPr>
              <a:t>Remediación</a:t>
            </a:r>
            <a:br>
              <a:rPr lang="en-US" sz="3600" b="1" dirty="0">
                <a:solidFill>
                  <a:schemeClr val="accent2"/>
                </a:solidFill>
              </a:rPr>
            </a:br>
            <a:r>
              <a:rPr lang="es-MX" sz="1800" dirty="0"/>
              <a:t>Obtenga orientación práctica sobre remediación y realice un seguimiento de la misma</a:t>
            </a:r>
            <a:endParaRPr lang="en-FI" sz="2700" dirty="0"/>
          </a:p>
        </p:txBody>
      </p:sp>
      <p:pic>
        <p:nvPicPr>
          <p:cNvPr id="4" name="Picture 3">
            <a:extLst>
              <a:ext uri="{FF2B5EF4-FFF2-40B4-BE49-F238E27FC236}">
                <a16:creationId xmlns:a16="http://schemas.microsoft.com/office/drawing/2014/main" id="{1B5DB373-FDB0-7E0C-E0C9-50B37F9B15FA}"/>
              </a:ext>
            </a:extLst>
          </p:cNvPr>
          <p:cNvPicPr>
            <a:picLocks noChangeAspect="1"/>
          </p:cNvPicPr>
          <p:nvPr/>
        </p:nvPicPr>
        <p:blipFill>
          <a:blip r:embed="rId3"/>
          <a:stretch>
            <a:fillRect/>
          </a:stretch>
        </p:blipFill>
        <p:spPr>
          <a:xfrm>
            <a:off x="695325" y="1750724"/>
            <a:ext cx="5653091" cy="3179864"/>
          </a:xfrm>
          <a:prstGeom prst="rect">
            <a:avLst/>
          </a:prstGeom>
          <a:ln w="12700">
            <a:solidFill>
              <a:schemeClr val="bg1">
                <a:lumMod val="85000"/>
              </a:schemeClr>
            </a:solidFill>
          </a:ln>
          <a:effectLst/>
        </p:spPr>
      </p:pic>
    </p:spTree>
    <p:extLst>
      <p:ext uri="{BB962C8B-B14F-4D97-AF65-F5344CB8AC3E}">
        <p14:creationId xmlns:p14="http://schemas.microsoft.com/office/powerpoint/2010/main" val="34648672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BB226-9F23-7287-FE69-54713DA64A5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C970070-9301-E764-05BF-0CD9F2BEE107}"/>
              </a:ext>
            </a:extLst>
          </p:cNvPr>
          <p:cNvSpPr>
            <a:spLocks noGrp="1" noRot="1" noMove="1" noResize="1" noEditPoints="1" noAdjustHandles="1" noChangeArrowheads="1" noChangeShapeType="1"/>
          </p:cNvSpPr>
          <p:nvPr/>
        </p:nvSpPr>
        <p:spPr>
          <a:xfrm rot="5400000">
            <a:off x="2667001" y="-2666999"/>
            <a:ext cx="6858002" cy="12192001"/>
          </a:xfrm>
          <a:prstGeom prst="rect">
            <a:avLst/>
          </a:prstGeom>
          <a:gradFill>
            <a:gsLst>
              <a:gs pos="0">
                <a:srgbClr val="04221A">
                  <a:alpha val="0"/>
                </a:srgbClr>
              </a:gs>
              <a:gs pos="66000">
                <a:schemeClr val="tx1">
                  <a:alpha val="50000"/>
                </a:schemeClr>
              </a:gs>
            </a:gsLst>
            <a:lin ang="0" scaled="1"/>
          </a:gradFill>
          <a:ln w="12700" cap="flat" cmpd="sng" algn="ctr">
            <a:noFill/>
            <a:prstDash val="solid"/>
            <a:miter lim="800000"/>
          </a:ln>
          <a:effectLst>
            <a:outerShdw blurRad="63500" sx="101000" sy="101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rchivo"/>
              <a:ea typeface="+mn-ea"/>
              <a:cs typeface="+mn-cs"/>
            </a:endParaRPr>
          </a:p>
        </p:txBody>
      </p:sp>
      <p:sp>
        <p:nvSpPr>
          <p:cNvPr id="11" name="Text Placeholder 10">
            <a:extLst>
              <a:ext uri="{FF2B5EF4-FFF2-40B4-BE49-F238E27FC236}">
                <a16:creationId xmlns:a16="http://schemas.microsoft.com/office/drawing/2014/main" id="{2FA7593E-470E-DAE6-AF55-022FF2421555}"/>
              </a:ext>
            </a:extLst>
          </p:cNvPr>
          <p:cNvSpPr>
            <a:spLocks noGrp="1"/>
          </p:cNvSpPr>
          <p:nvPr>
            <p:ph type="body" sz="quarter" idx="19"/>
          </p:nvPr>
        </p:nvSpPr>
        <p:spPr/>
        <p:txBody>
          <a:bodyPr/>
          <a:lstStyle/>
          <a:p>
            <a:endParaRPr lang="en-US"/>
          </a:p>
        </p:txBody>
      </p:sp>
      <p:sp>
        <p:nvSpPr>
          <p:cNvPr id="3" name="Title 2">
            <a:extLst>
              <a:ext uri="{FF2B5EF4-FFF2-40B4-BE49-F238E27FC236}">
                <a16:creationId xmlns:a16="http://schemas.microsoft.com/office/drawing/2014/main" id="{F7B201B4-6FBE-06F2-6A97-6EB534DC655F}"/>
              </a:ext>
            </a:extLst>
          </p:cNvPr>
          <p:cNvSpPr>
            <a:spLocks noGrp="1"/>
          </p:cNvSpPr>
          <p:nvPr>
            <p:ph type="title"/>
          </p:nvPr>
        </p:nvSpPr>
        <p:spPr>
          <a:xfrm>
            <a:off x="695324" y="425133"/>
            <a:ext cx="10801350" cy="891546"/>
          </a:xfrm>
        </p:spPr>
        <p:txBody>
          <a:bodyPr/>
          <a:lstStyle/>
          <a:p>
            <a:pPr algn="ctr"/>
            <a:r>
              <a:rPr lang="es-MX" sz="3600" b="1" dirty="0">
                <a:solidFill>
                  <a:schemeClr val="bg1"/>
                </a:solidFill>
                <a:latin typeface="TitlingGothicFB"/>
              </a:rPr>
              <a:t>Servicios de gestión de exposición</a:t>
            </a:r>
            <a:br>
              <a:rPr kumimoji="0" lang="en-US" sz="3600" b="1" i="0" u="none" strike="noStrike" kern="1200" cap="none" spc="0" normalizeH="0" baseline="0" noProof="0" dirty="0">
                <a:ln>
                  <a:noFill/>
                </a:ln>
                <a:solidFill>
                  <a:schemeClr val="bg1"/>
                </a:solidFill>
                <a:effectLst/>
                <a:uLnTx/>
                <a:uFillTx/>
                <a:latin typeface="TitlingGothicFB"/>
                <a:ea typeface="+mj-ea"/>
                <a:cs typeface="+mj-cs"/>
              </a:rPr>
            </a:br>
            <a:r>
              <a:rPr lang="es-MX" sz="2400" dirty="0">
                <a:solidFill>
                  <a:schemeClr val="accent2">
                    <a:lumMod val="40000"/>
                    <a:lumOff val="60000"/>
                  </a:schemeClr>
                </a:solidFill>
                <a:latin typeface="TitlingGothicFB"/>
              </a:rPr>
              <a:t>Gestión continua de la exposición a amenazas (CTEM)</a:t>
            </a:r>
            <a:endParaRPr lang="en-FI" sz="3200" dirty="0">
              <a:solidFill>
                <a:schemeClr val="accent2">
                  <a:lumMod val="40000"/>
                  <a:lumOff val="60000"/>
                </a:schemeClr>
              </a:solidFill>
            </a:endParaRPr>
          </a:p>
        </p:txBody>
      </p:sp>
      <p:sp>
        <p:nvSpPr>
          <p:cNvPr id="4" name="Rectangle 3">
            <a:extLst>
              <a:ext uri="{FF2B5EF4-FFF2-40B4-BE49-F238E27FC236}">
                <a16:creationId xmlns:a16="http://schemas.microsoft.com/office/drawing/2014/main" id="{5AFF3B83-5D6C-04C0-F73E-5DB69CC566CC}"/>
              </a:ext>
            </a:extLst>
          </p:cNvPr>
          <p:cNvSpPr/>
          <p:nvPr/>
        </p:nvSpPr>
        <p:spPr>
          <a:xfrm>
            <a:off x="3381456" y="3250645"/>
            <a:ext cx="1826512" cy="389041"/>
          </a:xfrm>
          <a:prstGeom prst="rect">
            <a:avLst/>
          </a:prstGeom>
        </p:spPr>
        <p:txBody>
          <a:bodyPr/>
          <a:lstStyle/>
          <a:p>
            <a:pPr lvl="0" algn="ctr" rtl="0">
              <a:lnSpc>
                <a:spcPct val="100000"/>
              </a:lnSpc>
            </a:pPr>
            <a:r>
              <a:rPr kumimoji="0" lang="en-US" sz="2000" b="1" i="0" u="none" strike="noStrike" kern="1200" cap="none" spc="0" normalizeH="0" baseline="0" noProof="0" dirty="0">
                <a:ln>
                  <a:noFill/>
                </a:ln>
                <a:solidFill>
                  <a:schemeClr val="bg1"/>
                </a:solidFill>
                <a:effectLst/>
                <a:uLnTx/>
                <a:uFillTx/>
                <a:latin typeface="TitlingGothicFB"/>
                <a:ea typeface="+mj-ea"/>
                <a:cs typeface="+mj-cs"/>
              </a:rPr>
              <a:t>Elevate</a:t>
            </a:r>
            <a:endParaRPr lang="en-US" sz="2000" dirty="0">
              <a:solidFill>
                <a:schemeClr val="bg1"/>
              </a:solidFill>
              <a:ea typeface="SimSun"/>
              <a:cs typeface="Times New Roman"/>
            </a:endParaRPr>
          </a:p>
        </p:txBody>
      </p:sp>
      <p:sp>
        <p:nvSpPr>
          <p:cNvPr id="5" name="TextBox 4">
            <a:extLst>
              <a:ext uri="{FF2B5EF4-FFF2-40B4-BE49-F238E27FC236}">
                <a16:creationId xmlns:a16="http://schemas.microsoft.com/office/drawing/2014/main" id="{ECEC15EF-617D-41FB-E0E2-7B9581D7F8E9}"/>
              </a:ext>
            </a:extLst>
          </p:cNvPr>
          <p:cNvSpPr txBox="1"/>
          <p:nvPr/>
        </p:nvSpPr>
        <p:spPr>
          <a:xfrm>
            <a:off x="2668953" y="3861501"/>
            <a:ext cx="3251518" cy="954107"/>
          </a:xfrm>
          <a:prstGeom prst="rect">
            <a:avLst/>
          </a:prstGeom>
          <a:noFill/>
        </p:spPr>
        <p:txBody>
          <a:bodyPr wrap="square" rtlCol="0">
            <a:spAutoFit/>
          </a:bodyPr>
          <a:lstStyle/>
          <a:p>
            <a:pPr algn="ctr"/>
            <a:r>
              <a:rPr lang="es-MX" sz="1400" dirty="0">
                <a:solidFill>
                  <a:schemeClr val="accent2">
                    <a:lumMod val="40000"/>
                    <a:lumOff val="60000"/>
                  </a:schemeClr>
                </a:solidFill>
                <a:ea typeface="SimSun"/>
                <a:cs typeface="Times New Roman"/>
              </a:rPr>
              <a:t>Eleve los casos difíciles en </a:t>
            </a:r>
            <a:r>
              <a:rPr lang="es-MX" sz="1400" dirty="0" err="1">
                <a:solidFill>
                  <a:schemeClr val="accent2">
                    <a:lumMod val="40000"/>
                    <a:lumOff val="60000"/>
                  </a:schemeClr>
                </a:solidFill>
                <a:ea typeface="SimSun"/>
                <a:cs typeface="Times New Roman"/>
              </a:rPr>
              <a:t>Elements</a:t>
            </a:r>
            <a:r>
              <a:rPr lang="es-MX" sz="1400" dirty="0">
                <a:solidFill>
                  <a:schemeClr val="accent2">
                    <a:lumMod val="40000"/>
                    <a:lumOff val="60000"/>
                  </a:schemeClr>
                </a:solidFill>
                <a:ea typeface="SimSun"/>
                <a:cs typeface="Times New Roman"/>
              </a:rPr>
              <a:t> </a:t>
            </a:r>
            <a:r>
              <a:rPr lang="es-MX" sz="1400" dirty="0" err="1">
                <a:solidFill>
                  <a:schemeClr val="accent2">
                    <a:lumMod val="40000"/>
                    <a:lumOff val="60000"/>
                  </a:schemeClr>
                </a:solidFill>
                <a:ea typeface="SimSun"/>
                <a:cs typeface="Times New Roman"/>
              </a:rPr>
              <a:t>Exposure</a:t>
            </a:r>
            <a:r>
              <a:rPr lang="es-MX" sz="1400" dirty="0">
                <a:solidFill>
                  <a:schemeClr val="accent2">
                    <a:lumMod val="40000"/>
                    <a:lumOff val="60000"/>
                  </a:schemeClr>
                </a:solidFill>
                <a:ea typeface="SimSun"/>
                <a:cs typeface="Times New Roman"/>
              </a:rPr>
              <a:t> Management a </a:t>
            </a:r>
            <a:r>
              <a:rPr lang="es-MX" sz="1400" dirty="0" err="1">
                <a:solidFill>
                  <a:schemeClr val="accent2">
                    <a:lumMod val="40000"/>
                    <a:lumOff val="60000"/>
                  </a:schemeClr>
                </a:solidFill>
                <a:ea typeface="SimSun"/>
                <a:cs typeface="Times New Roman"/>
              </a:rPr>
              <a:t>WithSecure</a:t>
            </a:r>
            <a:r>
              <a:rPr lang="es-MX" sz="1400" dirty="0">
                <a:solidFill>
                  <a:schemeClr val="accent2">
                    <a:lumMod val="40000"/>
                    <a:lumOff val="60000"/>
                  </a:schemeClr>
                </a:solidFill>
                <a:ea typeface="SimSun"/>
                <a:cs typeface="Times New Roman"/>
              </a:rPr>
              <a:t> para obtener ayuda con la priorización y validación de las recomendaciones.</a:t>
            </a:r>
            <a:endParaRPr lang="en-US" sz="1400" dirty="0">
              <a:solidFill>
                <a:schemeClr val="accent2">
                  <a:lumMod val="40000"/>
                  <a:lumOff val="60000"/>
                </a:schemeClr>
              </a:solidFill>
            </a:endParaRPr>
          </a:p>
        </p:txBody>
      </p:sp>
      <p:pic>
        <p:nvPicPr>
          <p:cNvPr id="9" name="Graphic 8" descr="Questions with solid fill">
            <a:extLst>
              <a:ext uri="{FF2B5EF4-FFF2-40B4-BE49-F238E27FC236}">
                <a16:creationId xmlns:a16="http://schemas.microsoft.com/office/drawing/2014/main" id="{40711C91-62D5-E0EE-BDA0-661E30120A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8939" y="2259511"/>
            <a:ext cx="891546" cy="891546"/>
          </a:xfrm>
          <a:prstGeom prst="rect">
            <a:avLst/>
          </a:prstGeom>
        </p:spPr>
      </p:pic>
      <p:pic>
        <p:nvPicPr>
          <p:cNvPr id="10" name="Graphic 9" descr="Magnifying glass with solid fill">
            <a:extLst>
              <a:ext uri="{FF2B5EF4-FFF2-40B4-BE49-F238E27FC236}">
                <a16:creationId xmlns:a16="http://schemas.microsoft.com/office/drawing/2014/main" id="{B16EAFF3-E53F-4A9E-80AF-CFAB05AF81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1501" y="2311742"/>
            <a:ext cx="787085" cy="787085"/>
          </a:xfrm>
          <a:prstGeom prst="rect">
            <a:avLst/>
          </a:prstGeom>
        </p:spPr>
      </p:pic>
      <p:sp>
        <p:nvSpPr>
          <p:cNvPr id="12" name="Rectangle 11">
            <a:extLst>
              <a:ext uri="{FF2B5EF4-FFF2-40B4-BE49-F238E27FC236}">
                <a16:creationId xmlns:a16="http://schemas.microsoft.com/office/drawing/2014/main" id="{2851B4E8-F811-679D-184E-59DC382C1675}"/>
              </a:ext>
            </a:extLst>
          </p:cNvPr>
          <p:cNvSpPr/>
          <p:nvPr/>
        </p:nvSpPr>
        <p:spPr>
          <a:xfrm>
            <a:off x="6517707" y="3250645"/>
            <a:ext cx="3222097" cy="389041"/>
          </a:xfrm>
          <a:prstGeom prst="rect">
            <a:avLst/>
          </a:prstGeom>
        </p:spPr>
        <p:txBody>
          <a:bodyPr/>
          <a:lstStyle/>
          <a:p>
            <a:pPr lvl="0" algn="ctr" rtl="0">
              <a:lnSpc>
                <a:spcPct val="100000"/>
              </a:lnSpc>
            </a:pPr>
            <a:r>
              <a:rPr kumimoji="0" lang="en-US" sz="2000" b="1" i="0" u="none" strike="noStrike" kern="1200" cap="none" spc="0" normalizeH="0" baseline="0" noProof="0" dirty="0">
                <a:ln>
                  <a:noFill/>
                </a:ln>
                <a:solidFill>
                  <a:schemeClr val="bg1"/>
                </a:solidFill>
                <a:effectLst/>
                <a:uLnTx/>
                <a:uFillTx/>
                <a:latin typeface="TitlingGothicFB"/>
                <a:ea typeface="+mj-ea"/>
                <a:cs typeface="+mj-cs"/>
              </a:rPr>
              <a:t>XM Service*</a:t>
            </a:r>
            <a:endParaRPr lang="en-US" sz="2000" dirty="0">
              <a:solidFill>
                <a:schemeClr val="bg1"/>
              </a:solidFill>
              <a:ea typeface="SimSun"/>
              <a:cs typeface="Times New Roman"/>
            </a:endParaRPr>
          </a:p>
        </p:txBody>
      </p:sp>
      <p:sp>
        <p:nvSpPr>
          <p:cNvPr id="13" name="TextBox 12">
            <a:extLst>
              <a:ext uri="{FF2B5EF4-FFF2-40B4-BE49-F238E27FC236}">
                <a16:creationId xmlns:a16="http://schemas.microsoft.com/office/drawing/2014/main" id="{B7F5BC76-EB84-C134-75B9-FCE0BBCE60EA}"/>
              </a:ext>
            </a:extLst>
          </p:cNvPr>
          <p:cNvSpPr txBox="1"/>
          <p:nvPr/>
        </p:nvSpPr>
        <p:spPr>
          <a:xfrm>
            <a:off x="6653894" y="3861501"/>
            <a:ext cx="2949721" cy="1169551"/>
          </a:xfrm>
          <a:prstGeom prst="rect">
            <a:avLst/>
          </a:prstGeom>
          <a:noFill/>
        </p:spPr>
        <p:txBody>
          <a:bodyPr wrap="square" rtlCol="0">
            <a:spAutoFit/>
          </a:bodyPr>
          <a:lstStyle/>
          <a:p>
            <a:pPr algn="ctr"/>
            <a:r>
              <a:rPr lang="es-MX" sz="1400" dirty="0">
                <a:solidFill>
                  <a:schemeClr val="accent2">
                    <a:lumMod val="40000"/>
                    <a:lumOff val="60000"/>
                  </a:schemeClr>
                </a:solidFill>
                <a:ea typeface="SimSun"/>
                <a:cs typeface="Times New Roman"/>
              </a:rPr>
              <a:t>Obtenga asesoramiento y conocimiento de nuestros expertos en seguridad ofensiva para contextualizar y priorizar aún más los riesgos en todo su patrimonio.</a:t>
            </a:r>
            <a:endParaRPr lang="en-US" sz="1400" dirty="0">
              <a:solidFill>
                <a:schemeClr val="accent2">
                  <a:lumMod val="40000"/>
                  <a:lumOff val="60000"/>
                </a:schemeClr>
              </a:solidFill>
            </a:endParaRPr>
          </a:p>
        </p:txBody>
      </p:sp>
      <p:sp>
        <p:nvSpPr>
          <p:cNvPr id="2" name="TextBox 1">
            <a:extLst>
              <a:ext uri="{FF2B5EF4-FFF2-40B4-BE49-F238E27FC236}">
                <a16:creationId xmlns:a16="http://schemas.microsoft.com/office/drawing/2014/main" id="{6C0D00A6-AA22-7ACA-B54B-5271D658923F}"/>
              </a:ext>
            </a:extLst>
          </p:cNvPr>
          <p:cNvSpPr txBox="1"/>
          <p:nvPr/>
        </p:nvSpPr>
        <p:spPr>
          <a:xfrm>
            <a:off x="2955489" y="3553724"/>
            <a:ext cx="2678446" cy="307777"/>
          </a:xfrm>
          <a:prstGeom prst="rect">
            <a:avLst/>
          </a:prstGeom>
          <a:noFill/>
        </p:spPr>
        <p:txBody>
          <a:bodyPr wrap="square" rtlCol="0">
            <a:spAutoFit/>
          </a:bodyPr>
          <a:lstStyle/>
          <a:p>
            <a:pPr algn="ctr"/>
            <a:r>
              <a:rPr lang="en-US" sz="1400" b="1" dirty="0">
                <a:solidFill>
                  <a:schemeClr val="accent2">
                    <a:lumMod val="40000"/>
                    <a:lumOff val="60000"/>
                  </a:schemeClr>
                </a:solidFill>
              </a:rPr>
              <a:t>BAJO DEMANDA</a:t>
            </a:r>
          </a:p>
        </p:txBody>
      </p:sp>
      <p:sp>
        <p:nvSpPr>
          <p:cNvPr id="18" name="TextBox 17">
            <a:extLst>
              <a:ext uri="{FF2B5EF4-FFF2-40B4-BE49-F238E27FC236}">
                <a16:creationId xmlns:a16="http://schemas.microsoft.com/office/drawing/2014/main" id="{A0E5F884-BA6B-EE90-BC92-A52D2A569C64}"/>
              </a:ext>
            </a:extLst>
          </p:cNvPr>
          <p:cNvSpPr txBox="1"/>
          <p:nvPr/>
        </p:nvSpPr>
        <p:spPr>
          <a:xfrm>
            <a:off x="6695820" y="3553724"/>
            <a:ext cx="2678446" cy="307777"/>
          </a:xfrm>
          <a:prstGeom prst="rect">
            <a:avLst/>
          </a:prstGeom>
          <a:noFill/>
        </p:spPr>
        <p:txBody>
          <a:bodyPr wrap="square" rtlCol="0">
            <a:spAutoFit/>
          </a:bodyPr>
          <a:lstStyle/>
          <a:p>
            <a:pPr algn="ctr"/>
            <a:r>
              <a:rPr lang="en-US" sz="1400" b="1" dirty="0">
                <a:solidFill>
                  <a:schemeClr val="accent2">
                    <a:lumMod val="40000"/>
                    <a:lumOff val="60000"/>
                  </a:schemeClr>
                </a:solidFill>
              </a:rPr>
              <a:t>CONTINUA</a:t>
            </a:r>
          </a:p>
        </p:txBody>
      </p:sp>
      <p:sp>
        <p:nvSpPr>
          <p:cNvPr id="14" name="TextBox 13">
            <a:extLst>
              <a:ext uri="{FF2B5EF4-FFF2-40B4-BE49-F238E27FC236}">
                <a16:creationId xmlns:a16="http://schemas.microsoft.com/office/drawing/2014/main" id="{BE09817D-BC95-6EE5-4C8F-0BB7A7ED4EC6}"/>
              </a:ext>
            </a:extLst>
          </p:cNvPr>
          <p:cNvSpPr txBox="1"/>
          <p:nvPr/>
        </p:nvSpPr>
        <p:spPr>
          <a:xfrm>
            <a:off x="1163712" y="6323779"/>
            <a:ext cx="8040445"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50" b="0" i="0" u="none" strike="noStrike" kern="1200" cap="none" spc="0" normalizeH="0" baseline="0" noProof="0" dirty="0">
                <a:ln>
                  <a:noFill/>
                </a:ln>
                <a:solidFill>
                  <a:schemeClr val="bg2"/>
                </a:solidFill>
                <a:effectLst/>
                <a:uLnTx/>
                <a:uFillTx/>
                <a:latin typeface="Archivo"/>
                <a:ea typeface="+mn-ea"/>
                <a:cs typeface="+mn-cs"/>
              </a:rPr>
              <a:t>*Planificado para 2025. Los servicios pueden tener disponibilidad limitada.</a:t>
            </a:r>
            <a:endParaRPr kumimoji="0" lang="en-FI" sz="1050" b="0" i="0" u="none" strike="noStrike" kern="1200" cap="none" spc="0" normalizeH="0" baseline="0" noProof="0" dirty="0">
              <a:ln>
                <a:noFill/>
              </a:ln>
              <a:solidFill>
                <a:schemeClr val="bg2"/>
              </a:solidFill>
              <a:effectLst/>
              <a:uLnTx/>
              <a:uFillTx/>
              <a:latin typeface="Archivo"/>
              <a:ea typeface="+mn-ea"/>
              <a:cs typeface="+mn-cs"/>
            </a:endParaRPr>
          </a:p>
        </p:txBody>
      </p:sp>
    </p:spTree>
    <p:extLst>
      <p:ext uri="{BB962C8B-B14F-4D97-AF65-F5344CB8AC3E}">
        <p14:creationId xmlns:p14="http://schemas.microsoft.com/office/powerpoint/2010/main" val="167526150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C4472-F8E9-C031-A700-57A43A32216A}"/>
              </a:ext>
            </a:extLst>
          </p:cNvPr>
          <p:cNvSpPr>
            <a:spLocks noGrp="1"/>
          </p:cNvSpPr>
          <p:nvPr>
            <p:ph type="title"/>
          </p:nvPr>
        </p:nvSpPr>
        <p:spPr/>
        <p:txBody>
          <a:bodyPr/>
          <a:lstStyle/>
          <a:p>
            <a:r>
              <a:rPr lang="en-US" dirty="0"/>
              <a:t>¿Por </a:t>
            </a:r>
            <a:r>
              <a:rPr lang="en-US" dirty="0" err="1"/>
              <a:t>qué</a:t>
            </a:r>
            <a:r>
              <a:rPr lang="en-US" dirty="0"/>
              <a:t> </a:t>
            </a:r>
            <a:r>
              <a:rPr lang="en-US" dirty="0" err="1"/>
              <a:t>elegir</a:t>
            </a:r>
            <a:r>
              <a:rPr lang="en-US" dirty="0"/>
              <a:t> </a:t>
            </a:r>
            <a:r>
              <a:rPr lang="en-US" dirty="0" err="1"/>
              <a:t>WithSecure</a:t>
            </a:r>
            <a:r>
              <a:rPr lang="en-US" dirty="0"/>
              <a:t>™ Elements Exposure Management?</a:t>
            </a:r>
            <a:endParaRPr lang="en-FI" dirty="0"/>
          </a:p>
        </p:txBody>
      </p:sp>
    </p:spTree>
    <p:extLst>
      <p:ext uri="{BB962C8B-B14F-4D97-AF65-F5344CB8AC3E}">
        <p14:creationId xmlns:p14="http://schemas.microsoft.com/office/powerpoint/2010/main" val="252682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hain with a paper clip&#10;&#10;Description automatically generated">
            <a:extLst>
              <a:ext uri="{FF2B5EF4-FFF2-40B4-BE49-F238E27FC236}">
                <a16:creationId xmlns:a16="http://schemas.microsoft.com/office/drawing/2014/main" id="{86FC39A4-BBC4-97EB-7607-30565DEAFB11}"/>
              </a:ext>
            </a:extLst>
          </p:cNvPr>
          <p:cNvPicPr>
            <a:picLocks noGrp="1" noRot="1" noChangeAspect="1" noMove="1" noResize="1" noEditPoints="1" noAdjustHandles="1" noChangeArrowheads="1" noChangeShapeType="1" noCrop="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8291"/>
          <a:stretch/>
        </p:blipFill>
        <p:spPr>
          <a:xfrm>
            <a:off x="0" y="1230903"/>
            <a:ext cx="12192000" cy="5627098"/>
          </a:xfrm>
          <a:prstGeom prst="rect">
            <a:avLst/>
          </a:prstGeom>
        </p:spPr>
      </p:pic>
      <p:sp>
        <p:nvSpPr>
          <p:cNvPr id="3" name="Title 2">
            <a:extLst>
              <a:ext uri="{FF2B5EF4-FFF2-40B4-BE49-F238E27FC236}">
                <a16:creationId xmlns:a16="http://schemas.microsoft.com/office/drawing/2014/main" id="{C2462D8F-F88D-5780-DE3F-C7B446B782C7}"/>
              </a:ext>
            </a:extLst>
          </p:cNvPr>
          <p:cNvSpPr>
            <a:spLocks noGrp="1"/>
          </p:cNvSpPr>
          <p:nvPr>
            <p:ph type="title"/>
          </p:nvPr>
        </p:nvSpPr>
        <p:spPr>
          <a:xfrm>
            <a:off x="1752646" y="696273"/>
            <a:ext cx="8686707" cy="2025661"/>
          </a:xfrm>
        </p:spPr>
        <p:txBody>
          <a:bodyPr/>
          <a:lstStyle/>
          <a:p>
            <a:pPr algn="ctr"/>
            <a:r>
              <a:rPr lang="es-MX" sz="3600" b="1" dirty="0">
                <a:solidFill>
                  <a:schemeClr val="accent1">
                    <a:lumMod val="75000"/>
                    <a:lumOff val="25000"/>
                  </a:schemeClr>
                </a:solidFill>
              </a:rPr>
              <a:t>Remediar las exposiciones críticas para el negocio centrándose en los puntos críticos de su superficie de ataque</a:t>
            </a:r>
            <a:r>
              <a:rPr lang="en-US" sz="3600" b="1" dirty="0">
                <a:solidFill>
                  <a:schemeClr val="accent1">
                    <a:lumMod val="75000"/>
                    <a:lumOff val="25000"/>
                  </a:schemeClr>
                </a:solidFill>
              </a:rPr>
              <a:t>.</a:t>
            </a:r>
            <a:endParaRPr lang="en-FI" sz="3600" b="1" dirty="0">
              <a:solidFill>
                <a:schemeClr val="accent1">
                  <a:lumMod val="75000"/>
                  <a:lumOff val="25000"/>
                </a:schemeClr>
              </a:solidFill>
            </a:endParaRPr>
          </a:p>
        </p:txBody>
      </p:sp>
      <p:pic>
        <p:nvPicPr>
          <p:cNvPr id="5" name="Picture 4">
            <a:extLst>
              <a:ext uri="{FF2B5EF4-FFF2-40B4-BE49-F238E27FC236}">
                <a16:creationId xmlns:a16="http://schemas.microsoft.com/office/drawing/2014/main" id="{8857AECF-E07A-F920-5CC9-EFF0FF7E0C39}"/>
              </a:ext>
            </a:extLst>
          </p:cNvPr>
          <p:cNvPicPr>
            <a:picLocks noChangeAspect="1"/>
          </p:cNvPicPr>
          <p:nvPr/>
        </p:nvPicPr>
        <p:blipFill>
          <a:blip r:embed="rId3"/>
          <a:stretch>
            <a:fillRect/>
          </a:stretch>
        </p:blipFill>
        <p:spPr>
          <a:xfrm>
            <a:off x="10777387" y="6310241"/>
            <a:ext cx="1079086" cy="262151"/>
          </a:xfrm>
          <a:prstGeom prst="rect">
            <a:avLst/>
          </a:prstGeom>
        </p:spPr>
      </p:pic>
    </p:spTree>
    <p:extLst>
      <p:ext uri="{BB962C8B-B14F-4D97-AF65-F5344CB8AC3E}">
        <p14:creationId xmlns:p14="http://schemas.microsoft.com/office/powerpoint/2010/main" val="127264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49000">
              <a:schemeClr val="accent6"/>
            </a:gs>
            <a:gs pos="83000">
              <a:schemeClr val="accent5"/>
            </a:gs>
            <a:gs pos="100000">
              <a:schemeClr val="accent3">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4C745548-FE7B-C08D-CB00-FA6FC4FC376D}"/>
              </a:ext>
            </a:extLst>
          </p:cNvPr>
          <p:cNvSpPr/>
          <p:nvPr/>
        </p:nvSpPr>
        <p:spPr>
          <a:xfrm>
            <a:off x="706014" y="2106705"/>
            <a:ext cx="3453311" cy="1311518"/>
          </a:xfrm>
          <a:custGeom>
            <a:avLst/>
            <a:gdLst>
              <a:gd name="connsiteX0" fmla="*/ 0 w 2786767"/>
              <a:gd name="connsiteY0" fmla="*/ 0 h 1672060"/>
              <a:gd name="connsiteX1" fmla="*/ 2786767 w 2786767"/>
              <a:gd name="connsiteY1" fmla="*/ 0 h 1672060"/>
              <a:gd name="connsiteX2" fmla="*/ 2786767 w 2786767"/>
              <a:gd name="connsiteY2" fmla="*/ 1672060 h 1672060"/>
              <a:gd name="connsiteX3" fmla="*/ 0 w 2786767"/>
              <a:gd name="connsiteY3" fmla="*/ 1672060 h 1672060"/>
              <a:gd name="connsiteX4" fmla="*/ 0 w 2786767"/>
              <a:gd name="connsiteY4" fmla="*/ 0 h 167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767" h="1672060">
                <a:moveTo>
                  <a:pt x="0" y="0"/>
                </a:moveTo>
                <a:lnTo>
                  <a:pt x="2786767" y="0"/>
                </a:lnTo>
                <a:lnTo>
                  <a:pt x="2786767" y="1672060"/>
                </a:lnTo>
                <a:lnTo>
                  <a:pt x="0" y="1672060"/>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120000"/>
              </a:lnSpc>
              <a:spcBef>
                <a:spcPct val="0"/>
              </a:spcBef>
              <a:spcAft>
                <a:spcPct val="35000"/>
              </a:spcAft>
              <a:buClrTx/>
              <a:buSzTx/>
              <a:buFontTx/>
              <a:buNone/>
              <a:tabLst/>
              <a:defRPr/>
            </a:pPr>
            <a:r>
              <a:rPr kumimoji="0" lang="en-US" sz="1400" b="1" i="0" u="none" strike="noStrike" kern="1200" cap="none" spc="0" normalizeH="0" baseline="0" noProof="0" dirty="0" err="1">
                <a:ln>
                  <a:noFill/>
                </a:ln>
                <a:solidFill>
                  <a:srgbClr val="07281C"/>
                </a:solidFill>
                <a:effectLst/>
                <a:uLnTx/>
                <a:uFillTx/>
                <a:latin typeface="Archivo"/>
                <a:ea typeface="+mn-ea"/>
                <a:cs typeface="+mn-cs"/>
              </a:rPr>
              <a:t>Pensamiento</a:t>
            </a:r>
            <a:r>
              <a:rPr kumimoji="0" lang="en-US" sz="1400" b="1" i="0" u="none" strike="noStrike" kern="1200" cap="none" spc="0" normalizeH="0" baseline="0" noProof="0" dirty="0">
                <a:ln>
                  <a:noFill/>
                </a:ln>
                <a:solidFill>
                  <a:srgbClr val="07281C"/>
                </a:solidFill>
                <a:effectLst/>
                <a:uLnTx/>
                <a:uFillTx/>
                <a:latin typeface="Archivo"/>
                <a:ea typeface="+mn-ea"/>
                <a:cs typeface="+mn-cs"/>
              </a:rPr>
              <a:t> </a:t>
            </a:r>
            <a:r>
              <a:rPr kumimoji="0" lang="en-US" sz="1400" b="1" i="0" u="none" strike="noStrike" kern="1200" cap="none" spc="0" normalizeH="0" baseline="0" noProof="0" dirty="0" err="1">
                <a:ln>
                  <a:noFill/>
                </a:ln>
                <a:solidFill>
                  <a:srgbClr val="07281C"/>
                </a:solidFill>
                <a:effectLst/>
                <a:uLnTx/>
                <a:uFillTx/>
                <a:latin typeface="Archivo"/>
                <a:ea typeface="+mn-ea"/>
                <a:cs typeface="+mn-cs"/>
              </a:rPr>
              <a:t>europeo</a:t>
            </a:r>
            <a:r>
              <a:rPr kumimoji="0" lang="en-US" sz="1400" b="1" i="0" u="none" strike="noStrike" kern="1200" cap="none" spc="0" normalizeH="0" baseline="0" noProof="0" dirty="0">
                <a:ln>
                  <a:noFill/>
                </a:ln>
                <a:solidFill>
                  <a:srgbClr val="07281C"/>
                </a:solidFill>
                <a:effectLst/>
                <a:uLnTx/>
                <a:uFillTx/>
                <a:latin typeface="Archivo"/>
                <a:ea typeface="+mn-ea"/>
                <a:cs typeface="+mn-cs"/>
              </a:rPr>
              <a:t> </a:t>
            </a:r>
            <a:r>
              <a:rPr kumimoji="0" lang="en-US" sz="1400" b="1" i="0" u="none" strike="noStrike" kern="1200" cap="none" spc="0" normalizeH="0" baseline="0" noProof="0" dirty="0" err="1">
                <a:ln>
                  <a:noFill/>
                </a:ln>
                <a:solidFill>
                  <a:srgbClr val="07281C"/>
                </a:solidFill>
                <a:effectLst/>
                <a:uLnTx/>
                <a:uFillTx/>
                <a:latin typeface="Archivo"/>
                <a:ea typeface="+mn-ea"/>
                <a:cs typeface="+mn-cs"/>
              </a:rPr>
              <a:t>líder</a:t>
            </a:r>
            <a:br>
              <a:rPr kumimoji="0" lang="en-US" sz="1400" b="1" i="0" u="none" strike="noStrike" kern="1200" cap="none" spc="0" normalizeH="0" baseline="0" noProof="0" dirty="0">
                <a:ln>
                  <a:noFill/>
                </a:ln>
                <a:solidFill>
                  <a:srgbClr val="07281C"/>
                </a:solidFill>
                <a:effectLst/>
                <a:uLnTx/>
                <a:uFillTx/>
                <a:latin typeface="Archivo"/>
                <a:ea typeface="+mn-ea"/>
                <a:cs typeface="+mn-cs"/>
              </a:rPr>
            </a:br>
            <a:r>
              <a:rPr kumimoji="0" lang="es-MX" sz="1400" b="0" i="0" u="none" strike="noStrike" kern="1200" cap="none" spc="0" normalizeH="0" baseline="0" noProof="0" dirty="0">
                <a:ln>
                  <a:noFill/>
                </a:ln>
                <a:solidFill>
                  <a:srgbClr val="07281C"/>
                </a:solidFill>
                <a:effectLst/>
                <a:uLnTx/>
                <a:uFillTx/>
                <a:latin typeface="Archivo"/>
                <a:ea typeface="+mn-ea"/>
                <a:cs typeface="+mn-cs"/>
              </a:rPr>
              <a:t>Gestión de exposición con inteligencia de amenazas locales, cumplimiento normativo, privacidad y décadas de experiencia en ataques en el mundo real</a:t>
            </a:r>
            <a:endParaRPr kumimoji="0" lang="en-FI" sz="1400" b="0" i="0" u="none" strike="noStrike" kern="1200" cap="none" spc="0" normalizeH="0" baseline="0" noProof="0" dirty="0">
              <a:ln>
                <a:noFill/>
              </a:ln>
              <a:solidFill>
                <a:srgbClr val="07281C"/>
              </a:solidFill>
              <a:effectLst/>
              <a:uLnTx/>
              <a:uFillTx/>
              <a:latin typeface="Archivo"/>
              <a:ea typeface="+mn-ea"/>
              <a:cs typeface="+mn-cs"/>
            </a:endParaRPr>
          </a:p>
        </p:txBody>
      </p:sp>
      <p:sp>
        <p:nvSpPr>
          <p:cNvPr id="5" name="Freeform: Shape 4">
            <a:extLst>
              <a:ext uri="{FF2B5EF4-FFF2-40B4-BE49-F238E27FC236}">
                <a16:creationId xmlns:a16="http://schemas.microsoft.com/office/drawing/2014/main" id="{E94311E7-9E0E-5168-124B-E923DCB277AD}"/>
              </a:ext>
            </a:extLst>
          </p:cNvPr>
          <p:cNvSpPr/>
          <p:nvPr/>
        </p:nvSpPr>
        <p:spPr>
          <a:xfrm>
            <a:off x="8473326" y="2117482"/>
            <a:ext cx="2786767" cy="1311518"/>
          </a:xfrm>
          <a:custGeom>
            <a:avLst/>
            <a:gdLst>
              <a:gd name="connsiteX0" fmla="*/ 0 w 2786767"/>
              <a:gd name="connsiteY0" fmla="*/ 0 h 1672060"/>
              <a:gd name="connsiteX1" fmla="*/ 2786767 w 2786767"/>
              <a:gd name="connsiteY1" fmla="*/ 0 h 1672060"/>
              <a:gd name="connsiteX2" fmla="*/ 2786767 w 2786767"/>
              <a:gd name="connsiteY2" fmla="*/ 1672060 h 1672060"/>
              <a:gd name="connsiteX3" fmla="*/ 0 w 2786767"/>
              <a:gd name="connsiteY3" fmla="*/ 1672060 h 1672060"/>
              <a:gd name="connsiteX4" fmla="*/ 0 w 2786767"/>
              <a:gd name="connsiteY4" fmla="*/ 0 h 167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767" h="1672060">
                <a:moveTo>
                  <a:pt x="0" y="0"/>
                </a:moveTo>
                <a:lnTo>
                  <a:pt x="2786767" y="0"/>
                </a:lnTo>
                <a:lnTo>
                  <a:pt x="2786767" y="1672060"/>
                </a:lnTo>
                <a:lnTo>
                  <a:pt x="0" y="1672060"/>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spcBef>
                <a:spcPct val="0"/>
              </a:spcBef>
              <a:spcAft>
                <a:spcPct val="35000"/>
              </a:spcAft>
              <a:buClrTx/>
              <a:buSzTx/>
              <a:buFontTx/>
              <a:buNone/>
              <a:tabLst/>
              <a:defRPr/>
            </a:pPr>
            <a:r>
              <a:rPr kumimoji="0" lang="es-MX" sz="1400" b="1" i="0" u="none" strike="noStrike" kern="1200" cap="none" spc="0" normalizeH="0" baseline="0" noProof="0" dirty="0">
                <a:ln>
                  <a:noFill/>
                </a:ln>
                <a:solidFill>
                  <a:srgbClr val="07281C"/>
                </a:solidFill>
                <a:effectLst/>
                <a:uLnTx/>
                <a:uFillTx/>
                <a:latin typeface="Archivo"/>
                <a:ea typeface="+mn-ea"/>
                <a:cs typeface="+mn-cs"/>
              </a:rPr>
              <a:t>Simulación de ruta de ataque impulsada por IA</a:t>
            </a:r>
            <a:r>
              <a:rPr kumimoji="0" lang="es-MX" sz="1400" i="0" u="none" strike="noStrike" kern="1200" cap="none" spc="0" normalizeH="0" baseline="0" noProof="0" dirty="0">
                <a:ln>
                  <a:noFill/>
                </a:ln>
                <a:solidFill>
                  <a:srgbClr val="07281C"/>
                </a:solidFill>
                <a:effectLst/>
                <a:uLnTx/>
                <a:uFillTx/>
                <a:latin typeface="Archivo"/>
                <a:ea typeface="+mn-ea"/>
                <a:cs typeface="+mn-cs"/>
              </a:rPr>
              <a:t>, donde nuestro motor de razonamiento y rutas de ataque se basan en una puntuación heurística a través de la lente del atacante.</a:t>
            </a:r>
            <a:endParaRPr kumimoji="0" lang="en-FI" sz="1400" i="0" u="none" strike="noStrike" kern="1200" cap="none" spc="0" normalizeH="0" baseline="0" noProof="0" dirty="0">
              <a:ln>
                <a:noFill/>
              </a:ln>
              <a:solidFill>
                <a:srgbClr val="07281C"/>
              </a:solidFill>
              <a:effectLst/>
              <a:uLnTx/>
              <a:uFillTx/>
              <a:latin typeface="Archivo"/>
              <a:ea typeface="+mn-ea"/>
              <a:cs typeface="+mn-cs"/>
            </a:endParaRPr>
          </a:p>
        </p:txBody>
      </p:sp>
      <p:sp>
        <p:nvSpPr>
          <p:cNvPr id="7" name="Freeform: Shape 6">
            <a:extLst>
              <a:ext uri="{FF2B5EF4-FFF2-40B4-BE49-F238E27FC236}">
                <a16:creationId xmlns:a16="http://schemas.microsoft.com/office/drawing/2014/main" id="{F26D3A3B-37B8-430D-8F29-A1364491DAB0}"/>
              </a:ext>
            </a:extLst>
          </p:cNvPr>
          <p:cNvSpPr/>
          <p:nvPr/>
        </p:nvSpPr>
        <p:spPr>
          <a:xfrm>
            <a:off x="908357" y="4736917"/>
            <a:ext cx="3014207" cy="1311518"/>
          </a:xfrm>
          <a:custGeom>
            <a:avLst/>
            <a:gdLst>
              <a:gd name="connsiteX0" fmla="*/ 0 w 2786767"/>
              <a:gd name="connsiteY0" fmla="*/ 0 h 1672060"/>
              <a:gd name="connsiteX1" fmla="*/ 2786767 w 2786767"/>
              <a:gd name="connsiteY1" fmla="*/ 0 h 1672060"/>
              <a:gd name="connsiteX2" fmla="*/ 2786767 w 2786767"/>
              <a:gd name="connsiteY2" fmla="*/ 1672060 h 1672060"/>
              <a:gd name="connsiteX3" fmla="*/ 0 w 2786767"/>
              <a:gd name="connsiteY3" fmla="*/ 1672060 h 1672060"/>
              <a:gd name="connsiteX4" fmla="*/ 0 w 2786767"/>
              <a:gd name="connsiteY4" fmla="*/ 0 h 167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767" h="1672060">
                <a:moveTo>
                  <a:pt x="0" y="0"/>
                </a:moveTo>
                <a:lnTo>
                  <a:pt x="2786767" y="0"/>
                </a:lnTo>
                <a:lnTo>
                  <a:pt x="2786767" y="1672060"/>
                </a:lnTo>
                <a:lnTo>
                  <a:pt x="0" y="1672060"/>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spcBef>
                <a:spcPct val="0"/>
              </a:spcBef>
              <a:spcAft>
                <a:spcPct val="35000"/>
              </a:spcAft>
              <a:buClrTx/>
              <a:buSzTx/>
              <a:buFontTx/>
              <a:buNone/>
              <a:tabLst/>
              <a:defRPr/>
            </a:pPr>
            <a:r>
              <a:rPr kumimoji="0" lang="es-MX" sz="1400" b="1" i="0" u="none" strike="noStrike" kern="1200" cap="none" spc="0" normalizeH="0" baseline="0" noProof="0" dirty="0">
                <a:ln>
                  <a:noFill/>
                </a:ln>
                <a:solidFill>
                  <a:srgbClr val="07281C"/>
                </a:solidFill>
                <a:effectLst/>
                <a:uLnTx/>
                <a:uFillTx/>
                <a:latin typeface="Archivo"/>
                <a:ea typeface="+mn-ea"/>
                <a:cs typeface="+mn-cs"/>
              </a:rPr>
              <a:t>Cubre identidades, </a:t>
            </a:r>
            <a:r>
              <a:rPr kumimoji="0" lang="es-MX" sz="1400" i="0" u="none" strike="noStrike" kern="1200" cap="none" spc="0" normalizeH="0" baseline="0" noProof="0" dirty="0">
                <a:ln>
                  <a:noFill/>
                </a:ln>
                <a:solidFill>
                  <a:srgbClr val="07281C"/>
                </a:solidFill>
                <a:effectLst/>
                <a:uLnTx/>
                <a:uFillTx/>
                <a:latin typeface="Archivo"/>
                <a:ea typeface="+mn-ea"/>
                <a:cs typeface="+mn-cs"/>
              </a:rPr>
              <a:t>que pueden funcionar como poderosos puntos de aceleración de ataques que son fácilmente suplantados y robados, además de cubrir la superficie de ataque externa.</a:t>
            </a:r>
            <a:endParaRPr kumimoji="0" lang="en-FI" sz="1400" i="0" u="none" strike="noStrike" kern="1200" cap="none" spc="0" normalizeH="0" baseline="0" noProof="0" dirty="0">
              <a:ln>
                <a:noFill/>
              </a:ln>
              <a:solidFill>
                <a:srgbClr val="07281C"/>
              </a:solidFill>
              <a:effectLst/>
              <a:uLnTx/>
              <a:uFillTx/>
              <a:latin typeface="Archivo"/>
              <a:ea typeface="+mn-ea"/>
              <a:cs typeface="+mn-cs"/>
            </a:endParaRPr>
          </a:p>
        </p:txBody>
      </p:sp>
      <p:pic>
        <p:nvPicPr>
          <p:cNvPr id="1030" name="Picture 6">
            <a:extLst>
              <a:ext uri="{FF2B5EF4-FFF2-40B4-BE49-F238E27FC236}">
                <a16:creationId xmlns:a16="http://schemas.microsoft.com/office/drawing/2014/main" id="{9BC2E34C-455F-27B2-212E-49317C2A0AFE}"/>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2072834" y="4081100"/>
            <a:ext cx="650573" cy="520458"/>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7D3F23A9-91BA-4AD5-175C-8C468B643CC9}"/>
              </a:ext>
            </a:extLst>
          </p:cNvPr>
          <p:cNvSpPr/>
          <p:nvPr/>
        </p:nvSpPr>
        <p:spPr>
          <a:xfrm>
            <a:off x="4650001" y="4736917"/>
            <a:ext cx="2867768" cy="1311518"/>
          </a:xfrm>
          <a:custGeom>
            <a:avLst/>
            <a:gdLst>
              <a:gd name="connsiteX0" fmla="*/ 0 w 2786767"/>
              <a:gd name="connsiteY0" fmla="*/ 0 h 1672060"/>
              <a:gd name="connsiteX1" fmla="*/ 2786767 w 2786767"/>
              <a:gd name="connsiteY1" fmla="*/ 0 h 1672060"/>
              <a:gd name="connsiteX2" fmla="*/ 2786767 w 2786767"/>
              <a:gd name="connsiteY2" fmla="*/ 1672060 h 1672060"/>
              <a:gd name="connsiteX3" fmla="*/ 0 w 2786767"/>
              <a:gd name="connsiteY3" fmla="*/ 1672060 h 1672060"/>
              <a:gd name="connsiteX4" fmla="*/ 0 w 2786767"/>
              <a:gd name="connsiteY4" fmla="*/ 0 h 167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767" h="1672060">
                <a:moveTo>
                  <a:pt x="0" y="0"/>
                </a:moveTo>
                <a:lnTo>
                  <a:pt x="2786767" y="0"/>
                </a:lnTo>
                <a:lnTo>
                  <a:pt x="2786767" y="1672060"/>
                </a:lnTo>
                <a:lnTo>
                  <a:pt x="0" y="1672060"/>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spcBef>
                <a:spcPct val="0"/>
              </a:spcBef>
              <a:spcAft>
                <a:spcPct val="35000"/>
              </a:spcAft>
              <a:buClrTx/>
              <a:buSzTx/>
              <a:buFontTx/>
              <a:buNone/>
              <a:tabLst/>
              <a:defRPr/>
            </a:pPr>
            <a:r>
              <a:rPr kumimoji="0" lang="es-MX" sz="1400" b="1" i="0" u="none" strike="noStrike" kern="1200" cap="none" spc="0" normalizeH="0" baseline="0" noProof="0" dirty="0">
                <a:ln>
                  <a:noFill/>
                </a:ln>
                <a:solidFill>
                  <a:srgbClr val="07281C"/>
                </a:solidFill>
                <a:effectLst/>
                <a:uLnTx/>
                <a:uFillTx/>
                <a:latin typeface="Archivo"/>
                <a:ea typeface="+mn-ea"/>
                <a:cs typeface="+mn-cs"/>
              </a:rPr>
              <a:t>Optimizado para una seguridad </a:t>
            </a:r>
            <a:r>
              <a:rPr kumimoji="0" lang="es-MX" sz="1400" i="0" u="none" strike="noStrike" kern="1200" cap="none" spc="0" normalizeH="0" baseline="0" noProof="0" dirty="0">
                <a:ln>
                  <a:noFill/>
                </a:ln>
                <a:solidFill>
                  <a:srgbClr val="07281C"/>
                </a:solidFill>
                <a:effectLst/>
                <a:uLnTx/>
                <a:uFillTx/>
                <a:latin typeface="Archivo"/>
                <a:ea typeface="+mn-ea"/>
                <a:cs typeface="+mn-cs"/>
              </a:rPr>
              <a:t>mínima efectiva y diseñado para ofrecer ciberseguridad democratizada para empresas medianas, ofreciendo facilidad de uso con recursos limitados.</a:t>
            </a:r>
            <a:endParaRPr kumimoji="0" lang="en-FI" sz="1400" i="0" u="none" strike="noStrike" kern="1200" cap="none" spc="0" normalizeH="0" baseline="0" noProof="0" dirty="0">
              <a:ln>
                <a:noFill/>
              </a:ln>
              <a:solidFill>
                <a:srgbClr val="07281C"/>
              </a:solidFill>
              <a:effectLst/>
              <a:uLnTx/>
              <a:uFillTx/>
              <a:latin typeface="Archivo"/>
              <a:ea typeface="+mn-ea"/>
              <a:cs typeface="+mn-cs"/>
            </a:endParaRPr>
          </a:p>
        </p:txBody>
      </p:sp>
      <p:sp>
        <p:nvSpPr>
          <p:cNvPr id="9" name="Freeform: Shape 8">
            <a:extLst>
              <a:ext uri="{FF2B5EF4-FFF2-40B4-BE49-F238E27FC236}">
                <a16:creationId xmlns:a16="http://schemas.microsoft.com/office/drawing/2014/main" id="{DF062624-9BBF-8D2E-FB56-56626A06E6B2}"/>
              </a:ext>
            </a:extLst>
          </p:cNvPr>
          <p:cNvSpPr/>
          <p:nvPr/>
        </p:nvSpPr>
        <p:spPr>
          <a:xfrm>
            <a:off x="4708668" y="2117482"/>
            <a:ext cx="2786767" cy="1311518"/>
          </a:xfrm>
          <a:custGeom>
            <a:avLst/>
            <a:gdLst>
              <a:gd name="connsiteX0" fmla="*/ 0 w 2786767"/>
              <a:gd name="connsiteY0" fmla="*/ 0 h 1672060"/>
              <a:gd name="connsiteX1" fmla="*/ 2786767 w 2786767"/>
              <a:gd name="connsiteY1" fmla="*/ 0 h 1672060"/>
              <a:gd name="connsiteX2" fmla="*/ 2786767 w 2786767"/>
              <a:gd name="connsiteY2" fmla="*/ 1672060 h 1672060"/>
              <a:gd name="connsiteX3" fmla="*/ 0 w 2786767"/>
              <a:gd name="connsiteY3" fmla="*/ 1672060 h 1672060"/>
              <a:gd name="connsiteX4" fmla="*/ 0 w 2786767"/>
              <a:gd name="connsiteY4" fmla="*/ 0 h 167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767" h="1672060">
                <a:moveTo>
                  <a:pt x="0" y="0"/>
                </a:moveTo>
                <a:lnTo>
                  <a:pt x="2786767" y="0"/>
                </a:lnTo>
                <a:lnTo>
                  <a:pt x="2786767" y="1672060"/>
                </a:lnTo>
                <a:lnTo>
                  <a:pt x="0" y="1672060"/>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120000"/>
              </a:lnSpc>
              <a:spcBef>
                <a:spcPct val="0"/>
              </a:spcBef>
              <a:spcAft>
                <a:spcPct val="35000"/>
              </a:spcAft>
              <a:buClrTx/>
              <a:buSzTx/>
              <a:buFontTx/>
              <a:buNone/>
              <a:tabLst/>
              <a:defRPr/>
            </a:pPr>
            <a:r>
              <a:rPr kumimoji="0" lang="en-US" sz="1400" b="1" i="0" u="none" strike="noStrike" kern="1200" cap="none" spc="0" normalizeH="0" baseline="0" noProof="0" dirty="0" err="1">
                <a:ln>
                  <a:noFill/>
                </a:ln>
                <a:solidFill>
                  <a:srgbClr val="07281C"/>
                </a:solidFill>
                <a:effectLst/>
                <a:uLnTx/>
                <a:uFillTx/>
                <a:latin typeface="Archivo"/>
                <a:ea typeface="+mn-ea"/>
                <a:cs typeface="+mn-cs"/>
              </a:rPr>
              <a:t>Recomendaciones</a:t>
            </a:r>
            <a:r>
              <a:rPr kumimoji="0" lang="en-US" sz="1400" b="1" i="0" u="none" strike="noStrike" kern="1200" cap="none" spc="0" normalizeH="0" baseline="0" noProof="0" dirty="0">
                <a:ln>
                  <a:noFill/>
                </a:ln>
                <a:solidFill>
                  <a:srgbClr val="07281C"/>
                </a:solidFill>
                <a:effectLst/>
                <a:uLnTx/>
                <a:uFillTx/>
                <a:latin typeface="Archivo"/>
                <a:ea typeface="+mn-ea"/>
                <a:cs typeface="+mn-cs"/>
              </a:rPr>
              <a:t> practices</a:t>
            </a:r>
            <a:br>
              <a:rPr lang="en-US" sz="1400" b="1" dirty="0">
                <a:solidFill>
                  <a:srgbClr val="07281C"/>
                </a:solidFill>
                <a:latin typeface="Archivo"/>
              </a:rPr>
            </a:br>
            <a:r>
              <a:rPr kumimoji="0" lang="es-MX" sz="1400" b="0" i="0" u="none" strike="noStrike" kern="1200" cap="none" spc="0" normalizeH="0" baseline="0" noProof="0" dirty="0">
                <a:ln>
                  <a:noFill/>
                </a:ln>
                <a:solidFill>
                  <a:srgbClr val="07281C"/>
                </a:solidFill>
                <a:effectLst/>
                <a:uLnTx/>
                <a:uFillTx/>
                <a:latin typeface="Archivo"/>
                <a:ea typeface="+mn-ea"/>
                <a:cs typeface="+mn-cs"/>
              </a:rPr>
              <a:t>sobre qué remediar en función de los puntajes de exposición que utilizan nuestro exclusivo enfoque de modelado de ruta de ataque</a:t>
            </a:r>
            <a:endParaRPr kumimoji="0" lang="en-FI" sz="1400" b="0" i="0" u="none" strike="noStrike" kern="1200" cap="none" spc="0" normalizeH="0" baseline="0" noProof="0" dirty="0">
              <a:ln>
                <a:noFill/>
              </a:ln>
              <a:solidFill>
                <a:srgbClr val="07281C"/>
              </a:solidFill>
              <a:effectLst/>
              <a:uLnTx/>
              <a:uFillTx/>
              <a:latin typeface="Archivo"/>
              <a:ea typeface="+mn-ea"/>
              <a:cs typeface="+mn-cs"/>
            </a:endParaRPr>
          </a:p>
        </p:txBody>
      </p:sp>
      <p:pic>
        <p:nvPicPr>
          <p:cNvPr id="1026" name="Picture 2">
            <a:extLst>
              <a:ext uri="{FF2B5EF4-FFF2-40B4-BE49-F238E27FC236}">
                <a16:creationId xmlns:a16="http://schemas.microsoft.com/office/drawing/2014/main" id="{09562B84-5C5D-B9B6-2A2B-595B9FAEDDE4}"/>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2172419" y="1465324"/>
            <a:ext cx="520503" cy="50473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B65F1234-AF5B-FF43-A3BF-B806F0CD6C46}"/>
              </a:ext>
            </a:extLst>
          </p:cNvPr>
          <p:cNvSpPr/>
          <p:nvPr/>
        </p:nvSpPr>
        <p:spPr>
          <a:xfrm>
            <a:off x="8294569" y="4526519"/>
            <a:ext cx="3107947" cy="1672060"/>
          </a:xfrm>
          <a:custGeom>
            <a:avLst/>
            <a:gdLst>
              <a:gd name="connsiteX0" fmla="*/ 0 w 2786767"/>
              <a:gd name="connsiteY0" fmla="*/ 0 h 1672060"/>
              <a:gd name="connsiteX1" fmla="*/ 2786767 w 2786767"/>
              <a:gd name="connsiteY1" fmla="*/ 0 h 1672060"/>
              <a:gd name="connsiteX2" fmla="*/ 2786767 w 2786767"/>
              <a:gd name="connsiteY2" fmla="*/ 1672060 h 1672060"/>
              <a:gd name="connsiteX3" fmla="*/ 0 w 2786767"/>
              <a:gd name="connsiteY3" fmla="*/ 1672060 h 1672060"/>
              <a:gd name="connsiteX4" fmla="*/ 0 w 2786767"/>
              <a:gd name="connsiteY4" fmla="*/ 0 h 167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767" h="1672060">
                <a:moveTo>
                  <a:pt x="0" y="0"/>
                </a:moveTo>
                <a:lnTo>
                  <a:pt x="2786767" y="0"/>
                </a:lnTo>
                <a:lnTo>
                  <a:pt x="2786767" y="1672060"/>
                </a:lnTo>
                <a:lnTo>
                  <a:pt x="0" y="1672060"/>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spcBef>
                <a:spcPct val="0"/>
              </a:spcBef>
              <a:spcAft>
                <a:spcPct val="35000"/>
              </a:spcAft>
              <a:buClrTx/>
              <a:buSzTx/>
              <a:buFontTx/>
              <a:buNone/>
              <a:tabLst/>
              <a:defRPr/>
            </a:pPr>
            <a:r>
              <a:rPr kumimoji="0" lang="es-MX" sz="1400" b="1" i="0" u="none" strike="noStrike" kern="1200" cap="none" spc="0" normalizeH="0" baseline="0" noProof="0" dirty="0">
                <a:ln>
                  <a:noFill/>
                </a:ln>
                <a:solidFill>
                  <a:srgbClr val="07281C"/>
                </a:solidFill>
                <a:effectLst/>
                <a:uLnTx/>
                <a:uFillTx/>
                <a:latin typeface="Archivo"/>
                <a:ea typeface="+mn-ea"/>
                <a:cs typeface="+mn-cs"/>
              </a:rPr>
              <a:t>Experiencia de usuario (UX) </a:t>
            </a:r>
            <a:r>
              <a:rPr kumimoji="0" lang="es-MX" sz="1400" i="0" u="none" strike="noStrike" kern="1200" cap="none" spc="0" normalizeH="0" baseline="0" noProof="0" dirty="0">
                <a:ln>
                  <a:noFill/>
                </a:ln>
                <a:solidFill>
                  <a:srgbClr val="07281C"/>
                </a:solidFill>
                <a:effectLst/>
                <a:uLnTx/>
                <a:uFillTx/>
                <a:latin typeface="Archivo"/>
                <a:ea typeface="+mn-ea"/>
                <a:cs typeface="+mn-cs"/>
              </a:rPr>
              <a:t>de seguridad unificada dentro de un único panel como parte de </a:t>
            </a:r>
            <a:r>
              <a:rPr kumimoji="0" lang="es-MX" sz="1400" i="0" u="none" strike="noStrike" kern="1200" cap="none" spc="0" normalizeH="0" baseline="0" noProof="0" dirty="0" err="1">
                <a:ln>
                  <a:noFill/>
                </a:ln>
                <a:solidFill>
                  <a:srgbClr val="07281C"/>
                </a:solidFill>
                <a:effectLst/>
                <a:uLnTx/>
                <a:uFillTx/>
                <a:latin typeface="Archivo"/>
                <a:ea typeface="+mn-ea"/>
                <a:cs typeface="+mn-cs"/>
              </a:rPr>
              <a:t>WithSecure</a:t>
            </a:r>
            <a:r>
              <a:rPr kumimoji="0" lang="es-MX" sz="1400" i="0" u="none" strike="noStrike" kern="1200" cap="none" spc="0" normalizeH="0" baseline="0" noProof="0" dirty="0">
                <a:ln>
                  <a:noFill/>
                </a:ln>
                <a:solidFill>
                  <a:srgbClr val="07281C"/>
                </a:solidFill>
                <a:effectLst/>
                <a:uLnTx/>
                <a:uFillTx/>
                <a:latin typeface="Archivo"/>
                <a:ea typeface="+mn-ea"/>
                <a:cs typeface="+mn-cs"/>
              </a:rPr>
              <a:t> </a:t>
            </a:r>
            <a:r>
              <a:rPr kumimoji="0" lang="es-MX" sz="1400" i="0" u="none" strike="noStrike" kern="1200" cap="none" spc="0" normalizeH="0" baseline="0" noProof="0" dirty="0" err="1">
                <a:ln>
                  <a:noFill/>
                </a:ln>
                <a:solidFill>
                  <a:srgbClr val="07281C"/>
                </a:solidFill>
                <a:effectLst/>
                <a:uLnTx/>
                <a:uFillTx/>
                <a:latin typeface="Archivo"/>
                <a:ea typeface="+mn-ea"/>
                <a:cs typeface="+mn-cs"/>
              </a:rPr>
              <a:t>Elements</a:t>
            </a:r>
            <a:r>
              <a:rPr kumimoji="0" lang="es-MX" sz="1400" i="0" u="none" strike="noStrike" kern="1200" cap="none" spc="0" normalizeH="0" baseline="0" noProof="0" dirty="0">
                <a:ln>
                  <a:noFill/>
                </a:ln>
                <a:solidFill>
                  <a:srgbClr val="07281C"/>
                </a:solidFill>
                <a:effectLst/>
                <a:uLnTx/>
                <a:uFillTx/>
                <a:latin typeface="Archivo"/>
                <a:ea typeface="+mn-ea"/>
                <a:cs typeface="+mn-cs"/>
              </a:rPr>
              <a:t> Cloud, complementada con servicios de </a:t>
            </a:r>
            <a:r>
              <a:rPr kumimoji="0" lang="es-MX" sz="1400" i="0" u="none" strike="noStrike" kern="1200" cap="none" spc="0" normalizeH="0" baseline="0" noProof="0" dirty="0" err="1">
                <a:ln>
                  <a:noFill/>
                </a:ln>
                <a:solidFill>
                  <a:srgbClr val="07281C"/>
                </a:solidFill>
                <a:effectLst/>
                <a:uLnTx/>
                <a:uFillTx/>
                <a:latin typeface="Archivo"/>
                <a:ea typeface="+mn-ea"/>
                <a:cs typeface="+mn-cs"/>
              </a:rPr>
              <a:t>co-seguridad</a:t>
            </a:r>
            <a:r>
              <a:rPr kumimoji="0" lang="es-MX" sz="1400" i="0" u="none" strike="noStrike" kern="1200" cap="none" spc="0" normalizeH="0" baseline="0" noProof="0" dirty="0">
                <a:ln>
                  <a:noFill/>
                </a:ln>
                <a:solidFill>
                  <a:srgbClr val="07281C"/>
                </a:solidFill>
                <a:effectLst/>
                <a:uLnTx/>
                <a:uFillTx/>
                <a:latin typeface="Archivo"/>
                <a:ea typeface="+mn-ea"/>
                <a:cs typeface="+mn-cs"/>
              </a:rPr>
              <a:t> como </a:t>
            </a:r>
            <a:r>
              <a:rPr kumimoji="0" lang="es-MX" sz="1400" i="0" u="none" strike="noStrike" kern="1200" cap="none" spc="0" normalizeH="0" baseline="0" noProof="0" dirty="0" err="1">
                <a:ln>
                  <a:noFill/>
                </a:ln>
                <a:solidFill>
                  <a:srgbClr val="07281C"/>
                </a:solidFill>
                <a:effectLst/>
                <a:uLnTx/>
                <a:uFillTx/>
                <a:latin typeface="Archivo"/>
                <a:ea typeface="+mn-ea"/>
                <a:cs typeface="+mn-cs"/>
              </a:rPr>
              <a:t>Elevate</a:t>
            </a:r>
            <a:endParaRPr kumimoji="0" lang="en-FI" sz="1400" i="0" u="none" strike="noStrike" kern="1200" cap="none" spc="0" normalizeH="0" baseline="0" noProof="0" dirty="0">
              <a:ln>
                <a:noFill/>
              </a:ln>
              <a:solidFill>
                <a:srgbClr val="07281C"/>
              </a:solidFill>
              <a:effectLst/>
              <a:uLnTx/>
              <a:uFillTx/>
              <a:latin typeface="Archivo"/>
              <a:ea typeface="+mn-ea"/>
              <a:cs typeface="+mn-cs"/>
            </a:endParaRPr>
          </a:p>
        </p:txBody>
      </p:sp>
      <p:pic>
        <p:nvPicPr>
          <p:cNvPr id="1028" name="Picture 4">
            <a:extLst>
              <a:ext uri="{FF2B5EF4-FFF2-40B4-BE49-F238E27FC236}">
                <a16:creationId xmlns:a16="http://schemas.microsoft.com/office/drawing/2014/main" id="{0C99BA9D-0D88-F7F4-F0CA-1215C4621D91}"/>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9537192" y="1433326"/>
            <a:ext cx="619532" cy="6195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19F50D5-324D-FD74-6A31-722140D38F9D}"/>
              </a:ext>
            </a:extLst>
          </p:cNvPr>
          <p:cNvPicPr>
            <a:picLocks noChangeAspect="1" noChangeArrowheads="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bwMode="auto">
          <a:xfrm>
            <a:off x="5822315" y="4028603"/>
            <a:ext cx="520457" cy="5204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F08B4C0-6BE6-DC00-6404-C7B29A35EA52}"/>
              </a:ext>
            </a:extLst>
          </p:cNvPr>
          <p:cNvPicPr>
            <a:picLocks noChangeAspect="1" noChangeArrowheads="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5816221" y="1465324"/>
            <a:ext cx="559558" cy="5595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F77299F-6FAF-2D3E-BCE2-EB92295FB9A1}"/>
              </a:ext>
            </a:extLst>
          </p:cNvPr>
          <p:cNvPicPr>
            <a:picLocks noChangeAspect="1" noChangeArrowheads="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bwMode="auto">
          <a:xfrm>
            <a:off x="9552091" y="4092115"/>
            <a:ext cx="547034" cy="44066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5994DCB-C35E-964E-3F73-5F9191699E4A}"/>
              </a:ext>
            </a:extLst>
          </p:cNvPr>
          <p:cNvSpPr>
            <a:spLocks noGrp="1"/>
          </p:cNvSpPr>
          <p:nvPr>
            <p:ph type="title"/>
          </p:nvPr>
        </p:nvSpPr>
        <p:spPr>
          <a:xfrm>
            <a:off x="407715" y="216857"/>
            <a:ext cx="11376570" cy="884912"/>
          </a:xfrm>
        </p:spPr>
        <p:txBody>
          <a:bodyPr/>
          <a:lstStyle/>
          <a:p>
            <a:pPr algn="ctr"/>
            <a:r>
              <a:rPr lang="en-US" sz="3200" dirty="0">
                <a:solidFill>
                  <a:schemeClr val="accent2"/>
                </a:solidFill>
              </a:rPr>
              <a:t>¿Por </a:t>
            </a:r>
            <a:r>
              <a:rPr lang="en-US" sz="3200" dirty="0" err="1">
                <a:solidFill>
                  <a:schemeClr val="accent2"/>
                </a:solidFill>
              </a:rPr>
              <a:t>qué</a:t>
            </a:r>
            <a:r>
              <a:rPr lang="en-US" sz="3200" dirty="0">
                <a:solidFill>
                  <a:schemeClr val="accent2"/>
                </a:solidFill>
              </a:rPr>
              <a:t> </a:t>
            </a:r>
            <a:r>
              <a:rPr lang="en-US" sz="3200" dirty="0" err="1">
                <a:solidFill>
                  <a:schemeClr val="accent2"/>
                </a:solidFill>
              </a:rPr>
              <a:t>elegir</a:t>
            </a:r>
            <a:r>
              <a:rPr lang="en-US" sz="3200" dirty="0">
                <a:solidFill>
                  <a:schemeClr val="accent2"/>
                </a:solidFill>
              </a:rPr>
              <a:t> Elements </a:t>
            </a:r>
            <a:r>
              <a:rPr lang="en-US" sz="3200" dirty="0">
                <a:solidFill>
                  <a:schemeClr val="accent2"/>
                </a:solidFill>
                <a:latin typeface="TitlingGothicFB Medium" pitchFamily="2" charset="77"/>
              </a:rPr>
              <a:t>Exposure Management</a:t>
            </a:r>
            <a:r>
              <a:rPr lang="en-US" sz="3200" dirty="0">
                <a:solidFill>
                  <a:schemeClr val="accent2"/>
                </a:solidFill>
              </a:rPr>
              <a:t>?</a:t>
            </a:r>
            <a:endParaRPr lang="en-FI" sz="3200" dirty="0">
              <a:solidFill>
                <a:schemeClr val="accent2"/>
              </a:solidFill>
            </a:endParaRPr>
          </a:p>
        </p:txBody>
      </p:sp>
    </p:spTree>
    <p:extLst>
      <p:ext uri="{BB962C8B-B14F-4D97-AF65-F5344CB8AC3E}">
        <p14:creationId xmlns:p14="http://schemas.microsoft.com/office/powerpoint/2010/main" val="278644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background with triangles&#10;&#10;Description automatically generated">
            <a:extLst>
              <a:ext uri="{FF2B5EF4-FFF2-40B4-BE49-F238E27FC236}">
                <a16:creationId xmlns:a16="http://schemas.microsoft.com/office/drawing/2014/main" id="{F40B2E29-67E2-0AD1-6B9D-221768BF874A}"/>
              </a:ext>
            </a:extLst>
          </p:cNvPr>
          <p:cNvPicPr>
            <a:picLocks noGrp="1" noRot="1" noChangeAspect="1" noMove="1" noResize="1" noEditPoints="1" noAdjustHandles="1" noChangeArrowheads="1" noChangeShapeType="1" noCrop="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53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24" y="0"/>
            <a:ext cx="12190951" cy="6858000"/>
          </a:xfrm>
          <a:prstGeom prst="rect">
            <a:avLst/>
          </a:prstGeom>
        </p:spPr>
      </p:pic>
      <p:sp>
        <p:nvSpPr>
          <p:cNvPr id="3" name="Title 2">
            <a:extLst>
              <a:ext uri="{FF2B5EF4-FFF2-40B4-BE49-F238E27FC236}">
                <a16:creationId xmlns:a16="http://schemas.microsoft.com/office/drawing/2014/main" id="{78CC68BF-B85E-D4A7-7868-BCBDE2D97C00}"/>
              </a:ext>
            </a:extLst>
          </p:cNvPr>
          <p:cNvSpPr>
            <a:spLocks noGrp="1"/>
          </p:cNvSpPr>
          <p:nvPr>
            <p:ph type="title"/>
          </p:nvPr>
        </p:nvSpPr>
        <p:spPr/>
        <p:txBody>
          <a:bodyPr/>
          <a:lstStyle/>
          <a:p>
            <a:r>
              <a:rPr lang="en-US" dirty="0" err="1">
                <a:solidFill>
                  <a:schemeClr val="accent5"/>
                </a:solidFill>
              </a:rPr>
              <a:t>Beneficios</a:t>
            </a:r>
            <a:r>
              <a:rPr lang="en-US" dirty="0">
                <a:solidFill>
                  <a:schemeClr val="accent5"/>
                </a:solidFill>
              </a:rPr>
              <a:t> para </a:t>
            </a:r>
            <a:r>
              <a:rPr lang="en-US" dirty="0" err="1">
                <a:solidFill>
                  <a:schemeClr val="accent5"/>
                </a:solidFill>
              </a:rPr>
              <a:t>socios</a:t>
            </a:r>
            <a:r>
              <a:rPr lang="en-US" dirty="0">
                <a:solidFill>
                  <a:schemeClr val="accent5"/>
                </a:solidFill>
              </a:rPr>
              <a:t> de Elements XM</a:t>
            </a:r>
            <a:endParaRPr lang="en-FI" dirty="0">
              <a:solidFill>
                <a:schemeClr val="accent5"/>
              </a:solidFill>
            </a:endParaRPr>
          </a:p>
        </p:txBody>
      </p:sp>
      <p:graphicFrame>
        <p:nvGraphicFramePr>
          <p:cNvPr id="5" name="Diagram 4">
            <a:extLst>
              <a:ext uri="{FF2B5EF4-FFF2-40B4-BE49-F238E27FC236}">
                <a16:creationId xmlns:a16="http://schemas.microsoft.com/office/drawing/2014/main" id="{F22BA201-9775-4171-893D-5E1BA895BAF8}"/>
              </a:ext>
            </a:extLst>
          </p:cNvPr>
          <p:cNvGraphicFramePr/>
          <p:nvPr>
            <p:extLst>
              <p:ext uri="{D42A27DB-BD31-4B8C-83A1-F6EECF244321}">
                <p14:modId xmlns:p14="http://schemas.microsoft.com/office/powerpoint/2010/main" val="1310781126"/>
              </p:ext>
            </p:extLst>
          </p:nvPr>
        </p:nvGraphicFramePr>
        <p:xfrm>
          <a:off x="389122" y="832586"/>
          <a:ext cx="11203806" cy="60254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45555C84-A59D-1C9E-DD72-B3800CC54F75}"/>
              </a:ext>
            </a:extLst>
          </p:cNvPr>
          <p:cNvPicPr>
            <a:picLocks noChangeAspect="1"/>
          </p:cNvPicPr>
          <p:nvPr/>
        </p:nvPicPr>
        <p:blipFill>
          <a:blip r:embed="rId10"/>
          <a:stretch>
            <a:fillRect/>
          </a:stretch>
        </p:blipFill>
        <p:spPr>
          <a:xfrm>
            <a:off x="10778400" y="6307849"/>
            <a:ext cx="1079086" cy="262151"/>
          </a:xfrm>
          <a:prstGeom prst="rect">
            <a:avLst/>
          </a:prstGeom>
        </p:spPr>
      </p:pic>
      <p:sp>
        <p:nvSpPr>
          <p:cNvPr id="6" name="TextBox 5">
            <a:extLst>
              <a:ext uri="{FF2B5EF4-FFF2-40B4-BE49-F238E27FC236}">
                <a16:creationId xmlns:a16="http://schemas.microsoft.com/office/drawing/2014/main" id="{7D8C17CF-DA16-F762-67B3-5C9C7A5ADA71}"/>
              </a:ext>
            </a:extLst>
          </p:cNvPr>
          <p:cNvSpPr txBox="1"/>
          <p:nvPr/>
        </p:nvSpPr>
        <p:spPr>
          <a:xfrm>
            <a:off x="389122" y="6308390"/>
            <a:ext cx="8392928" cy="261610"/>
          </a:xfrm>
          <a:prstGeom prst="rect">
            <a:avLst/>
          </a:prstGeom>
          <a:noFill/>
        </p:spPr>
        <p:txBody>
          <a:bodyPr wrap="square">
            <a:spAutoFit/>
          </a:bodyPr>
          <a:lstStyle/>
          <a:p>
            <a:r>
              <a:rPr lang="en-US" sz="1100" b="1" dirty="0">
                <a:solidFill>
                  <a:schemeClr val="bg1">
                    <a:lumMod val="75000"/>
                  </a:schemeClr>
                </a:solidFill>
              </a:rPr>
              <a:t>Note</a:t>
            </a:r>
            <a:r>
              <a:rPr lang="en-US" sz="1100" dirty="0">
                <a:solidFill>
                  <a:schemeClr val="bg1">
                    <a:lumMod val="75000"/>
                  </a:schemeClr>
                </a:solidFill>
              </a:rPr>
              <a:t>: *Also, Elements XM helps you prove your compliance with the highest standards of cyber security, including NIS 2.</a:t>
            </a:r>
            <a:endParaRPr lang="en-FI" sz="1100" dirty="0">
              <a:solidFill>
                <a:schemeClr val="bg1">
                  <a:lumMod val="75000"/>
                </a:schemeClr>
              </a:solidFill>
            </a:endParaRPr>
          </a:p>
        </p:txBody>
      </p:sp>
    </p:spTree>
    <p:extLst>
      <p:ext uri="{BB962C8B-B14F-4D97-AF65-F5344CB8AC3E}">
        <p14:creationId xmlns:p14="http://schemas.microsoft.com/office/powerpoint/2010/main" val="332714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91E5A71-987D-C262-D758-CEC545CBD053}"/>
            </a:ext>
          </a:extLst>
        </p:cNvPr>
        <p:cNvGrpSpPr/>
        <p:nvPr/>
      </p:nvGrpSpPr>
      <p:grpSpPr>
        <a:xfrm>
          <a:off x="0" y="0"/>
          <a:ext cx="0" cy="0"/>
          <a:chOff x="0" y="0"/>
          <a:chExt cx="0" cy="0"/>
        </a:xfrm>
      </p:grpSpPr>
      <p:pic>
        <p:nvPicPr>
          <p:cNvPr id="9" name="Picture 8" descr="Stars in the sky with stars&#10;&#10;Description automatically generated">
            <a:extLst>
              <a:ext uri="{FF2B5EF4-FFF2-40B4-BE49-F238E27FC236}">
                <a16:creationId xmlns:a16="http://schemas.microsoft.com/office/drawing/2014/main" id="{DE472E2C-0E34-F8D3-F4B9-D1ECAE8FB09A}"/>
              </a:ext>
            </a:extLst>
          </p:cNvPr>
          <p:cNvPicPr>
            <a:picLocks noGrp="1" noRot="1" noChangeAspect="1" noMove="1" noResize="1" noEditPoints="1" noAdjustHandles="1" noChangeArrowheads="1" noChangeShapeType="1" noCrop="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2905" r="535" b="2898"/>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44E1CC8-FF54-631A-31BF-6E353C97137B}"/>
              </a:ext>
            </a:extLst>
          </p:cNvPr>
          <p:cNvSpPr>
            <a:spLocks noGrp="1" noRot="1" noMove="1" noResize="1" noEditPoints="1" noAdjustHandles="1" noChangeArrowheads="1" noChangeShapeType="1"/>
          </p:cNvSpPr>
          <p:nvPr/>
        </p:nvSpPr>
        <p:spPr>
          <a:xfrm>
            <a:off x="0" y="-1"/>
            <a:ext cx="12192000" cy="6858000"/>
          </a:xfrm>
          <a:prstGeom prst="rect">
            <a:avLst/>
          </a:prstGeom>
          <a:solidFill>
            <a:schemeClr val="accent1">
              <a:alpha val="7254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D24261A-55FC-5B19-3048-807CCC6DFBB5}"/>
              </a:ext>
            </a:extLst>
          </p:cNvPr>
          <p:cNvSpPr>
            <a:spLocks noGrp="1"/>
          </p:cNvSpPr>
          <p:nvPr>
            <p:ph type="title"/>
          </p:nvPr>
        </p:nvSpPr>
        <p:spPr>
          <a:xfrm>
            <a:off x="695325" y="955607"/>
            <a:ext cx="4765438" cy="1856590"/>
          </a:xfrm>
        </p:spPr>
        <p:txBody>
          <a:bodyPr/>
          <a:lstStyle/>
          <a:p>
            <a:r>
              <a:rPr lang="en-US" dirty="0">
                <a:solidFill>
                  <a:schemeClr val="accent6"/>
                </a:solidFill>
              </a:rPr>
              <a:t>Puntos </a:t>
            </a:r>
            <a:r>
              <a:rPr lang="en-US" dirty="0" err="1">
                <a:solidFill>
                  <a:schemeClr val="accent6"/>
                </a:solidFill>
              </a:rPr>
              <a:t>críticos</a:t>
            </a:r>
            <a:r>
              <a:rPr lang="en-US" dirty="0">
                <a:solidFill>
                  <a:schemeClr val="accent6"/>
                </a:solidFill>
              </a:rPr>
              <a:t> de la </a:t>
            </a:r>
            <a:r>
              <a:rPr lang="en-US" dirty="0" err="1">
                <a:solidFill>
                  <a:schemeClr val="accent6"/>
                </a:solidFill>
              </a:rPr>
              <a:t>superficie</a:t>
            </a:r>
            <a:r>
              <a:rPr lang="en-US" dirty="0">
                <a:solidFill>
                  <a:schemeClr val="accent6"/>
                </a:solidFill>
              </a:rPr>
              <a:t> de </a:t>
            </a:r>
            <a:r>
              <a:rPr lang="en-US" dirty="0" err="1">
                <a:solidFill>
                  <a:schemeClr val="accent6"/>
                </a:solidFill>
              </a:rPr>
              <a:t>ataque</a:t>
            </a:r>
            <a:r>
              <a:rPr lang="en-US" dirty="0">
                <a:solidFill>
                  <a:schemeClr val="accent6"/>
                </a:solidFill>
              </a:rPr>
              <a:t> actual</a:t>
            </a:r>
            <a:endParaRPr lang="en-FI" dirty="0">
              <a:solidFill>
                <a:schemeClr val="accent6"/>
              </a:solidFill>
            </a:endParaRPr>
          </a:p>
        </p:txBody>
      </p:sp>
      <p:grpSp>
        <p:nvGrpSpPr>
          <p:cNvPr id="2" name="Group 1">
            <a:extLst>
              <a:ext uri="{FF2B5EF4-FFF2-40B4-BE49-F238E27FC236}">
                <a16:creationId xmlns:a16="http://schemas.microsoft.com/office/drawing/2014/main" id="{8AB6589A-FAE0-53A9-B5AC-489F586DFFD2}"/>
              </a:ext>
            </a:extLst>
          </p:cNvPr>
          <p:cNvGrpSpPr/>
          <p:nvPr/>
        </p:nvGrpSpPr>
        <p:grpSpPr>
          <a:xfrm>
            <a:off x="4823459" y="145358"/>
            <a:ext cx="6709312" cy="6567284"/>
            <a:chOff x="5906014" y="145357"/>
            <a:chExt cx="6709312" cy="6567284"/>
          </a:xfrm>
        </p:grpSpPr>
        <p:sp>
          <p:nvSpPr>
            <p:cNvPr id="4" name="Freeform: Shape 3">
              <a:extLst>
                <a:ext uri="{FF2B5EF4-FFF2-40B4-BE49-F238E27FC236}">
                  <a16:creationId xmlns:a16="http://schemas.microsoft.com/office/drawing/2014/main" id="{0CE32CA1-7A59-DDF9-8FFF-4CF93C24A150}"/>
                </a:ext>
              </a:extLst>
            </p:cNvPr>
            <p:cNvSpPr/>
            <p:nvPr/>
          </p:nvSpPr>
          <p:spPr>
            <a:xfrm>
              <a:off x="7054120" y="145357"/>
              <a:ext cx="2118007" cy="2434491"/>
            </a:xfrm>
            <a:custGeom>
              <a:avLst/>
              <a:gdLst>
                <a:gd name="connsiteX0" fmla="*/ 0 w 2434491"/>
                <a:gd name="connsiteY0" fmla="*/ 1059004 h 2118007"/>
                <a:gd name="connsiteX1" fmla="*/ 529502 w 2434491"/>
                <a:gd name="connsiteY1" fmla="*/ 0 h 2118007"/>
                <a:gd name="connsiteX2" fmla="*/ 1904989 w 2434491"/>
                <a:gd name="connsiteY2" fmla="*/ 0 h 2118007"/>
                <a:gd name="connsiteX3" fmla="*/ 2434491 w 2434491"/>
                <a:gd name="connsiteY3" fmla="*/ 1059004 h 2118007"/>
                <a:gd name="connsiteX4" fmla="*/ 1904989 w 2434491"/>
                <a:gd name="connsiteY4" fmla="*/ 2118007 h 2118007"/>
                <a:gd name="connsiteX5" fmla="*/ 529502 w 2434491"/>
                <a:gd name="connsiteY5" fmla="*/ 2118007 h 2118007"/>
                <a:gd name="connsiteX6" fmla="*/ 0 w 2434491"/>
                <a:gd name="connsiteY6" fmla="*/ 1059004 h 211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491" h="2118007">
                  <a:moveTo>
                    <a:pt x="1217245" y="0"/>
                  </a:moveTo>
                  <a:lnTo>
                    <a:pt x="2434491" y="460667"/>
                  </a:lnTo>
                  <a:lnTo>
                    <a:pt x="2434491" y="1657340"/>
                  </a:lnTo>
                  <a:lnTo>
                    <a:pt x="1217245" y="2118007"/>
                  </a:lnTo>
                  <a:lnTo>
                    <a:pt x="0" y="1657340"/>
                  </a:lnTo>
                  <a:lnTo>
                    <a:pt x="0" y="460667"/>
                  </a:lnTo>
                  <a:lnTo>
                    <a:pt x="1217245" y="0"/>
                  </a:lnTo>
                  <a:close/>
                </a:path>
              </a:pathLst>
            </a:custGeom>
            <a:solidFill>
              <a:srgbClr val="093123"/>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1016" tIns="440335" rIns="391016" bIns="440335" numCol="1" spcCol="1270" anchor="ctr" anchorCtr="0">
              <a:noAutofit/>
            </a:bodyPr>
            <a:lstStyle/>
            <a:p>
              <a:pPr marL="0" lvl="0" indent="0" algn="ctr" defTabSz="711200">
                <a:lnSpc>
                  <a:spcPct val="90000"/>
                </a:lnSpc>
                <a:spcBef>
                  <a:spcPct val="0"/>
                </a:spcBef>
                <a:spcAft>
                  <a:spcPct val="35000"/>
                </a:spcAft>
                <a:buNone/>
              </a:pPr>
              <a:r>
                <a:rPr lang="es-MX" sz="1600" b="1" kern="1200" dirty="0"/>
                <a:t>Entorno híbrido con fronteras poco claras</a:t>
              </a:r>
              <a:endParaRPr lang="en-FI" sz="1600" b="1" kern="1200" dirty="0"/>
            </a:p>
          </p:txBody>
        </p:sp>
        <p:sp>
          <p:nvSpPr>
            <p:cNvPr id="5" name="Freeform: Shape 4">
              <a:extLst>
                <a:ext uri="{FF2B5EF4-FFF2-40B4-BE49-F238E27FC236}">
                  <a16:creationId xmlns:a16="http://schemas.microsoft.com/office/drawing/2014/main" id="{E5697132-BF10-531C-ECF9-E9A5B032DA04}"/>
                </a:ext>
              </a:extLst>
            </p:cNvPr>
            <p:cNvSpPr/>
            <p:nvPr/>
          </p:nvSpPr>
          <p:spPr>
            <a:xfrm>
              <a:off x="9236399" y="632255"/>
              <a:ext cx="3228790" cy="1460695"/>
            </a:xfrm>
            <a:custGeom>
              <a:avLst/>
              <a:gdLst>
                <a:gd name="connsiteX0" fmla="*/ 0 w 2716892"/>
                <a:gd name="connsiteY0" fmla="*/ 0 h 1460695"/>
                <a:gd name="connsiteX1" fmla="*/ 2716892 w 2716892"/>
                <a:gd name="connsiteY1" fmla="*/ 0 h 1460695"/>
                <a:gd name="connsiteX2" fmla="*/ 2716892 w 2716892"/>
                <a:gd name="connsiteY2" fmla="*/ 1460695 h 1460695"/>
                <a:gd name="connsiteX3" fmla="*/ 0 w 2716892"/>
                <a:gd name="connsiteY3" fmla="*/ 1460695 h 1460695"/>
                <a:gd name="connsiteX4" fmla="*/ 0 w 2716892"/>
                <a:gd name="connsiteY4" fmla="*/ 0 h 146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892" h="1460695">
                  <a:moveTo>
                    <a:pt x="0" y="0"/>
                  </a:moveTo>
                  <a:lnTo>
                    <a:pt x="2716892" y="0"/>
                  </a:lnTo>
                  <a:lnTo>
                    <a:pt x="2716892" y="1460695"/>
                  </a:lnTo>
                  <a:lnTo>
                    <a:pt x="0" y="14606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1600" kern="1200" dirty="0">
                  <a:solidFill>
                    <a:schemeClr val="accent4"/>
                  </a:solidFill>
                </a:rPr>
                <a:t>Falta de visibilidad en entornos locales y en la nube</a:t>
              </a:r>
              <a:endParaRPr lang="en-FI" sz="1600" kern="1200" dirty="0">
                <a:solidFill>
                  <a:schemeClr val="accent4"/>
                </a:solidFill>
              </a:endParaRPr>
            </a:p>
          </p:txBody>
        </p:sp>
        <p:sp>
          <p:nvSpPr>
            <p:cNvPr id="7" name="Freeform: Shape 6">
              <a:extLst>
                <a:ext uri="{FF2B5EF4-FFF2-40B4-BE49-F238E27FC236}">
                  <a16:creationId xmlns:a16="http://schemas.microsoft.com/office/drawing/2014/main" id="{A5BFF7DE-648E-F342-99C9-445FF63C511C}"/>
                </a:ext>
              </a:extLst>
            </p:cNvPr>
            <p:cNvSpPr/>
            <p:nvPr/>
          </p:nvSpPr>
          <p:spPr>
            <a:xfrm>
              <a:off x="5906014" y="2211754"/>
              <a:ext cx="2118007" cy="2434491"/>
            </a:xfrm>
            <a:custGeom>
              <a:avLst/>
              <a:gdLst>
                <a:gd name="connsiteX0" fmla="*/ 0 w 2434491"/>
                <a:gd name="connsiteY0" fmla="*/ 1059004 h 2118007"/>
                <a:gd name="connsiteX1" fmla="*/ 529502 w 2434491"/>
                <a:gd name="connsiteY1" fmla="*/ 0 h 2118007"/>
                <a:gd name="connsiteX2" fmla="*/ 1904989 w 2434491"/>
                <a:gd name="connsiteY2" fmla="*/ 0 h 2118007"/>
                <a:gd name="connsiteX3" fmla="*/ 2434491 w 2434491"/>
                <a:gd name="connsiteY3" fmla="*/ 1059004 h 2118007"/>
                <a:gd name="connsiteX4" fmla="*/ 1904989 w 2434491"/>
                <a:gd name="connsiteY4" fmla="*/ 2118007 h 2118007"/>
                <a:gd name="connsiteX5" fmla="*/ 529502 w 2434491"/>
                <a:gd name="connsiteY5" fmla="*/ 2118007 h 2118007"/>
                <a:gd name="connsiteX6" fmla="*/ 0 w 2434491"/>
                <a:gd name="connsiteY6" fmla="*/ 1059004 h 211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491" h="2118007">
                  <a:moveTo>
                    <a:pt x="1217245" y="0"/>
                  </a:moveTo>
                  <a:lnTo>
                    <a:pt x="2434491" y="460667"/>
                  </a:lnTo>
                  <a:lnTo>
                    <a:pt x="2434491" y="1657340"/>
                  </a:lnTo>
                  <a:lnTo>
                    <a:pt x="1217245" y="2118007"/>
                  </a:lnTo>
                  <a:lnTo>
                    <a:pt x="0" y="1657340"/>
                  </a:lnTo>
                  <a:lnTo>
                    <a:pt x="0" y="460667"/>
                  </a:lnTo>
                  <a:lnTo>
                    <a:pt x="1217245" y="0"/>
                  </a:lnTo>
                  <a:close/>
                </a:path>
              </a:pathLst>
            </a:custGeom>
            <a:solidFill>
              <a:srgbClr val="093123"/>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1016" tIns="440335" rIns="391016" bIns="440335" numCol="1" spcCol="1270" anchor="ctr" anchorCtr="0">
              <a:noAutofit/>
            </a:bodyPr>
            <a:lstStyle/>
            <a:p>
              <a:pPr marL="0" lvl="0" indent="0" algn="ctr" defTabSz="711200">
                <a:lnSpc>
                  <a:spcPct val="90000"/>
                </a:lnSpc>
                <a:spcBef>
                  <a:spcPct val="0"/>
                </a:spcBef>
                <a:spcAft>
                  <a:spcPct val="35000"/>
                </a:spcAft>
                <a:buNone/>
              </a:pPr>
              <a:r>
                <a:rPr lang="es-MX" sz="1600" b="1" kern="1200" dirty="0"/>
                <a:t>Las identidades como eslabón débil</a:t>
              </a:r>
              <a:endParaRPr lang="en-FI" sz="1600" b="1" kern="1200" dirty="0"/>
            </a:p>
          </p:txBody>
        </p:sp>
        <p:sp>
          <p:nvSpPr>
            <p:cNvPr id="8" name="Freeform: Shape 7">
              <a:extLst>
                <a:ext uri="{FF2B5EF4-FFF2-40B4-BE49-F238E27FC236}">
                  <a16:creationId xmlns:a16="http://schemas.microsoft.com/office/drawing/2014/main" id="{B084553F-DE61-BF3F-881F-26C84C462D58}"/>
                </a:ext>
              </a:extLst>
            </p:cNvPr>
            <p:cNvSpPr/>
            <p:nvPr/>
          </p:nvSpPr>
          <p:spPr>
            <a:xfrm>
              <a:off x="8113123" y="2698651"/>
              <a:ext cx="3696833" cy="1460695"/>
            </a:xfrm>
            <a:custGeom>
              <a:avLst/>
              <a:gdLst>
                <a:gd name="connsiteX0" fmla="*/ 0 w 2629251"/>
                <a:gd name="connsiteY0" fmla="*/ 0 h 1460695"/>
                <a:gd name="connsiteX1" fmla="*/ 2629251 w 2629251"/>
                <a:gd name="connsiteY1" fmla="*/ 0 h 1460695"/>
                <a:gd name="connsiteX2" fmla="*/ 2629251 w 2629251"/>
                <a:gd name="connsiteY2" fmla="*/ 1460695 h 1460695"/>
                <a:gd name="connsiteX3" fmla="*/ 0 w 2629251"/>
                <a:gd name="connsiteY3" fmla="*/ 1460695 h 1460695"/>
                <a:gd name="connsiteX4" fmla="*/ 0 w 2629251"/>
                <a:gd name="connsiteY4" fmla="*/ 0 h 146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9251" h="1460695">
                  <a:moveTo>
                    <a:pt x="0" y="0"/>
                  </a:moveTo>
                  <a:lnTo>
                    <a:pt x="2629251" y="0"/>
                  </a:lnTo>
                  <a:lnTo>
                    <a:pt x="2629251" y="1460695"/>
                  </a:lnTo>
                  <a:lnTo>
                    <a:pt x="0" y="14606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0" indent="0" defTabSz="889000">
                <a:lnSpc>
                  <a:spcPct val="90000"/>
                </a:lnSpc>
                <a:spcBef>
                  <a:spcPct val="0"/>
                </a:spcBef>
                <a:spcAft>
                  <a:spcPct val="35000"/>
                </a:spcAft>
                <a:buNone/>
              </a:pPr>
              <a:r>
                <a:rPr lang="es-MX" sz="1600" dirty="0">
                  <a:solidFill>
                    <a:schemeClr val="accent4"/>
                  </a:solidFill>
                </a:rPr>
                <a:t>Potentes puntos de aceleración de ataques, fácilmente robados y estafados</a:t>
              </a:r>
              <a:endParaRPr lang="en-FI" sz="1600" kern="1200" dirty="0">
                <a:solidFill>
                  <a:schemeClr val="accent4"/>
                </a:solidFill>
              </a:endParaRPr>
            </a:p>
          </p:txBody>
        </p:sp>
        <p:sp>
          <p:nvSpPr>
            <p:cNvPr id="11" name="Freeform: Shape 10">
              <a:extLst>
                <a:ext uri="{FF2B5EF4-FFF2-40B4-BE49-F238E27FC236}">
                  <a16:creationId xmlns:a16="http://schemas.microsoft.com/office/drawing/2014/main" id="{8FEB2E30-6AAB-237D-B30E-3CE2A1A435C4}"/>
                </a:ext>
              </a:extLst>
            </p:cNvPr>
            <p:cNvSpPr/>
            <p:nvPr/>
          </p:nvSpPr>
          <p:spPr>
            <a:xfrm>
              <a:off x="7054120" y="4278150"/>
              <a:ext cx="2118007" cy="2434491"/>
            </a:xfrm>
            <a:custGeom>
              <a:avLst/>
              <a:gdLst>
                <a:gd name="connsiteX0" fmla="*/ 0 w 2434491"/>
                <a:gd name="connsiteY0" fmla="*/ 1059004 h 2118007"/>
                <a:gd name="connsiteX1" fmla="*/ 529502 w 2434491"/>
                <a:gd name="connsiteY1" fmla="*/ 0 h 2118007"/>
                <a:gd name="connsiteX2" fmla="*/ 1904989 w 2434491"/>
                <a:gd name="connsiteY2" fmla="*/ 0 h 2118007"/>
                <a:gd name="connsiteX3" fmla="*/ 2434491 w 2434491"/>
                <a:gd name="connsiteY3" fmla="*/ 1059004 h 2118007"/>
                <a:gd name="connsiteX4" fmla="*/ 1904989 w 2434491"/>
                <a:gd name="connsiteY4" fmla="*/ 2118007 h 2118007"/>
                <a:gd name="connsiteX5" fmla="*/ 529502 w 2434491"/>
                <a:gd name="connsiteY5" fmla="*/ 2118007 h 2118007"/>
                <a:gd name="connsiteX6" fmla="*/ 0 w 2434491"/>
                <a:gd name="connsiteY6" fmla="*/ 1059004 h 211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4491" h="2118007">
                  <a:moveTo>
                    <a:pt x="1217245" y="0"/>
                  </a:moveTo>
                  <a:lnTo>
                    <a:pt x="2434491" y="460667"/>
                  </a:lnTo>
                  <a:lnTo>
                    <a:pt x="2434491" y="1657340"/>
                  </a:lnTo>
                  <a:lnTo>
                    <a:pt x="1217245" y="2118007"/>
                  </a:lnTo>
                  <a:lnTo>
                    <a:pt x="0" y="1657340"/>
                  </a:lnTo>
                  <a:lnTo>
                    <a:pt x="0" y="460667"/>
                  </a:lnTo>
                  <a:lnTo>
                    <a:pt x="1217245" y="0"/>
                  </a:lnTo>
                  <a:close/>
                </a:path>
              </a:pathLst>
            </a:custGeom>
            <a:solidFill>
              <a:srgbClr val="093123"/>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1016" tIns="440335" rIns="391016" bIns="440335" numCol="1" spcCol="1270" anchor="ctr" anchorCtr="0">
              <a:noAutofit/>
            </a:bodyPr>
            <a:lstStyle/>
            <a:p>
              <a:pPr marL="0" lvl="0" indent="0" algn="ctr" defTabSz="711200">
                <a:lnSpc>
                  <a:spcPct val="90000"/>
                </a:lnSpc>
                <a:spcBef>
                  <a:spcPct val="0"/>
                </a:spcBef>
                <a:spcAft>
                  <a:spcPct val="35000"/>
                </a:spcAft>
                <a:buNone/>
              </a:pPr>
              <a:r>
                <a:rPr lang="en-US" sz="1600" b="1" kern="1200" dirty="0"/>
                <a:t>Panorama </a:t>
              </a:r>
              <a:r>
                <a:rPr lang="en-US" sz="1600" b="1" kern="1200" dirty="0" err="1"/>
                <a:t>dinámico</a:t>
              </a:r>
              <a:r>
                <a:rPr lang="en-US" sz="1600" b="1" kern="1200" dirty="0"/>
                <a:t> de </a:t>
              </a:r>
              <a:r>
                <a:rPr lang="en-US" sz="1600" b="1" kern="1200" dirty="0" err="1"/>
                <a:t>amenazas</a:t>
              </a:r>
              <a:endParaRPr lang="en-FI" sz="1600" b="1" kern="1200" dirty="0"/>
            </a:p>
          </p:txBody>
        </p:sp>
        <p:sp>
          <p:nvSpPr>
            <p:cNvPr id="12" name="Freeform: Shape 11">
              <a:extLst>
                <a:ext uri="{FF2B5EF4-FFF2-40B4-BE49-F238E27FC236}">
                  <a16:creationId xmlns:a16="http://schemas.microsoft.com/office/drawing/2014/main" id="{F9BF20AD-7CE9-582F-5567-5BA7F4C96500}"/>
                </a:ext>
              </a:extLst>
            </p:cNvPr>
            <p:cNvSpPr/>
            <p:nvPr/>
          </p:nvSpPr>
          <p:spPr>
            <a:xfrm>
              <a:off x="9236399" y="4765049"/>
              <a:ext cx="3378927" cy="1460695"/>
            </a:xfrm>
            <a:custGeom>
              <a:avLst/>
              <a:gdLst>
                <a:gd name="connsiteX0" fmla="*/ 0 w 2716892"/>
                <a:gd name="connsiteY0" fmla="*/ 0 h 1460695"/>
                <a:gd name="connsiteX1" fmla="*/ 2716892 w 2716892"/>
                <a:gd name="connsiteY1" fmla="*/ 0 h 1460695"/>
                <a:gd name="connsiteX2" fmla="*/ 2716892 w 2716892"/>
                <a:gd name="connsiteY2" fmla="*/ 1460695 h 1460695"/>
                <a:gd name="connsiteX3" fmla="*/ 0 w 2716892"/>
                <a:gd name="connsiteY3" fmla="*/ 1460695 h 1460695"/>
                <a:gd name="connsiteX4" fmla="*/ 0 w 2716892"/>
                <a:gd name="connsiteY4" fmla="*/ 0 h 1460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892" h="1460695">
                  <a:moveTo>
                    <a:pt x="0" y="0"/>
                  </a:moveTo>
                  <a:lnTo>
                    <a:pt x="2716892" y="0"/>
                  </a:lnTo>
                  <a:lnTo>
                    <a:pt x="2716892" y="1460695"/>
                  </a:lnTo>
                  <a:lnTo>
                    <a:pt x="0" y="14606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1600" dirty="0">
                  <a:solidFill>
                    <a:schemeClr val="accent4"/>
                  </a:solidFill>
                </a:rPr>
                <a:t>Cambios constantes en el panorama de amenazas y ciberataques impulsados por IA</a:t>
              </a:r>
              <a:endParaRPr lang="en-FI" sz="1600" kern="1200" dirty="0">
                <a:solidFill>
                  <a:schemeClr val="accent4"/>
                </a:solidFill>
              </a:endParaRPr>
            </a:p>
          </p:txBody>
        </p:sp>
      </p:grpSp>
      <p:pic>
        <p:nvPicPr>
          <p:cNvPr id="13" name="Picture 12">
            <a:extLst>
              <a:ext uri="{FF2B5EF4-FFF2-40B4-BE49-F238E27FC236}">
                <a16:creationId xmlns:a16="http://schemas.microsoft.com/office/drawing/2014/main" id="{3C1B7D71-BC7B-69F2-4FF6-E93897160727}"/>
              </a:ext>
            </a:extLst>
          </p:cNvPr>
          <p:cNvPicPr>
            <a:picLocks noChangeAspect="1"/>
          </p:cNvPicPr>
          <p:nvPr/>
        </p:nvPicPr>
        <p:blipFill>
          <a:blip r:embed="rId4"/>
          <a:stretch>
            <a:fillRect/>
          </a:stretch>
        </p:blipFill>
        <p:spPr>
          <a:xfrm>
            <a:off x="10778400" y="6307849"/>
            <a:ext cx="1079086" cy="262151"/>
          </a:xfrm>
          <a:prstGeom prst="rect">
            <a:avLst/>
          </a:prstGeom>
        </p:spPr>
      </p:pic>
    </p:spTree>
    <p:extLst>
      <p:ext uri="{BB962C8B-B14F-4D97-AF65-F5344CB8AC3E}">
        <p14:creationId xmlns:p14="http://schemas.microsoft.com/office/powerpoint/2010/main" val="1991663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7271B"/>
        </a:solidFill>
        <a:effectLst/>
      </p:bgPr>
    </p:bg>
    <p:spTree>
      <p:nvGrpSpPr>
        <p:cNvPr id="1" name=""/>
        <p:cNvGrpSpPr/>
        <p:nvPr/>
      </p:nvGrpSpPr>
      <p:grpSpPr>
        <a:xfrm>
          <a:off x="0" y="0"/>
          <a:ext cx="0" cy="0"/>
          <a:chOff x="0" y="0"/>
          <a:chExt cx="0" cy="0"/>
        </a:xfrm>
      </p:grpSpPr>
      <p:graphicFrame>
        <p:nvGraphicFramePr>
          <p:cNvPr id="13" name="Content Placeholder 12">
            <a:extLst>
              <a:ext uri="{FF2B5EF4-FFF2-40B4-BE49-F238E27FC236}">
                <a16:creationId xmlns:a16="http://schemas.microsoft.com/office/drawing/2014/main" id="{78E5AFE4-E2A5-EAC3-6D32-A4FD7EC8B977}"/>
              </a:ext>
            </a:extLst>
          </p:cNvPr>
          <p:cNvGraphicFramePr>
            <a:graphicFrameLocks noGrp="1"/>
          </p:cNvGraphicFramePr>
          <p:nvPr>
            <p:ph idx="1"/>
          </p:nvPr>
        </p:nvGraphicFramePr>
        <p:xfrm>
          <a:off x="668372" y="1392879"/>
          <a:ext cx="10801350" cy="4685230"/>
        </p:xfrm>
        <a:graphic>
          <a:graphicData uri="http://schemas.openxmlformats.org/drawingml/2006/table">
            <a:tbl>
              <a:tblPr firstRow="1" bandRow="1">
                <a:tableStyleId>{5C22544A-7EE6-4342-B048-85BDC9FD1C3A}</a:tableStyleId>
              </a:tblPr>
              <a:tblGrid>
                <a:gridCol w="2160270">
                  <a:extLst>
                    <a:ext uri="{9D8B030D-6E8A-4147-A177-3AD203B41FA5}">
                      <a16:colId xmlns:a16="http://schemas.microsoft.com/office/drawing/2014/main" val="1164453369"/>
                    </a:ext>
                  </a:extLst>
                </a:gridCol>
                <a:gridCol w="2160270">
                  <a:extLst>
                    <a:ext uri="{9D8B030D-6E8A-4147-A177-3AD203B41FA5}">
                      <a16:colId xmlns:a16="http://schemas.microsoft.com/office/drawing/2014/main" val="2501530630"/>
                    </a:ext>
                  </a:extLst>
                </a:gridCol>
                <a:gridCol w="2160270">
                  <a:extLst>
                    <a:ext uri="{9D8B030D-6E8A-4147-A177-3AD203B41FA5}">
                      <a16:colId xmlns:a16="http://schemas.microsoft.com/office/drawing/2014/main" val="1170779226"/>
                    </a:ext>
                  </a:extLst>
                </a:gridCol>
                <a:gridCol w="2160270">
                  <a:extLst>
                    <a:ext uri="{9D8B030D-6E8A-4147-A177-3AD203B41FA5}">
                      <a16:colId xmlns:a16="http://schemas.microsoft.com/office/drawing/2014/main" val="1254637981"/>
                    </a:ext>
                  </a:extLst>
                </a:gridCol>
                <a:gridCol w="2160270">
                  <a:extLst>
                    <a:ext uri="{9D8B030D-6E8A-4147-A177-3AD203B41FA5}">
                      <a16:colId xmlns:a16="http://schemas.microsoft.com/office/drawing/2014/main" val="441905678"/>
                    </a:ext>
                  </a:extLst>
                </a:gridCol>
              </a:tblGrid>
              <a:tr h="343403">
                <a:tc gridSpan="2">
                  <a:txBody>
                    <a:bodyPr/>
                    <a:lstStyle/>
                    <a:p>
                      <a:pPr algn="ctr"/>
                      <a:r>
                        <a:rPr lang="en-US" sz="1400" b="0" i="0" dirty="0">
                          <a:latin typeface="TitlingGothicFB" pitchFamily="2" charset="0"/>
                        </a:rPr>
                        <a:t>Exposure Management</a:t>
                      </a: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solidFill>
                      <a:srgbClr val="22654B"/>
                    </a:solidFill>
                  </a:tcPr>
                </a:tc>
                <a:tc hMerge="1">
                  <a:txBody>
                    <a:bodyPr/>
                    <a:lstStyle/>
                    <a:p>
                      <a:endParaRPr lang="en-US"/>
                    </a:p>
                  </a:txBody>
                  <a:tcPr>
                    <a:lnL w="28575" cap="flat" cmpd="sng" algn="ctr">
                      <a:solidFill>
                        <a:srgbClr val="0E163F"/>
                      </a:solidFill>
                      <a:prstDash val="solid"/>
                      <a:round/>
                      <a:headEnd type="none" w="med" len="med"/>
                      <a:tailEnd type="none" w="med" len="med"/>
                    </a:lnL>
                    <a:lnR w="28575" cap="flat" cmpd="sng" algn="ctr">
                      <a:solidFill>
                        <a:srgbClr val="0E163F"/>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22654B"/>
                    </a:solid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2964326"/>
                  </a:ext>
                </a:extLst>
              </a:tr>
              <a:tr h="343403">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tlingGothicFB" pitchFamily="2" charset="0"/>
                          <a:ea typeface="+mn-ea"/>
                          <a:cs typeface="+mn-cs"/>
                        </a:rPr>
                        <a:t>Extended Detection and Response</a:t>
                      </a:r>
                      <a:endParaRPr lang="en-US" dirty="0"/>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solidFill>
                      <a:srgbClr val="344ABE"/>
                    </a:solidFill>
                  </a:tcPr>
                </a:tc>
                <a:tc hMerge="1">
                  <a:txBody>
                    <a:bodyPr/>
                    <a:lstStyle/>
                    <a:p>
                      <a:endParaRPr lang="en-US"/>
                    </a:p>
                  </a:txBody>
                  <a:tcPr>
                    <a:lnL w="28575" cap="flat" cmpd="sng" algn="ctr">
                      <a:solidFill>
                        <a:srgbClr val="0E163F"/>
                      </a:solidFill>
                      <a:prstDash val="solid"/>
                      <a:round/>
                      <a:headEnd type="none" w="med" len="med"/>
                      <a:tailEnd type="none" w="med" len="med"/>
                    </a:lnL>
                    <a:lnR w="28575" cap="flat" cmpd="sng" algn="ctr">
                      <a:solidFill>
                        <a:srgbClr val="0E163F"/>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344ABE"/>
                    </a:solidFill>
                  </a:tcPr>
                </a:tc>
                <a:tc hMerge="1">
                  <a:txBody>
                    <a:bodyPr/>
                    <a:lstStyle/>
                    <a:p>
                      <a:endParaRPr lang="en-US"/>
                    </a:p>
                  </a:txBody>
                  <a:tcPr>
                    <a:lnL w="12700" cap="flat" cmpd="sng" algn="ctr">
                      <a:solidFill>
                        <a:schemeClr val="bg2">
                          <a:lumMod val="50000"/>
                        </a:schemeClr>
                      </a:solidFill>
                      <a:prstDash val="solid"/>
                      <a:round/>
                      <a:headEnd type="none" w="med" len="med"/>
                      <a:tailEnd type="none" w="med" len="med"/>
                    </a:lnL>
                    <a:lnR w="28575" cap="flat" cmpd="sng" algn="ctr">
                      <a:solidFill>
                        <a:srgbClr val="0E163F"/>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344ABE"/>
                    </a:solid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4096858"/>
                  </a:ext>
                </a:extLst>
              </a:tr>
              <a:tr h="343403">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tlingGothicFB" pitchFamily="2" charset="0"/>
                          <a:ea typeface="+mn-ea"/>
                          <a:cs typeface="+mn-cs"/>
                        </a:rPr>
                        <a:t>Endpoint Security</a:t>
                      </a: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solidFill>
                      <a:srgbClr val="002A78"/>
                    </a:solidFill>
                  </a:tcPr>
                </a:tc>
                <a:tc hMerge="1">
                  <a:txBody>
                    <a:bodyPr/>
                    <a:lstStyle/>
                    <a:p>
                      <a:endParaRPr lang="en-US"/>
                    </a:p>
                  </a:txBody>
                  <a:tcPr/>
                </a:tc>
                <a:tc hMerge="1">
                  <a:txBody>
                    <a:bodyPr/>
                    <a:lstStyle/>
                    <a:p>
                      <a:endParaRPr lang="en-US"/>
                    </a:p>
                  </a:txBody>
                  <a:tcPr>
                    <a:lnL w="12700" cap="flat" cmpd="sng" algn="ctr">
                      <a:solidFill>
                        <a:schemeClr val="bg2">
                          <a:lumMod val="50000"/>
                        </a:schemeClr>
                      </a:solidFill>
                      <a:prstDash val="solid"/>
                      <a:round/>
                      <a:headEnd type="none" w="med" len="med"/>
                      <a:tailEnd type="none" w="med" len="med"/>
                    </a:lnL>
                    <a:lnT w="28575" cap="flat" cmpd="sng" algn="ctr">
                      <a:solidFill>
                        <a:srgbClr val="0E163F"/>
                      </a:solidFill>
                      <a:prstDash val="solid"/>
                      <a:round/>
                      <a:headEnd type="none" w="med" len="med"/>
                      <a:tailEnd type="none" w="med" len="med"/>
                    </a:lnT>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6165933"/>
                  </a:ext>
                </a:extLst>
              </a:tr>
              <a:tr h="343403">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tlingGothicFB" pitchFamily="2" charset="0"/>
                          <a:ea typeface="+mn-ea"/>
                          <a:cs typeface="+mn-cs"/>
                        </a:rPr>
                        <a:t>Collaboration Protection</a:t>
                      </a:r>
                      <a:endParaRPr kumimoji="0" lang="en-US" sz="1200" b="0" i="0" u="none" strike="noStrike" kern="1200" cap="none" spc="0" normalizeH="0" baseline="0" noProof="0">
                        <a:ln>
                          <a:noFill/>
                        </a:ln>
                        <a:solidFill>
                          <a:srgbClr val="000000"/>
                        </a:solidFill>
                        <a:effectLst/>
                        <a:uLnTx/>
                        <a:uFillTx/>
                        <a:latin typeface="+mn-lt"/>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solidFill>
                      <a:srgbClr val="002A78"/>
                    </a:solidFill>
                  </a:tcPr>
                </a:tc>
                <a:tc hMerge="1">
                  <a:txBody>
                    <a:bodyPr/>
                    <a:lstStyle/>
                    <a:p>
                      <a:endParaRPr lang="en-US"/>
                    </a:p>
                  </a:txBody>
                  <a:tcPr>
                    <a:lnL w="28575" cap="flat" cmpd="sng" algn="ctr">
                      <a:solidFill>
                        <a:srgbClr val="0E163F"/>
                      </a:solidFill>
                      <a:prstDash val="solid"/>
                      <a:round/>
                      <a:headEnd type="none" w="med" len="med"/>
                      <a:tailEnd type="none" w="med" len="med"/>
                    </a:lnL>
                    <a:lnR w="28575" cap="flat" cmpd="sng" algn="ctr">
                      <a:solidFill>
                        <a:srgbClr val="0E163F"/>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27388F"/>
                    </a:solid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5755859"/>
                  </a:ext>
                </a:extLst>
              </a:tr>
              <a:tr h="343403">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noProof="0">
                        <a:solidFill>
                          <a:schemeClr val="dk1"/>
                        </a:solidFill>
                        <a:latin typeface="+mn-lt"/>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TitlingGothicFB" pitchFamily="2" charset="0"/>
                          <a:ea typeface="+mn-ea"/>
                          <a:cs typeface="+mn-cs"/>
                        </a:rPr>
                        <a:t>Identity Security</a:t>
                      </a:r>
                      <a:r>
                        <a:rPr kumimoji="0" lang="en-US" sz="1200" b="0" i="0" u="none" strike="noStrike" kern="1200" cap="none" spc="0" normalizeH="0" baseline="0">
                          <a:ln>
                            <a:noFill/>
                          </a:ln>
                          <a:solidFill>
                            <a:schemeClr val="accent2">
                              <a:lumMod val="40000"/>
                              <a:lumOff val="60000"/>
                            </a:schemeClr>
                          </a:solidFill>
                          <a:effectLst/>
                          <a:uLnTx/>
                          <a:uFillTx/>
                          <a:latin typeface="TitlingGothicFB" pitchFamily="2" charset="0"/>
                          <a:ea typeface="+mn-ea"/>
                          <a:cs typeface="+mn-cs"/>
                        </a:rPr>
                        <a:t>*</a:t>
                      </a:r>
                      <a:endParaRPr kumimoji="0" lang="en-US" sz="1200" b="0" i="0" u="none" strike="noStrike" kern="1200" cap="none" spc="0" normalizeH="0" baseline="0" noProof="0">
                        <a:ln>
                          <a:noFill/>
                        </a:ln>
                        <a:solidFill>
                          <a:schemeClr val="accent2">
                            <a:lumMod val="40000"/>
                            <a:lumOff val="60000"/>
                          </a:schemeClr>
                        </a:solidFill>
                        <a:effectLst/>
                        <a:uLnTx/>
                        <a:uFillTx/>
                        <a:latin typeface="TitlingGothicFB" pitchFamily="2" charset="0"/>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solidFill>
                      <a:srgbClr val="002A7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accent2">
                            <a:lumMod val="40000"/>
                            <a:lumOff val="60000"/>
                          </a:schemeClr>
                        </a:solidFill>
                        <a:effectLst/>
                        <a:uLnTx/>
                        <a:uFillTx/>
                        <a:latin typeface="TitlingGothicFB" pitchFamily="2" charset="0"/>
                        <a:ea typeface="+mn-ea"/>
                        <a:cs typeface="+mn-cs"/>
                      </a:endParaRPr>
                    </a:p>
                  </a:txBody>
                  <a:tcPr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27388F"/>
                    </a:solid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6169790"/>
                  </a:ext>
                </a:extLst>
              </a:tr>
              <a:tr h="34340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FFFF"/>
                          </a:solidFill>
                          <a:effectLst/>
                          <a:uLnTx/>
                          <a:uFillTx/>
                          <a:latin typeface="TitlingGothicFB" pitchFamily="2" charset="0"/>
                          <a:ea typeface="+mn-ea"/>
                          <a:cs typeface="+mn-cs"/>
                        </a:rPr>
                        <a:t>Exposure Management</a:t>
                      </a: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solidFill>
                      <a:srgbClr val="4B3270"/>
                    </a:solidFill>
                  </a:tcPr>
                </a:tc>
                <a:tc hMerge="1">
                  <a:txBody>
                    <a:bodyPr/>
                    <a:lstStyle/>
                    <a:p>
                      <a:endParaRPr lang="en-US"/>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a:solidFill>
                          <a:schemeClr val="dk1"/>
                        </a:solidFill>
                        <a:latin typeface="+mn-lt"/>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a:solidFill>
                          <a:schemeClr val="dk1"/>
                        </a:solidFill>
                        <a:latin typeface="+mn-lt"/>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noFill/>
                  </a:tcPr>
                </a:tc>
                <a:tc>
                  <a:txBody>
                    <a:bodyPr/>
                    <a:lstStyle/>
                    <a:p>
                      <a:pPr marL="0" algn="l" defTabSz="914400" rtl="0" eaLnBrk="1" latinLnBrk="0" hangingPunct="1"/>
                      <a:endParaRPr lang="en-US" sz="1800" kern="1200">
                        <a:solidFill>
                          <a:schemeClr val="dk1"/>
                        </a:solidFill>
                        <a:latin typeface="+mn-lt"/>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8636671"/>
                  </a:ext>
                </a:extLst>
              </a:tr>
              <a:tr h="31605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FFFF"/>
                          </a:solidFill>
                          <a:effectLst/>
                          <a:uLnTx/>
                          <a:uFillTx/>
                          <a:latin typeface="TitlingGothicFB" pitchFamily="2" charset="0"/>
                          <a:ea typeface="+mn-ea"/>
                          <a:cs typeface="+mn-cs"/>
                        </a:rPr>
                        <a:t>Countercept</a:t>
                      </a: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solidFill>
                      <a:srgbClr val="4B3270"/>
                    </a:solidFill>
                  </a:tcPr>
                </a:tc>
                <a:tc hMerge="1">
                  <a:txBody>
                    <a:bodyPr/>
                    <a:lstStyle/>
                    <a:p>
                      <a:endParaRPr lang="en-US"/>
                    </a:p>
                  </a:txBody>
                  <a:tcPr>
                    <a:lnL w="28575" cap="flat" cmpd="sng" algn="ctr">
                      <a:solidFill>
                        <a:srgbClr val="0E163F"/>
                      </a:solidFill>
                      <a:prstDash val="solid"/>
                      <a:round/>
                      <a:headEnd type="none" w="med" len="med"/>
                      <a:tailEnd type="none" w="med" len="med"/>
                    </a:lnL>
                    <a:lnR w="28575" cap="flat" cmpd="sng" algn="ctr">
                      <a:solidFill>
                        <a:srgbClr val="0E163F"/>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4A3270"/>
                    </a:solidFill>
                  </a:tcPr>
                </a:tc>
                <a:tc hMerge="1">
                  <a:txBody>
                    <a:bodyPr/>
                    <a:lstStyle/>
                    <a:p>
                      <a:endParaRPr lang="en-US"/>
                    </a:p>
                  </a:txBody>
                  <a:tcPr>
                    <a:lnL w="28575" cap="flat" cmpd="sng" algn="ctr">
                      <a:solidFill>
                        <a:srgbClr val="0E163F"/>
                      </a:solidFill>
                      <a:prstDash val="solid"/>
                      <a:round/>
                      <a:headEnd type="none" w="med" len="med"/>
                      <a:tailEnd type="none" w="med" len="med"/>
                    </a:lnL>
                    <a:lnR w="28575" cap="flat" cmpd="sng" algn="ctr">
                      <a:solidFill>
                        <a:srgbClr val="0E163F"/>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4A3270"/>
                    </a:solidFill>
                  </a:tcPr>
                </a:tc>
                <a:tc hMerge="1">
                  <a:txBody>
                    <a:bodyPr/>
                    <a:lstStyle/>
                    <a:p>
                      <a:endParaRPr lang="en-US"/>
                    </a:p>
                  </a:txBody>
                  <a:tcPr>
                    <a:lnL w="9525" cap="flat" cmpd="sng" algn="ctr">
                      <a:solidFill>
                        <a:schemeClr val="bg2">
                          <a:lumMod val="50000"/>
                        </a:schemeClr>
                      </a:solidFill>
                      <a:prstDash val="solid"/>
                      <a:round/>
                      <a:headEnd type="none" w="med" len="med"/>
                      <a:tailEnd type="none" w="med" len="med"/>
                    </a:lnL>
                    <a:lnR w="28575" cap="flat" cmpd="sng" algn="ctr">
                      <a:solidFill>
                        <a:srgbClr val="0E163F"/>
                      </a:solidFill>
                      <a:prstDash val="solid"/>
                      <a:round/>
                      <a:headEnd type="none" w="med" len="med"/>
                      <a:tailEnd type="none" w="med" len="med"/>
                    </a:lnR>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4A3270"/>
                    </a:solidFill>
                  </a:tcPr>
                </a:tc>
                <a:tc hMerge="1">
                  <a:txBody>
                    <a:bodyPr/>
                    <a:lstStyle/>
                    <a:p>
                      <a:endParaRPr lang="en-US"/>
                    </a:p>
                  </a:txBody>
                  <a:tcPr>
                    <a:lnL w="28575" cap="flat" cmpd="sng" algn="ctr">
                      <a:solidFill>
                        <a:srgbClr val="0E163F"/>
                      </a:solidFill>
                      <a:prstDash val="solid"/>
                      <a:round/>
                      <a:headEnd type="none" w="med" len="med"/>
                      <a:tailEnd type="none" w="med" len="med"/>
                    </a:lnL>
                    <a:lnR w="28575" cap="flat" cmpd="sng" algn="ctr">
                      <a:solidFill>
                        <a:srgbClr val="0E163F"/>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4A3270"/>
                    </a:solidFill>
                  </a:tcPr>
                </a:tc>
                <a:extLst>
                  <a:ext uri="{0D108BD9-81ED-4DB2-BD59-A6C34878D82A}">
                    <a16:rowId xmlns:a16="http://schemas.microsoft.com/office/drawing/2014/main" val="3018638449"/>
                  </a:ext>
                </a:extLst>
              </a:tr>
              <a:tr h="343403">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FFFF"/>
                          </a:solidFill>
                          <a:effectLst/>
                          <a:uLnTx/>
                          <a:uFillTx/>
                          <a:latin typeface="TitlingGothicFB" pitchFamily="2" charset="0"/>
                          <a:ea typeface="+mn-ea"/>
                          <a:cs typeface="+mn-cs"/>
                        </a:rPr>
                        <a:t>Managed Detection and Response</a:t>
                      </a: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solidFill>
                      <a:srgbClr val="4A3270"/>
                    </a:solidFill>
                  </a:tcPr>
                </a:tc>
                <a:tc hMerge="1">
                  <a:txBody>
                    <a:bodyPr/>
                    <a:lstStyle/>
                    <a:p>
                      <a:endParaRPr lang="en-US"/>
                    </a:p>
                  </a:txBody>
                  <a:tcPr>
                    <a:lnL w="28575" cap="flat" cmpd="sng" algn="ctr">
                      <a:solidFill>
                        <a:srgbClr val="0E163F"/>
                      </a:solidFill>
                      <a:prstDash val="solid"/>
                      <a:round/>
                      <a:headEnd type="none" w="med" len="med"/>
                      <a:tailEnd type="none" w="med" len="med"/>
                    </a:lnL>
                    <a:lnR w="28575" cap="flat" cmpd="sng" algn="ctr">
                      <a:solidFill>
                        <a:srgbClr val="0E163F"/>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4A3270"/>
                    </a:solidFill>
                  </a:tcPr>
                </a:tc>
                <a:tc hMerge="1">
                  <a:txBody>
                    <a:bodyPr/>
                    <a:lstStyle/>
                    <a:p>
                      <a:endParaRPr lang="en-US"/>
                    </a:p>
                  </a:txBody>
                  <a:tcPr>
                    <a:lnL w="9525" cap="flat" cmpd="sng" algn="ctr">
                      <a:solidFill>
                        <a:schemeClr val="bg2">
                          <a:lumMod val="50000"/>
                        </a:schemeClr>
                      </a:solidFill>
                      <a:prstDash val="solid"/>
                      <a:round/>
                      <a:headEnd type="none" w="med" len="med"/>
                      <a:tailEnd type="none" w="med" len="med"/>
                    </a:lnL>
                    <a:lnR w="28575" cap="flat" cmpd="sng" algn="ctr">
                      <a:solidFill>
                        <a:srgbClr val="0E163F"/>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4A3270"/>
                    </a:solid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992584"/>
                  </a:ext>
                </a:extLst>
              </a:tr>
              <a:tr h="343403">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FFFF"/>
                          </a:solidFill>
                          <a:effectLst/>
                          <a:uLnTx/>
                          <a:uFillTx/>
                          <a:latin typeface="TitlingGothicFB" pitchFamily="2" charset="0"/>
                          <a:ea typeface="+mn-ea"/>
                          <a:cs typeface="+mn-cs"/>
                        </a:rPr>
                        <a:t>Elevate</a:t>
                      </a: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solidFill>
                      <a:srgbClr val="4A3270"/>
                    </a:solidFill>
                  </a:tcPr>
                </a:tc>
                <a:tc hMerge="1">
                  <a:txBody>
                    <a:bodyPr/>
                    <a:lstStyle/>
                    <a:p>
                      <a:endParaRPr lang="en-US"/>
                    </a:p>
                  </a:txBody>
                  <a:tcPr>
                    <a:lnL w="28575" cap="flat" cmpd="sng" algn="ctr">
                      <a:solidFill>
                        <a:srgbClr val="0E163F"/>
                      </a:solidFill>
                      <a:prstDash val="solid"/>
                      <a:round/>
                      <a:headEnd type="none" w="med" len="med"/>
                      <a:tailEnd type="none" w="med" len="med"/>
                    </a:lnL>
                    <a:lnR w="28575" cap="flat" cmpd="sng" algn="ctr">
                      <a:solidFill>
                        <a:srgbClr val="0E163F"/>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4A3270"/>
                    </a:solid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0277928"/>
                  </a:ext>
                </a:extLst>
              </a:tr>
              <a:tr h="368177">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FFFF"/>
                          </a:solidFill>
                          <a:effectLst/>
                          <a:uLnTx/>
                          <a:uFillTx/>
                          <a:latin typeface="TitlingGothicFB" pitchFamily="2" charset="0"/>
                          <a:ea typeface="+mn-ea"/>
                          <a:cs typeface="+mn-cs"/>
                        </a:rPr>
                        <a:t>Co-Monitoring</a:t>
                      </a: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solidFill>
                      <a:srgbClr val="4A3270"/>
                    </a:solid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230243"/>
                  </a:ext>
                </a:extLst>
              </a:tr>
              <a:tr h="343403">
                <a:tc>
                  <a:txBody>
                    <a:bodyPr/>
                    <a:lstStyle/>
                    <a:p>
                      <a:pPr marL="0" algn="l" defTabSz="914400" rtl="0" eaLnBrk="1" latinLnBrk="0" hangingPunct="1"/>
                      <a:endParaRPr lang="en-US" sz="1800" kern="1200">
                        <a:solidFill>
                          <a:schemeClr val="dk1"/>
                        </a:solidFill>
                        <a:latin typeface="+mn-lt"/>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a:solidFill>
                          <a:schemeClr val="dk1"/>
                        </a:solidFill>
                        <a:latin typeface="+mn-lt"/>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1800" kern="1200">
                        <a:solidFill>
                          <a:schemeClr val="dk1"/>
                        </a:solidFill>
                        <a:latin typeface="+mn-lt"/>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FFFF"/>
                          </a:solidFill>
                          <a:effectLst/>
                          <a:uLnTx/>
                          <a:uFillTx/>
                          <a:latin typeface="TitlingGothicFB" pitchFamily="2" charset="0"/>
                          <a:ea typeface="+mn-ea"/>
                          <a:cs typeface="+mn-cs"/>
                        </a:rPr>
                        <a:t>Incident Response</a:t>
                      </a: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solidFill>
                      <a:srgbClr val="4A3270"/>
                    </a:solidFill>
                  </a:tcPr>
                </a:tc>
                <a:tc hMerge="1">
                  <a:txBody>
                    <a:bodyPr/>
                    <a:lstStyle/>
                    <a:p>
                      <a:endParaRPr lang="en-US"/>
                    </a:p>
                  </a:txBody>
                  <a:tcPr>
                    <a:lnL w="28575" cap="flat" cmpd="sng" algn="ctr">
                      <a:solidFill>
                        <a:srgbClr val="0E163F"/>
                      </a:solidFill>
                      <a:prstDash val="solid"/>
                      <a:round/>
                      <a:headEnd type="none" w="med" len="med"/>
                      <a:tailEnd type="none" w="med" len="med"/>
                    </a:lnL>
                    <a:lnR w="28575" cap="flat" cmpd="sng" algn="ctr">
                      <a:solidFill>
                        <a:srgbClr val="0E163F"/>
                      </a:solidFill>
                      <a:prstDash val="solid"/>
                      <a:round/>
                      <a:headEnd type="none" w="med" len="med"/>
                      <a:tailEnd type="none" w="med" len="med"/>
                    </a:lnR>
                    <a:lnT w="28575" cap="flat" cmpd="sng" algn="ctr">
                      <a:solidFill>
                        <a:srgbClr val="0E163F"/>
                      </a:solidFill>
                      <a:prstDash val="solid"/>
                      <a:round/>
                      <a:headEnd type="none" w="med" len="med"/>
                      <a:tailEnd type="none" w="med" len="med"/>
                    </a:lnT>
                    <a:lnB w="28575" cap="flat" cmpd="sng" algn="ctr">
                      <a:solidFill>
                        <a:srgbClr val="0E163F"/>
                      </a:solidFill>
                      <a:prstDash val="solid"/>
                      <a:round/>
                      <a:headEnd type="none" w="med" len="med"/>
                      <a:tailEnd type="none" w="med" len="med"/>
                    </a:lnB>
                    <a:lnTlToBr w="12700" cmpd="sng">
                      <a:noFill/>
                      <a:prstDash val="solid"/>
                    </a:lnTlToBr>
                    <a:lnBlToTr w="12700" cmpd="sng">
                      <a:noFill/>
                      <a:prstDash val="solid"/>
                    </a:lnBlToTr>
                    <a:solidFill>
                      <a:srgbClr val="4A3270"/>
                    </a:solidFill>
                  </a:tcPr>
                </a:tc>
                <a:extLst>
                  <a:ext uri="{0D108BD9-81ED-4DB2-BD59-A6C34878D82A}">
                    <a16:rowId xmlns:a16="http://schemas.microsoft.com/office/drawing/2014/main" val="1192159376"/>
                  </a:ext>
                </a:extLst>
              </a:tr>
              <a:tr h="343403">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a:ln>
                          <a:noFill/>
                        </a:ln>
                        <a:solidFill>
                          <a:srgbClr val="FFFFFF"/>
                        </a:solidFill>
                        <a:effectLst/>
                        <a:uLnTx/>
                        <a:uFillTx/>
                        <a:latin typeface="TitlingGothicFB" pitchFamily="2" charset="0"/>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solidFill>
                        <a:srgbClr val="07271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473871535"/>
                  </a:ext>
                </a:extLst>
              </a:tr>
              <a:tr h="343403">
                <a:tc>
                  <a:txBody>
                    <a:bodyPr/>
                    <a:lstStyle/>
                    <a:p>
                      <a:pPr algn="ctr"/>
                      <a:r>
                        <a:rPr lang="en-GB" sz="1600">
                          <a:solidFill>
                            <a:schemeClr val="accent5"/>
                          </a:solidFill>
                          <a:latin typeface="TitlingGothicFB Medium" pitchFamily="2" charset="77"/>
                        </a:rPr>
                        <a:t>Identify</a:t>
                      </a:r>
                      <a:endParaRPr lang="en-US" sz="1600">
                        <a:solidFill>
                          <a:schemeClr val="accent5"/>
                        </a:solidFill>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a:solidFill>
                            <a:schemeClr val="accent5"/>
                          </a:solidFill>
                          <a:latin typeface="TitlingGothicFB Medium" pitchFamily="2" charset="77"/>
                        </a:rPr>
                        <a:t>Protect</a:t>
                      </a:r>
                      <a:endParaRPr lang="en-US" sz="1600">
                        <a:solidFill>
                          <a:schemeClr val="accent5"/>
                        </a:solidFill>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chemeClr val="accent5"/>
                          </a:solidFill>
                          <a:latin typeface="TitlingGothicFB Medium" pitchFamily="2" charset="77"/>
                        </a:rPr>
                        <a:t>Detect</a:t>
                      </a: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solidFill>
                            <a:schemeClr val="accent5"/>
                          </a:solidFill>
                          <a:latin typeface="TitlingGothicFB Medium" pitchFamily="2" charset="77"/>
                        </a:rPr>
                        <a:t>Respond</a:t>
                      </a:r>
                      <a:endParaRPr lang="en-US" sz="1600" kern="1200">
                        <a:solidFill>
                          <a:schemeClr val="accent5"/>
                        </a:solidFill>
                        <a:latin typeface="+mn-lt"/>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accent5"/>
                          </a:solidFill>
                          <a:latin typeface="TitlingGothicFB Medium" pitchFamily="2" charset="77"/>
                        </a:rPr>
                        <a:t>Recover</a:t>
                      </a:r>
                      <a:endParaRPr lang="en-US" sz="1600" kern="1200" dirty="0">
                        <a:solidFill>
                          <a:schemeClr val="accent5"/>
                        </a:solidFill>
                        <a:latin typeface="+mn-lt"/>
                        <a:ea typeface="+mn-ea"/>
                        <a:cs typeface="+mn-cs"/>
                      </a:endParaRPr>
                    </a:p>
                  </a:txBody>
                  <a:tcPr anchor="ctr">
                    <a:lnL w="12700" cap="flat" cmpd="sng" algn="ctr">
                      <a:solidFill>
                        <a:schemeClr val="accent5">
                          <a:lumMod val="25000"/>
                        </a:schemeClr>
                      </a:solidFill>
                      <a:prstDash val="solid"/>
                      <a:round/>
                      <a:headEnd type="none" w="med" len="med"/>
                      <a:tailEnd type="none" w="med" len="med"/>
                    </a:lnL>
                    <a:lnR w="12700" cap="flat" cmpd="sng" algn="ctr">
                      <a:solidFill>
                        <a:schemeClr val="accent5">
                          <a:lumMod val="25000"/>
                        </a:schemeClr>
                      </a:solidFill>
                      <a:prstDash val="solid"/>
                      <a:round/>
                      <a:headEnd type="none" w="med" len="med"/>
                      <a:tailEnd type="none" w="med" len="med"/>
                    </a:lnR>
                    <a:lnT w="28575" cap="flat" cmpd="sng" algn="ctr">
                      <a:solidFill>
                        <a:srgbClr val="07271C"/>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1260543"/>
                  </a:ext>
                </a:extLst>
              </a:tr>
            </a:tbl>
          </a:graphicData>
        </a:graphic>
      </p:graphicFrame>
      <p:sp>
        <p:nvSpPr>
          <p:cNvPr id="32" name="Title 2">
            <a:extLst>
              <a:ext uri="{FF2B5EF4-FFF2-40B4-BE49-F238E27FC236}">
                <a16:creationId xmlns:a16="http://schemas.microsoft.com/office/drawing/2014/main" id="{660D7F4A-30B0-4A0F-8C8E-2DB4A556F0A3}"/>
              </a:ext>
            </a:extLst>
          </p:cNvPr>
          <p:cNvSpPr>
            <a:spLocks noGrp="1"/>
          </p:cNvSpPr>
          <p:nvPr>
            <p:ph type="title"/>
          </p:nvPr>
        </p:nvSpPr>
        <p:spPr/>
        <p:txBody>
          <a:bodyPr/>
          <a:lstStyle/>
          <a:p>
            <a:r>
              <a:rPr lang="en-US" sz="3600" dirty="0" err="1">
                <a:solidFill>
                  <a:schemeClr val="bg1"/>
                </a:solidFill>
                <a:latin typeface="+mj-lt"/>
              </a:rPr>
              <a:t>WithSecure</a:t>
            </a:r>
            <a:r>
              <a:rPr lang="en-US" sz="3600" dirty="0">
                <a:solidFill>
                  <a:schemeClr val="bg1"/>
                </a:solidFill>
                <a:latin typeface="+mj-lt"/>
              </a:rPr>
              <a:t>™ Elements Cloud</a:t>
            </a:r>
            <a:r>
              <a:rPr lang="en-US" sz="3600" dirty="0">
                <a:solidFill>
                  <a:schemeClr val="bg1"/>
                </a:solidFill>
              </a:rPr>
              <a:t> - NIST</a:t>
            </a:r>
            <a:endParaRPr lang="en-US" sz="3600" dirty="0"/>
          </a:p>
        </p:txBody>
      </p:sp>
      <p:sp>
        <p:nvSpPr>
          <p:cNvPr id="55" name="Rectangle 54">
            <a:extLst>
              <a:ext uri="{FF2B5EF4-FFF2-40B4-BE49-F238E27FC236}">
                <a16:creationId xmlns:a16="http://schemas.microsoft.com/office/drawing/2014/main" id="{494549A9-A00D-C7E9-04E2-E675094A2CB2}"/>
              </a:ext>
            </a:extLst>
          </p:cNvPr>
          <p:cNvSpPr>
            <a:spLocks/>
          </p:cNvSpPr>
          <p:nvPr/>
        </p:nvSpPr>
        <p:spPr>
          <a:xfrm>
            <a:off x="762000" y="5707528"/>
            <a:ext cx="2016000" cy="296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TitlingGothicFB Medium" pitchFamily="2" charset="77"/>
              <a:ea typeface="+mn-ea"/>
              <a:cs typeface="+mn-cs"/>
            </a:endParaRPr>
          </a:p>
        </p:txBody>
      </p:sp>
      <p:sp>
        <p:nvSpPr>
          <p:cNvPr id="66" name="Rectangle 65">
            <a:extLst>
              <a:ext uri="{FF2B5EF4-FFF2-40B4-BE49-F238E27FC236}">
                <a16:creationId xmlns:a16="http://schemas.microsoft.com/office/drawing/2014/main" id="{B5E08611-B46E-318C-DB3C-B29B434C02DC}"/>
              </a:ext>
            </a:extLst>
          </p:cNvPr>
          <p:cNvSpPr>
            <a:spLocks/>
          </p:cNvSpPr>
          <p:nvPr/>
        </p:nvSpPr>
        <p:spPr>
          <a:xfrm>
            <a:off x="5061047" y="5707527"/>
            <a:ext cx="2016000" cy="296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TitlingGothicFB Medium" pitchFamily="2" charset="77"/>
              <a:ea typeface="+mn-ea"/>
              <a:cs typeface="+mn-cs"/>
            </a:endParaRPr>
          </a:p>
        </p:txBody>
      </p:sp>
      <p:sp>
        <p:nvSpPr>
          <p:cNvPr id="70" name="Rectangle 69">
            <a:extLst>
              <a:ext uri="{FF2B5EF4-FFF2-40B4-BE49-F238E27FC236}">
                <a16:creationId xmlns:a16="http://schemas.microsoft.com/office/drawing/2014/main" id="{2E46062D-133C-2783-D2D4-BAFC186C056B}"/>
              </a:ext>
            </a:extLst>
          </p:cNvPr>
          <p:cNvSpPr>
            <a:spLocks/>
          </p:cNvSpPr>
          <p:nvPr/>
        </p:nvSpPr>
        <p:spPr>
          <a:xfrm>
            <a:off x="7231608" y="5707528"/>
            <a:ext cx="2016000" cy="296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TitlingGothicFB Medium" pitchFamily="2" charset="77"/>
              <a:ea typeface="+mn-ea"/>
              <a:cs typeface="+mn-cs"/>
            </a:endParaRPr>
          </a:p>
        </p:txBody>
      </p:sp>
      <p:sp>
        <p:nvSpPr>
          <p:cNvPr id="2" name="Rectangle 1">
            <a:extLst>
              <a:ext uri="{FF2B5EF4-FFF2-40B4-BE49-F238E27FC236}">
                <a16:creationId xmlns:a16="http://schemas.microsoft.com/office/drawing/2014/main" id="{7DACFBFE-390F-F010-6B67-5E4C095BD638}"/>
              </a:ext>
            </a:extLst>
          </p:cNvPr>
          <p:cNvSpPr>
            <a:spLocks/>
          </p:cNvSpPr>
          <p:nvPr/>
        </p:nvSpPr>
        <p:spPr>
          <a:xfrm>
            <a:off x="9362744" y="5707527"/>
            <a:ext cx="2016000" cy="296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72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TitlingGothicFB Medium" pitchFamily="2" charset="77"/>
              <a:ea typeface="+mn-ea"/>
              <a:cs typeface="+mn-cs"/>
            </a:endParaRPr>
          </a:p>
        </p:txBody>
      </p:sp>
      <p:sp>
        <p:nvSpPr>
          <p:cNvPr id="15" name="TextBox 14">
            <a:extLst>
              <a:ext uri="{FF2B5EF4-FFF2-40B4-BE49-F238E27FC236}">
                <a16:creationId xmlns:a16="http://schemas.microsoft.com/office/drawing/2014/main" id="{5E27E2B7-BD57-5CB7-739E-7FFBC4433C5D}"/>
              </a:ext>
            </a:extLst>
          </p:cNvPr>
          <p:cNvSpPr txBox="1"/>
          <p:nvPr/>
        </p:nvSpPr>
        <p:spPr>
          <a:xfrm>
            <a:off x="609600" y="6280827"/>
            <a:ext cx="510748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900" b="0" i="0" u="none" strike="noStrike" kern="1200" cap="none" spc="0" normalizeH="0" baseline="0" noProof="0" dirty="0">
                <a:ln>
                  <a:noFill/>
                </a:ln>
                <a:solidFill>
                  <a:srgbClr val="FFFFFF"/>
                </a:solidFill>
                <a:effectLst/>
                <a:uLnTx/>
                <a:uFillTx/>
                <a:latin typeface="Archivo"/>
                <a:ea typeface="+mn-ea"/>
                <a:cs typeface="+mn-cs"/>
              </a:rPr>
              <a:t>*La seguridad de identidad se ampliará para tener capacidad de respuesta más adelante en 2024.</a:t>
            </a:r>
            <a:endParaRPr kumimoji="0" lang="en-US" sz="900" b="0" i="0" u="none" strike="noStrike" kern="1200" cap="none" spc="0" normalizeH="0" baseline="0" noProof="0" dirty="0">
              <a:ln>
                <a:noFill/>
              </a:ln>
              <a:solidFill>
                <a:srgbClr val="C6CEFF"/>
              </a:solidFill>
              <a:effectLst/>
              <a:uLnTx/>
              <a:uFillTx/>
              <a:latin typeface="Archivo"/>
              <a:ea typeface="+mn-ea"/>
              <a:cs typeface="+mn-cs"/>
            </a:endParaRPr>
          </a:p>
        </p:txBody>
      </p:sp>
    </p:spTree>
    <p:extLst>
      <p:ext uri="{BB962C8B-B14F-4D97-AF65-F5344CB8AC3E}">
        <p14:creationId xmlns:p14="http://schemas.microsoft.com/office/powerpoint/2010/main" val="328230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3D12B218-2509-6441-E43F-17FBE68A92EF}"/>
              </a:ext>
            </a:extLst>
          </p:cNvPr>
          <p:cNvGraphicFramePr>
            <a:graphicFrameLocks noGrp="1"/>
          </p:cNvGraphicFramePr>
          <p:nvPr>
            <p:extLst>
              <p:ext uri="{D42A27DB-BD31-4B8C-83A1-F6EECF244321}">
                <p14:modId xmlns:p14="http://schemas.microsoft.com/office/powerpoint/2010/main" val="3296571418"/>
              </p:ext>
            </p:extLst>
          </p:nvPr>
        </p:nvGraphicFramePr>
        <p:xfrm>
          <a:off x="695325" y="1211046"/>
          <a:ext cx="10801349" cy="4843110"/>
        </p:xfrm>
        <a:graphic>
          <a:graphicData uri="http://schemas.openxmlformats.org/drawingml/2006/table">
            <a:tbl>
              <a:tblPr firstRow="1" bandRow="1">
                <a:tableStyleId>{5C22544A-7EE6-4342-B048-85BDC9FD1C3A}</a:tableStyleId>
              </a:tblPr>
              <a:tblGrid>
                <a:gridCol w="1695450">
                  <a:extLst>
                    <a:ext uri="{9D8B030D-6E8A-4147-A177-3AD203B41FA5}">
                      <a16:colId xmlns:a16="http://schemas.microsoft.com/office/drawing/2014/main" val="847041180"/>
                    </a:ext>
                  </a:extLst>
                </a:gridCol>
                <a:gridCol w="4381500">
                  <a:extLst>
                    <a:ext uri="{9D8B030D-6E8A-4147-A177-3AD203B41FA5}">
                      <a16:colId xmlns:a16="http://schemas.microsoft.com/office/drawing/2014/main" val="2436470293"/>
                    </a:ext>
                  </a:extLst>
                </a:gridCol>
                <a:gridCol w="4724399">
                  <a:extLst>
                    <a:ext uri="{9D8B030D-6E8A-4147-A177-3AD203B41FA5}">
                      <a16:colId xmlns:a16="http://schemas.microsoft.com/office/drawing/2014/main" val="428855715"/>
                    </a:ext>
                  </a:extLst>
                </a:gridCol>
              </a:tblGrid>
              <a:tr h="625211">
                <a:tc>
                  <a:txBody>
                    <a:bodyPr/>
                    <a:lstStyle/>
                    <a:p>
                      <a:endParaRPr lang="en-FI" dirty="0"/>
                    </a:p>
                  </a:txBody>
                  <a:tcP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0" lang="en-GB" sz="2000" b="1" i="0" u="none" strike="noStrike" kern="1200" cap="none" spc="0" normalizeH="0" baseline="0" noProof="0" dirty="0">
                          <a:ln>
                            <a:noFill/>
                          </a:ln>
                          <a:solidFill>
                            <a:srgbClr val="C8F3E3"/>
                          </a:solidFill>
                          <a:effectLst/>
                          <a:uLnTx/>
                          <a:uFillTx/>
                          <a:latin typeface="+mn-lt"/>
                          <a:ea typeface="+mj-ea"/>
                          <a:cs typeface="+mj-cs"/>
                        </a:rPr>
                        <a:t>Elements XM</a:t>
                      </a:r>
                      <a:br>
                        <a:rPr kumimoji="0" lang="en-US" sz="2400" b="0" i="0" u="none" strike="noStrike" kern="1200" cap="none" spc="0" normalizeH="0" baseline="0" noProof="0" dirty="0">
                          <a:ln>
                            <a:noFill/>
                          </a:ln>
                          <a:solidFill>
                            <a:srgbClr val="E6E6F0"/>
                          </a:solidFill>
                          <a:effectLst/>
                          <a:uLnTx/>
                          <a:uFillTx/>
                          <a:latin typeface="+mn-lt"/>
                          <a:ea typeface="+mj-ea"/>
                          <a:cs typeface="+mj-cs"/>
                        </a:rPr>
                      </a:br>
                      <a:r>
                        <a:rPr kumimoji="0" lang="en-US" sz="1600" b="0" i="0" u="none" strike="noStrike" kern="1200" cap="none" spc="0" normalizeH="0" baseline="0" noProof="0" dirty="0" err="1">
                          <a:ln>
                            <a:noFill/>
                          </a:ln>
                          <a:solidFill>
                            <a:srgbClr val="5DC99F"/>
                          </a:solidFill>
                          <a:effectLst/>
                          <a:uLnTx/>
                          <a:uFillTx/>
                          <a:latin typeface="+mn-lt"/>
                          <a:ea typeface="+mj-ea"/>
                          <a:cs typeface="+mj-cs"/>
                        </a:rPr>
                        <a:t>Seguridad</a:t>
                      </a:r>
                      <a:r>
                        <a:rPr kumimoji="0" lang="en-US" sz="1600" b="0" i="0" u="none" strike="noStrike" kern="1200" cap="none" spc="0" normalizeH="0" baseline="0" noProof="0" dirty="0">
                          <a:ln>
                            <a:noFill/>
                          </a:ln>
                          <a:solidFill>
                            <a:srgbClr val="5DC99F"/>
                          </a:solidFill>
                          <a:effectLst/>
                          <a:uLnTx/>
                          <a:uFillTx/>
                          <a:latin typeface="+mn-lt"/>
                          <a:ea typeface="+mj-ea"/>
                          <a:cs typeface="+mj-cs"/>
                        </a:rPr>
                        <a:t> </a:t>
                      </a:r>
                      <a:r>
                        <a:rPr kumimoji="0" lang="en-US" sz="1600" b="0" i="0" u="none" strike="noStrike" kern="1200" cap="none" spc="0" normalizeH="0" baseline="0" noProof="0" dirty="0" err="1">
                          <a:ln>
                            <a:noFill/>
                          </a:ln>
                          <a:solidFill>
                            <a:srgbClr val="5DC99F"/>
                          </a:solidFill>
                          <a:effectLst/>
                          <a:uLnTx/>
                          <a:uFillTx/>
                          <a:latin typeface="+mn-lt"/>
                          <a:ea typeface="+mj-ea"/>
                          <a:cs typeface="+mj-cs"/>
                        </a:rPr>
                        <a:t>proactiva</a:t>
                      </a:r>
                      <a:r>
                        <a:rPr kumimoji="0" lang="en-US" sz="1600" b="0" i="0" u="none" strike="noStrike" kern="1200" cap="none" spc="0" normalizeH="0" baseline="0" noProof="0" dirty="0">
                          <a:ln>
                            <a:noFill/>
                          </a:ln>
                          <a:solidFill>
                            <a:srgbClr val="5DC99F"/>
                          </a:solidFill>
                          <a:effectLst/>
                          <a:uLnTx/>
                          <a:uFillTx/>
                          <a:latin typeface="+mn-lt"/>
                          <a:ea typeface="+mj-ea"/>
                          <a:cs typeface="+mj-cs"/>
                        </a:rPr>
                        <a:t> continua</a:t>
                      </a:r>
                      <a:endParaRPr lang="en-FI" sz="1400" b="0" dirty="0">
                        <a:latin typeface="+mn-lt"/>
                      </a:endParaRPr>
                    </a:p>
                  </a:txBody>
                  <a:tcP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8F3E3"/>
                          </a:solidFill>
                          <a:effectLst/>
                          <a:uLnTx/>
                          <a:uFillTx/>
                          <a:latin typeface="+mn-lt"/>
                          <a:ea typeface="+mn-ea"/>
                          <a:cs typeface="+mn-cs"/>
                        </a:rPr>
                        <a:t>Elements XDR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5DC99F"/>
                          </a:solidFill>
                          <a:effectLst/>
                          <a:uLnTx/>
                          <a:uFillTx/>
                          <a:latin typeface="+mn-lt"/>
                          <a:ea typeface="+mn-ea"/>
                          <a:cs typeface="+mn-cs"/>
                        </a:rPr>
                        <a:t>Seguridad</a:t>
                      </a:r>
                      <a:r>
                        <a:rPr kumimoji="0" lang="en-US" sz="1600" b="0" i="0" u="none" strike="noStrike" kern="1200" cap="none" spc="0" normalizeH="0" baseline="0" noProof="0" dirty="0">
                          <a:ln>
                            <a:noFill/>
                          </a:ln>
                          <a:solidFill>
                            <a:srgbClr val="5DC99F"/>
                          </a:solidFill>
                          <a:effectLst/>
                          <a:uLnTx/>
                          <a:uFillTx/>
                          <a:latin typeface="+mn-lt"/>
                          <a:ea typeface="+mn-ea"/>
                          <a:cs typeface="+mn-cs"/>
                        </a:rPr>
                        <a:t> </a:t>
                      </a:r>
                      <a:r>
                        <a:rPr kumimoji="0" lang="en-US" sz="1600" b="0" i="0" u="none" strike="noStrike" kern="1200" cap="none" spc="0" normalizeH="0" baseline="0" noProof="0" dirty="0" err="1">
                          <a:ln>
                            <a:noFill/>
                          </a:ln>
                          <a:solidFill>
                            <a:srgbClr val="5DC99F"/>
                          </a:solidFill>
                          <a:effectLst/>
                          <a:uLnTx/>
                          <a:uFillTx/>
                          <a:latin typeface="+mn-lt"/>
                          <a:ea typeface="+mn-ea"/>
                          <a:cs typeface="+mn-cs"/>
                        </a:rPr>
                        <a:t>reactiva</a:t>
                      </a:r>
                      <a:r>
                        <a:rPr kumimoji="0" lang="en-US" sz="1600" b="0" i="0" u="none" strike="noStrike" kern="1200" cap="none" spc="0" normalizeH="0" baseline="0" noProof="0" dirty="0">
                          <a:ln>
                            <a:noFill/>
                          </a:ln>
                          <a:solidFill>
                            <a:srgbClr val="5DC99F"/>
                          </a:solidFill>
                          <a:effectLst/>
                          <a:uLnTx/>
                          <a:uFillTx/>
                          <a:latin typeface="+mn-lt"/>
                          <a:ea typeface="+mn-ea"/>
                          <a:cs typeface="+mn-cs"/>
                        </a:rPr>
                        <a:t> continua</a:t>
                      </a:r>
                      <a:endParaRPr kumimoji="0" lang="en-FI" sz="1600" b="0" i="0" u="none" strike="noStrike" kern="1200" cap="none" spc="0" normalizeH="0" baseline="0" noProof="0" dirty="0">
                        <a:ln>
                          <a:noFill/>
                        </a:ln>
                        <a:solidFill>
                          <a:srgbClr val="000000"/>
                        </a:solidFill>
                        <a:effectLst/>
                        <a:uLnTx/>
                        <a:uFillTx/>
                        <a:latin typeface="+mn-lt"/>
                        <a:ea typeface="+mn-ea"/>
                        <a:cs typeface="+mn-cs"/>
                      </a:endParaRPr>
                    </a:p>
                  </a:txBody>
                  <a:tcPr>
                    <a:lnL w="12700" cmpd="sng">
                      <a:noFill/>
                    </a:lnL>
                    <a:lnR w="12700" cmpd="sng">
                      <a:noFill/>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2594665"/>
                  </a:ext>
                </a:extLst>
              </a:tr>
              <a:tr h="1099892">
                <a:tc>
                  <a:txBody>
                    <a:bodyPr/>
                    <a:lstStyle/>
                    <a:p>
                      <a:r>
                        <a:rPr lang="en-US" sz="1600" b="1" u="none" dirty="0" err="1">
                          <a:solidFill>
                            <a:schemeClr val="bg1"/>
                          </a:solidFill>
                        </a:rPr>
                        <a:t>Áreas</a:t>
                      </a:r>
                      <a:r>
                        <a:rPr lang="en-US" sz="1600" b="1" u="none" dirty="0">
                          <a:solidFill>
                            <a:schemeClr val="bg1"/>
                          </a:solidFill>
                        </a:rPr>
                        <a:t> de </a:t>
                      </a:r>
                      <a:r>
                        <a:rPr lang="en-US" sz="1600" b="1" u="none" dirty="0" err="1">
                          <a:solidFill>
                            <a:schemeClr val="bg1"/>
                          </a:solidFill>
                        </a:rPr>
                        <a:t>enfoque</a:t>
                      </a:r>
                      <a:r>
                        <a:rPr lang="en-US" sz="1600" b="1" u="none" dirty="0">
                          <a:solidFill>
                            <a:schemeClr val="bg1"/>
                          </a:solidFill>
                        </a:rPr>
                        <a:t>:</a:t>
                      </a:r>
                      <a:endParaRPr lang="en-FI" sz="1600" b="1" u="none"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a:txBody>
                    <a:bodyPr/>
                    <a:lstStyle/>
                    <a:p>
                      <a:r>
                        <a:rPr lang="en-US" sz="1400" b="1" dirty="0">
                          <a:solidFill>
                            <a:schemeClr val="bg1"/>
                          </a:solidFill>
                        </a:rPr>
                        <a:t>Antes del </a:t>
                      </a:r>
                      <a:r>
                        <a:rPr lang="en-US" sz="1400" b="1" dirty="0" err="1">
                          <a:solidFill>
                            <a:schemeClr val="bg1"/>
                          </a:solidFill>
                        </a:rPr>
                        <a:t>ataque</a:t>
                      </a:r>
                      <a:r>
                        <a:rPr lang="en-US" sz="1400" b="1" dirty="0">
                          <a:solidFill>
                            <a:schemeClr val="bg1"/>
                          </a:solidFill>
                        </a:rPr>
                        <a:t>:</a:t>
                      </a:r>
                      <a:r>
                        <a:rPr lang="en-US" sz="1400" dirty="0">
                          <a:solidFill>
                            <a:schemeClr val="bg1"/>
                          </a:solidFill>
                        </a:rPr>
                        <a:t> “</a:t>
                      </a:r>
                      <a:r>
                        <a:rPr lang="es-MX" sz="1400" dirty="0">
                          <a:solidFill>
                            <a:schemeClr val="bg1"/>
                          </a:solidFill>
                        </a:rPr>
                        <a:t>Bloquear su entorno” para que sea menos atractivo para los atacantes mediante la comprensión de las posibles rutas de ataque. Reducir el tamaño de su superficie de ataque.</a:t>
                      </a:r>
                      <a:endParaRPr lang="en-FI" sz="1400"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a:txBody>
                    <a:bodyPr/>
                    <a:lstStyle/>
                    <a:p>
                      <a:r>
                        <a:rPr lang="en-US" sz="1400" b="1" dirty="0">
                          <a:solidFill>
                            <a:schemeClr val="bg1"/>
                          </a:solidFill>
                        </a:rPr>
                        <a:t>Durante </a:t>
                      </a:r>
                      <a:r>
                        <a:rPr lang="en-US" sz="1400" b="1" dirty="0" err="1">
                          <a:solidFill>
                            <a:schemeClr val="bg1"/>
                          </a:solidFill>
                        </a:rPr>
                        <a:t>el</a:t>
                      </a:r>
                      <a:r>
                        <a:rPr lang="en-US" sz="1400" b="1" dirty="0">
                          <a:solidFill>
                            <a:schemeClr val="bg1"/>
                          </a:solidFill>
                        </a:rPr>
                        <a:t> </a:t>
                      </a:r>
                      <a:r>
                        <a:rPr lang="en-US" sz="1400" b="1" dirty="0" err="1">
                          <a:solidFill>
                            <a:schemeClr val="bg1"/>
                          </a:solidFill>
                        </a:rPr>
                        <a:t>ataque</a:t>
                      </a:r>
                      <a:r>
                        <a:rPr lang="en-US" sz="1400" b="1" dirty="0">
                          <a:solidFill>
                            <a:schemeClr val="bg1"/>
                          </a:solidFill>
                        </a:rPr>
                        <a:t>: </a:t>
                      </a:r>
                      <a:r>
                        <a:rPr lang="es-MX" sz="1400" dirty="0">
                          <a:solidFill>
                            <a:schemeClr val="bg1"/>
                          </a:solidFill>
                        </a:rPr>
                        <a:t>El atacante intenta acceder a través de su superficie de ataque o ya se encuentra dentro de su entorno. Usted protege a su organización contra ataques continuos y está preparado para detectarlos y responder a ellos.</a:t>
                      </a:r>
                      <a:endParaRPr lang="en-US" sz="1400"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extLst>
                  <a:ext uri="{0D108BD9-81ED-4DB2-BD59-A6C34878D82A}">
                    <a16:rowId xmlns:a16="http://schemas.microsoft.com/office/drawing/2014/main" val="2123252463"/>
                  </a:ext>
                </a:extLst>
              </a:tr>
              <a:tr h="688780">
                <a:tc>
                  <a:txBody>
                    <a:bodyPr/>
                    <a:lstStyle/>
                    <a:p>
                      <a:r>
                        <a:rPr lang="en-US" sz="1600" b="1" dirty="0" err="1">
                          <a:solidFill>
                            <a:schemeClr val="bg1"/>
                          </a:solidFill>
                        </a:rPr>
                        <a:t>Superficie</a:t>
                      </a:r>
                      <a:r>
                        <a:rPr lang="en-US" sz="1600" b="1" dirty="0">
                          <a:solidFill>
                            <a:schemeClr val="bg1"/>
                          </a:solidFill>
                        </a:rPr>
                        <a:t> de </a:t>
                      </a:r>
                      <a:r>
                        <a:rPr lang="en-US" sz="1600" b="1" dirty="0" err="1">
                          <a:solidFill>
                            <a:schemeClr val="bg1"/>
                          </a:solidFill>
                        </a:rPr>
                        <a:t>ataque</a:t>
                      </a:r>
                      <a:r>
                        <a:rPr lang="en-US" sz="1600" b="1" dirty="0">
                          <a:solidFill>
                            <a:schemeClr val="bg1"/>
                          </a:solidFill>
                        </a:rPr>
                        <a:t> externa</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A3C2A"/>
                    </a:solidFill>
                  </a:tcPr>
                </a:tc>
                <a:tc>
                  <a:txBody>
                    <a:bodyPr/>
                    <a:lstStyle/>
                    <a:p>
                      <a:r>
                        <a:rPr lang="es-MX" sz="1200" noProof="0" dirty="0">
                          <a:solidFill>
                            <a:schemeClr val="bg1"/>
                          </a:solidFill>
                        </a:rPr>
                        <a:t>Sistemas con conexión a internet</a:t>
                      </a:r>
                    </a:p>
                    <a:p>
                      <a:r>
                        <a:rPr lang="es-MX" sz="1200" noProof="0" dirty="0">
                          <a:solidFill>
                            <a:schemeClr val="bg1"/>
                          </a:solidFill>
                        </a:rPr>
                        <a:t>Activos expuestos externamente</a:t>
                      </a:r>
                      <a:endParaRPr lang="en-US" sz="1200" noProof="0"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7281C"/>
                    </a:solidFill>
                  </a:tcPr>
                </a:tc>
                <a:tc>
                  <a:txBody>
                    <a:bodyPr/>
                    <a:lstStyle/>
                    <a:p>
                      <a:r>
                        <a:rPr lang="es-MX" sz="1200" dirty="0">
                          <a:solidFill>
                            <a:schemeClr val="bg1"/>
                          </a:solidFill>
                        </a:rPr>
                        <a:t>Etiquetar y rastrear las actividades de los atacantes (TTP: tácticas, técnicas y procedimientos)</a:t>
                      </a:r>
                      <a:endParaRPr lang="en-FI" sz="1200"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7281C"/>
                    </a:solidFill>
                  </a:tcPr>
                </a:tc>
                <a:extLst>
                  <a:ext uri="{0D108BD9-81ED-4DB2-BD59-A6C34878D82A}">
                    <a16:rowId xmlns:a16="http://schemas.microsoft.com/office/drawing/2014/main" val="146559863"/>
                  </a:ext>
                </a:extLst>
              </a:tr>
              <a:tr h="744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chemeClr val="bg1"/>
                          </a:solidFill>
                        </a:rPr>
                        <a:t>Dispositivo</a:t>
                      </a:r>
                      <a:r>
                        <a:rPr lang="en-GB" sz="1600" b="1" dirty="0">
                          <a:solidFill>
                            <a:schemeClr val="bg1"/>
                          </a:solidFill>
                        </a:rPr>
                        <a:t> y Network</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A3C2A"/>
                    </a:solidFill>
                  </a:tcPr>
                </a:tc>
                <a:tc>
                  <a:txBody>
                    <a:bodyPr/>
                    <a:lstStyle/>
                    <a:p>
                      <a:r>
                        <a:rPr lang="en-US" sz="1200" dirty="0">
                          <a:solidFill>
                            <a:schemeClr val="bg1"/>
                          </a:solidFill>
                        </a:rPr>
                        <a:t>Devices with vulnerabilities (agent-based scan)</a:t>
                      </a:r>
                    </a:p>
                    <a:p>
                      <a:r>
                        <a:rPr lang="en-US" sz="1200" dirty="0">
                          <a:solidFill>
                            <a:schemeClr val="bg1"/>
                          </a:solidFill>
                        </a:rPr>
                        <a:t>Identification and scanning of agentless devices</a:t>
                      </a:r>
                    </a:p>
                    <a:p>
                      <a:endParaRPr lang="en-FI" sz="1200"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7281C"/>
                    </a:solidFill>
                  </a:tcPr>
                </a:tc>
                <a:tc>
                  <a:txBody>
                    <a:bodyPr/>
                    <a:lstStyle/>
                    <a:p>
                      <a:r>
                        <a:rPr lang="es-MX" sz="1200" dirty="0">
                          <a:solidFill>
                            <a:schemeClr val="bg1"/>
                          </a:solidFill>
                        </a:rPr>
                        <a:t>Bloqueo de malware</a:t>
                      </a:r>
                    </a:p>
                    <a:p>
                      <a:r>
                        <a:rPr lang="es-MX" sz="1200" dirty="0">
                          <a:solidFill>
                            <a:schemeClr val="bg1"/>
                          </a:solidFill>
                        </a:rPr>
                        <a:t>Detección de comportamientos sospechosos en los procesos</a:t>
                      </a:r>
                    </a:p>
                    <a:p>
                      <a:r>
                        <a:rPr lang="es-MX" sz="1200" dirty="0">
                          <a:solidFill>
                            <a:schemeClr val="bg1"/>
                          </a:solidFill>
                        </a:rPr>
                        <a:t>Acciones de remediación (p. ej., cierre de procesos)</a:t>
                      </a:r>
                      <a:endParaRPr lang="en-US" sz="1200"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7281C"/>
                    </a:solidFill>
                  </a:tcPr>
                </a:tc>
                <a:extLst>
                  <a:ext uri="{0D108BD9-81ED-4DB2-BD59-A6C34878D82A}">
                    <a16:rowId xmlns:a16="http://schemas.microsoft.com/office/drawing/2014/main" val="3590812222"/>
                  </a:ext>
                </a:extLst>
              </a:tr>
              <a:tr h="922931">
                <a:tc>
                  <a:txBody>
                    <a:bodyPr/>
                    <a:lstStyle/>
                    <a:p>
                      <a:r>
                        <a:rPr lang="en-US" sz="1600" b="1" dirty="0">
                          <a:solidFill>
                            <a:schemeClr val="bg1"/>
                          </a:solidFill>
                        </a:rPr>
                        <a:t>Identidad </a:t>
                      </a:r>
                    </a:p>
                    <a:p>
                      <a:r>
                        <a:rPr lang="en-US" sz="1400" b="0" dirty="0">
                          <a:solidFill>
                            <a:schemeClr val="bg1"/>
                          </a:solidFill>
                        </a:rPr>
                        <a:t>(Entra ID)</a:t>
                      </a:r>
                    </a:p>
                    <a:p>
                      <a:endParaRPr lang="en-FI" sz="1600" b="1"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A3C2A"/>
                    </a:solidFill>
                  </a:tcPr>
                </a:tc>
                <a:tc>
                  <a:txBody>
                    <a:bodyPr/>
                    <a:lstStyle/>
                    <a:p>
                      <a:r>
                        <a:rPr lang="en-US" sz="1200" dirty="0">
                          <a:solidFill>
                            <a:schemeClr val="bg1"/>
                          </a:solidFill>
                        </a:rPr>
                        <a:t>Missing Multi-Factor Authentication (MFA) configuration</a:t>
                      </a:r>
                    </a:p>
                    <a:p>
                      <a:r>
                        <a:rPr lang="en-US" sz="1200" dirty="0">
                          <a:solidFill>
                            <a:schemeClr val="bg1"/>
                          </a:solidFill>
                        </a:rPr>
                        <a:t>Leaked credentials and breached accounts</a:t>
                      </a:r>
                      <a:endParaRPr lang="en-FI" sz="1200"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7281C"/>
                    </a:solidFill>
                  </a:tcPr>
                </a:tc>
                <a:tc>
                  <a:txBody>
                    <a:bodyPr/>
                    <a:lstStyle/>
                    <a:p>
                      <a:r>
                        <a:rPr lang="es-MX" sz="1200" dirty="0">
                          <a:solidFill>
                            <a:schemeClr val="bg1"/>
                          </a:solidFill>
                        </a:rPr>
                        <a:t>Detección de inicios de sesión sospechosos (p. ej., viajes imposibles, protocolos de autenticación atípicos, etc.)</a:t>
                      </a:r>
                    </a:p>
                    <a:p>
                      <a:r>
                        <a:rPr lang="es-MX" sz="1200" dirty="0">
                          <a:solidFill>
                            <a:schemeClr val="bg1"/>
                          </a:solidFill>
                        </a:rPr>
                        <a:t>Detección de la actividad de usuarios comprometidos</a:t>
                      </a:r>
                    </a:p>
                    <a:p>
                      <a:r>
                        <a:rPr lang="es-MX" sz="1200" dirty="0">
                          <a:solidFill>
                            <a:schemeClr val="bg1"/>
                          </a:solidFill>
                        </a:rPr>
                        <a:t>Acciones de remediación*</a:t>
                      </a:r>
                      <a:endParaRPr lang="en-FI" sz="1200"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7281C"/>
                    </a:solidFill>
                  </a:tcPr>
                </a:tc>
                <a:extLst>
                  <a:ext uri="{0D108BD9-81ED-4DB2-BD59-A6C34878D82A}">
                    <a16:rowId xmlns:a16="http://schemas.microsoft.com/office/drawing/2014/main" val="466342432"/>
                  </a:ext>
                </a:extLst>
              </a:tr>
              <a:tr h="688780">
                <a:tc>
                  <a:txBody>
                    <a:bodyPr/>
                    <a:lstStyle/>
                    <a:p>
                      <a:r>
                        <a:rPr lang="en-US" sz="1600" b="1" dirty="0" err="1">
                          <a:solidFill>
                            <a:schemeClr val="bg1"/>
                          </a:solidFill>
                        </a:rPr>
                        <a:t>Nube</a:t>
                      </a:r>
                      <a:endParaRPr lang="en-FI" sz="1600" b="1"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A3C2A"/>
                    </a:solidFill>
                  </a:tcPr>
                </a:tc>
                <a:tc>
                  <a:txBody>
                    <a:bodyPr/>
                    <a:lstStyle/>
                    <a:p>
                      <a:r>
                        <a:rPr lang="en-US" sz="1200" dirty="0">
                          <a:solidFill>
                            <a:schemeClr val="bg1"/>
                          </a:solidFill>
                        </a:rPr>
                        <a:t>Misconfigurations in AWS and Azure cloud infrastructure</a:t>
                      </a:r>
                      <a:endParaRPr lang="en-FI" sz="1200"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7281C"/>
                    </a:solidFill>
                  </a:tcPr>
                </a:tc>
                <a:tc>
                  <a:txBody>
                    <a:bodyPr/>
                    <a:lstStyle/>
                    <a:p>
                      <a:r>
                        <a:rPr lang="es-MX" sz="1200" dirty="0">
                          <a:solidFill>
                            <a:schemeClr val="bg1"/>
                          </a:solidFill>
                        </a:rPr>
                        <a:t>Bloqueo de archivos y URL maliciosos (Microsoft 365)</a:t>
                      </a:r>
                    </a:p>
                    <a:p>
                      <a:r>
                        <a:rPr lang="es-MX" sz="1200" dirty="0">
                          <a:solidFill>
                            <a:schemeClr val="bg1"/>
                          </a:solidFill>
                        </a:rPr>
                        <a:t>Detección en la nube*</a:t>
                      </a:r>
                      <a:endParaRPr lang="en-FI" sz="1200" dirty="0">
                        <a:solidFill>
                          <a:schemeClr val="bg1"/>
                        </a:solidFill>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07281C"/>
                    </a:solidFill>
                  </a:tcPr>
                </a:tc>
                <a:extLst>
                  <a:ext uri="{0D108BD9-81ED-4DB2-BD59-A6C34878D82A}">
                    <a16:rowId xmlns:a16="http://schemas.microsoft.com/office/drawing/2014/main" val="1163685420"/>
                  </a:ext>
                </a:extLst>
              </a:tr>
            </a:tbl>
          </a:graphicData>
        </a:graphic>
      </p:graphicFrame>
      <p:sp>
        <p:nvSpPr>
          <p:cNvPr id="14" name="Title 2">
            <a:extLst>
              <a:ext uri="{FF2B5EF4-FFF2-40B4-BE49-F238E27FC236}">
                <a16:creationId xmlns:a16="http://schemas.microsoft.com/office/drawing/2014/main" id="{14E371C9-3BA6-1EA0-8930-367FE5E59EAD}"/>
              </a:ext>
            </a:extLst>
          </p:cNvPr>
          <p:cNvSpPr>
            <a:spLocks noGrp="1"/>
          </p:cNvSpPr>
          <p:nvPr>
            <p:ph type="title"/>
          </p:nvPr>
        </p:nvSpPr>
        <p:spPr>
          <a:xfrm>
            <a:off x="695325" y="267917"/>
            <a:ext cx="10801350" cy="1150938"/>
          </a:xfrm>
        </p:spPr>
        <p:txBody>
          <a:bodyPr/>
          <a:lstStyle/>
          <a:p>
            <a:r>
              <a:rPr lang="es-MX" sz="2800" b="1" dirty="0">
                <a:solidFill>
                  <a:schemeClr val="accent6"/>
                </a:solidFill>
              </a:rPr>
              <a:t>¿Cómo </a:t>
            </a:r>
            <a:r>
              <a:rPr lang="es-MX" sz="2800" b="1" dirty="0" err="1">
                <a:solidFill>
                  <a:schemeClr val="accent6"/>
                </a:solidFill>
              </a:rPr>
              <a:t>Elements</a:t>
            </a:r>
            <a:r>
              <a:rPr lang="es-MX" sz="2800" b="1" dirty="0">
                <a:solidFill>
                  <a:schemeClr val="accent6"/>
                </a:solidFill>
              </a:rPr>
              <a:t> XM vs XDR protege tu medio ambiente?</a:t>
            </a:r>
            <a:endParaRPr lang="en-FI" sz="2800" dirty="0">
              <a:solidFill>
                <a:schemeClr val="accent6"/>
              </a:solidFill>
            </a:endParaRPr>
          </a:p>
        </p:txBody>
      </p:sp>
      <p:sp>
        <p:nvSpPr>
          <p:cNvPr id="15" name="TextBox 14">
            <a:extLst>
              <a:ext uri="{FF2B5EF4-FFF2-40B4-BE49-F238E27FC236}">
                <a16:creationId xmlns:a16="http://schemas.microsoft.com/office/drawing/2014/main" id="{E459D37E-1252-D3C2-D890-29AD59E85A9D}"/>
              </a:ext>
            </a:extLst>
          </p:cNvPr>
          <p:cNvSpPr txBox="1"/>
          <p:nvPr/>
        </p:nvSpPr>
        <p:spPr>
          <a:xfrm>
            <a:off x="695325" y="6065830"/>
            <a:ext cx="3075563"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lumMod val="65000"/>
                  </a:schemeClr>
                </a:solidFill>
                <a:effectLst/>
                <a:uLnTx/>
                <a:uFillTx/>
                <a:latin typeface="Archivo"/>
                <a:ea typeface="+mn-ea"/>
                <a:cs typeface="+mn-cs"/>
              </a:rPr>
              <a:t>* Availability planned for 2025.</a:t>
            </a:r>
            <a:endParaRPr kumimoji="0" lang="en-FI" sz="1050" b="0" i="0" u="none" strike="noStrike" kern="1200" cap="none" spc="0" normalizeH="0" baseline="0" noProof="0" dirty="0">
              <a:ln>
                <a:noFill/>
              </a:ln>
              <a:solidFill>
                <a:schemeClr val="bg1">
                  <a:lumMod val="65000"/>
                </a:schemeClr>
              </a:solidFill>
              <a:effectLst/>
              <a:uLnTx/>
              <a:uFillTx/>
              <a:latin typeface="Archivo"/>
              <a:ea typeface="+mn-ea"/>
              <a:cs typeface="+mn-cs"/>
            </a:endParaRPr>
          </a:p>
        </p:txBody>
      </p:sp>
      <p:sp>
        <p:nvSpPr>
          <p:cNvPr id="2" name="TextBox 1">
            <a:extLst>
              <a:ext uri="{FF2B5EF4-FFF2-40B4-BE49-F238E27FC236}">
                <a16:creationId xmlns:a16="http://schemas.microsoft.com/office/drawing/2014/main" id="{3019BFAB-D1B3-4C4F-B720-EC788EA8DA08}"/>
              </a:ext>
            </a:extLst>
          </p:cNvPr>
          <p:cNvSpPr txBox="1"/>
          <p:nvPr/>
        </p:nvSpPr>
        <p:spPr>
          <a:xfrm rot="16200000">
            <a:off x="-282028" y="4217737"/>
            <a:ext cx="1616148" cy="307777"/>
          </a:xfrm>
          <a:prstGeom prst="rect">
            <a:avLst/>
          </a:prstGeom>
          <a:noFill/>
        </p:spPr>
        <p:txBody>
          <a:bodyPr wrap="none" rtlCol="0">
            <a:spAutoFit/>
          </a:bodyPr>
          <a:lstStyle/>
          <a:p>
            <a:r>
              <a:rPr lang="en-US" sz="1400" b="1" spc="600" dirty="0" err="1">
                <a:solidFill>
                  <a:schemeClr val="accent5"/>
                </a:solidFill>
              </a:rPr>
              <a:t>Ambiente</a:t>
            </a:r>
            <a:endParaRPr lang="en-FI" sz="1400" b="1" spc="600" dirty="0">
              <a:solidFill>
                <a:schemeClr val="accent5"/>
              </a:solidFill>
            </a:endParaRPr>
          </a:p>
        </p:txBody>
      </p:sp>
    </p:spTree>
    <p:extLst>
      <p:ext uri="{BB962C8B-B14F-4D97-AF65-F5344CB8AC3E}">
        <p14:creationId xmlns:p14="http://schemas.microsoft.com/office/powerpoint/2010/main" val="271781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822A55D-8A15-D0AB-967E-FE3D3193B5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29468" y="1968781"/>
            <a:ext cx="457200" cy="457200"/>
          </a:xfrm>
          <a:prstGeom prst="rect">
            <a:avLst/>
          </a:prstGeom>
        </p:spPr>
      </p:pic>
      <p:sp>
        <p:nvSpPr>
          <p:cNvPr id="13" name="Snip and Round Single Corner of Rectangle 10">
            <a:extLst>
              <a:ext uri="{FF2B5EF4-FFF2-40B4-BE49-F238E27FC236}">
                <a16:creationId xmlns:a16="http://schemas.microsoft.com/office/drawing/2014/main" id="{46CDF230-69FB-F3B3-7B13-3A311EDDCB48}"/>
              </a:ext>
            </a:extLst>
          </p:cNvPr>
          <p:cNvSpPr/>
          <p:nvPr/>
        </p:nvSpPr>
        <p:spPr>
          <a:xfrm>
            <a:off x="720522" y="1861609"/>
            <a:ext cx="3312269" cy="1914417"/>
          </a:xfrm>
          <a:prstGeom prst="snipRoundRect">
            <a:avLst>
              <a:gd name="adj1" fmla="val 0"/>
              <a:gd name="adj2" fmla="val 16667"/>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14" name="TextBox 13">
            <a:extLst>
              <a:ext uri="{FF2B5EF4-FFF2-40B4-BE49-F238E27FC236}">
                <a16:creationId xmlns:a16="http://schemas.microsoft.com/office/drawing/2014/main" id="{99230DD9-7DD4-8FB7-A464-EB9002DBC6A4}"/>
              </a:ext>
            </a:extLst>
          </p:cNvPr>
          <p:cNvSpPr txBox="1"/>
          <p:nvPr/>
        </p:nvSpPr>
        <p:spPr>
          <a:xfrm>
            <a:off x="1223592" y="1883434"/>
            <a:ext cx="2031860" cy="41549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Elevate</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pic>
        <p:nvPicPr>
          <p:cNvPr id="16" name="Graphic 15">
            <a:extLst>
              <a:ext uri="{FF2B5EF4-FFF2-40B4-BE49-F238E27FC236}">
                <a16:creationId xmlns:a16="http://schemas.microsoft.com/office/drawing/2014/main" id="{C2C1496F-6B66-BCD3-A616-3EFF60D48F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522457" y="1968100"/>
            <a:ext cx="457200" cy="457200"/>
          </a:xfrm>
          <a:prstGeom prst="rect">
            <a:avLst/>
          </a:prstGeom>
        </p:spPr>
      </p:pic>
      <p:sp>
        <p:nvSpPr>
          <p:cNvPr id="17" name="Snip and Round Single Corner of Rectangle 10">
            <a:extLst>
              <a:ext uri="{FF2B5EF4-FFF2-40B4-BE49-F238E27FC236}">
                <a16:creationId xmlns:a16="http://schemas.microsoft.com/office/drawing/2014/main" id="{D6799C8A-DC96-CB7E-D318-85CA497F705E}"/>
              </a:ext>
            </a:extLst>
          </p:cNvPr>
          <p:cNvSpPr/>
          <p:nvPr/>
        </p:nvSpPr>
        <p:spPr>
          <a:xfrm>
            <a:off x="4418000" y="1874473"/>
            <a:ext cx="3312269" cy="1914416"/>
          </a:xfrm>
          <a:prstGeom prst="snipRoundRect">
            <a:avLst>
              <a:gd name="adj1" fmla="val 0"/>
              <a:gd name="adj2" fmla="val 16667"/>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18" name="TextBox 17">
            <a:extLst>
              <a:ext uri="{FF2B5EF4-FFF2-40B4-BE49-F238E27FC236}">
                <a16:creationId xmlns:a16="http://schemas.microsoft.com/office/drawing/2014/main" id="{52E46F32-80E2-5A7C-3724-1863420A9130}"/>
              </a:ext>
            </a:extLst>
          </p:cNvPr>
          <p:cNvSpPr txBox="1"/>
          <p:nvPr/>
        </p:nvSpPr>
        <p:spPr>
          <a:xfrm>
            <a:off x="4916780" y="1895647"/>
            <a:ext cx="2031860" cy="415498"/>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Co-Monitoring </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pic>
        <p:nvPicPr>
          <p:cNvPr id="20" name="Graphic 19">
            <a:extLst>
              <a:ext uri="{FF2B5EF4-FFF2-40B4-BE49-F238E27FC236}">
                <a16:creationId xmlns:a16="http://schemas.microsoft.com/office/drawing/2014/main" id="{27D955A9-D807-322C-04B0-A02FDD852E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270126" y="1945822"/>
            <a:ext cx="457200" cy="457200"/>
          </a:xfrm>
          <a:prstGeom prst="rect">
            <a:avLst/>
          </a:prstGeom>
        </p:spPr>
      </p:pic>
      <p:sp>
        <p:nvSpPr>
          <p:cNvPr id="21" name="Snip and Round Single Corner of Rectangle 10">
            <a:extLst>
              <a:ext uri="{FF2B5EF4-FFF2-40B4-BE49-F238E27FC236}">
                <a16:creationId xmlns:a16="http://schemas.microsoft.com/office/drawing/2014/main" id="{5384A063-53A1-92D4-65C8-883BAB7CF6A0}"/>
              </a:ext>
            </a:extLst>
          </p:cNvPr>
          <p:cNvSpPr/>
          <p:nvPr/>
        </p:nvSpPr>
        <p:spPr>
          <a:xfrm>
            <a:off x="8151832" y="1861609"/>
            <a:ext cx="3308052" cy="1927907"/>
          </a:xfrm>
          <a:prstGeom prst="snipRoundRect">
            <a:avLst>
              <a:gd name="adj1" fmla="val 0"/>
              <a:gd name="adj2" fmla="val 16667"/>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22" name="TextBox 21">
            <a:extLst>
              <a:ext uri="{FF2B5EF4-FFF2-40B4-BE49-F238E27FC236}">
                <a16:creationId xmlns:a16="http://schemas.microsoft.com/office/drawing/2014/main" id="{16AE8B46-B21B-E863-4935-391EC2CC48E8}"/>
              </a:ext>
            </a:extLst>
          </p:cNvPr>
          <p:cNvSpPr txBox="1"/>
          <p:nvPr/>
        </p:nvSpPr>
        <p:spPr>
          <a:xfrm>
            <a:off x="8643849" y="1887521"/>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Managed Detection and Response </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pic>
        <p:nvPicPr>
          <p:cNvPr id="24" name="Graphic 23">
            <a:extLst>
              <a:ext uri="{FF2B5EF4-FFF2-40B4-BE49-F238E27FC236}">
                <a16:creationId xmlns:a16="http://schemas.microsoft.com/office/drawing/2014/main" id="{787898FF-7857-368F-591F-F7FB04165C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558172" y="4081823"/>
            <a:ext cx="457200" cy="457200"/>
          </a:xfrm>
          <a:prstGeom prst="rect">
            <a:avLst/>
          </a:prstGeom>
        </p:spPr>
      </p:pic>
      <p:sp>
        <p:nvSpPr>
          <p:cNvPr id="25" name="Snip and Round Single Corner of Rectangle 10">
            <a:extLst>
              <a:ext uri="{FF2B5EF4-FFF2-40B4-BE49-F238E27FC236}">
                <a16:creationId xmlns:a16="http://schemas.microsoft.com/office/drawing/2014/main" id="{08C15F5C-FE5C-7078-B413-550F636AC252}"/>
              </a:ext>
            </a:extLst>
          </p:cNvPr>
          <p:cNvSpPr/>
          <p:nvPr/>
        </p:nvSpPr>
        <p:spPr>
          <a:xfrm>
            <a:off x="4440291" y="3987515"/>
            <a:ext cx="3308052" cy="2107850"/>
          </a:xfrm>
          <a:prstGeom prst="snipRoundRect">
            <a:avLst>
              <a:gd name="adj1" fmla="val 0"/>
              <a:gd name="adj2" fmla="val 16667"/>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26" name="TextBox 25">
            <a:extLst>
              <a:ext uri="{FF2B5EF4-FFF2-40B4-BE49-F238E27FC236}">
                <a16:creationId xmlns:a16="http://schemas.microsoft.com/office/drawing/2014/main" id="{D79EE093-3BA3-BEF5-78EA-198FF1A40015}"/>
              </a:ext>
            </a:extLst>
          </p:cNvPr>
          <p:cNvSpPr txBox="1"/>
          <p:nvPr/>
        </p:nvSpPr>
        <p:spPr>
          <a:xfrm>
            <a:off x="4920529" y="4027003"/>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bg1"/>
                </a:solidFill>
                <a:effectLst/>
                <a:uLnTx/>
                <a:uFillTx/>
                <a:latin typeface="+mj-lt"/>
                <a:ea typeface="+mn-ea"/>
                <a:cs typeface="Archivo" pitchFamily="2" charset="77"/>
              </a:rPr>
              <a:t>Incident Response</a:t>
            </a:r>
            <a:endParaRPr kumimoji="0" lang="en-FI" sz="1100" i="0" u="none" strike="noStrike" kern="1200" cap="none" spc="0" normalizeH="0" baseline="0" noProof="0" dirty="0">
              <a:ln>
                <a:noFill/>
              </a:ln>
              <a:solidFill>
                <a:schemeClr val="bg1"/>
              </a:solidFill>
              <a:effectLst/>
              <a:uLnTx/>
              <a:uFillTx/>
              <a:latin typeface="+mj-lt"/>
              <a:ea typeface="+mn-ea"/>
              <a:cs typeface="Archivo" pitchFamily="2" charset="77"/>
            </a:endParaRPr>
          </a:p>
        </p:txBody>
      </p:sp>
      <p:sp>
        <p:nvSpPr>
          <p:cNvPr id="29" name="Snip and Round Single Corner of Rectangle 10">
            <a:extLst>
              <a:ext uri="{FF2B5EF4-FFF2-40B4-BE49-F238E27FC236}">
                <a16:creationId xmlns:a16="http://schemas.microsoft.com/office/drawing/2014/main" id="{E2FF1ED3-A794-5F14-BDB1-14852FBD849A}"/>
              </a:ext>
            </a:extLst>
          </p:cNvPr>
          <p:cNvSpPr/>
          <p:nvPr/>
        </p:nvSpPr>
        <p:spPr>
          <a:xfrm>
            <a:off x="720522" y="3987515"/>
            <a:ext cx="3308052" cy="2107850"/>
          </a:xfrm>
          <a:prstGeom prst="snipRoundRect">
            <a:avLst>
              <a:gd name="adj1" fmla="val 0"/>
              <a:gd name="adj2" fmla="val 16667"/>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30" name="TextBox 29">
            <a:extLst>
              <a:ext uri="{FF2B5EF4-FFF2-40B4-BE49-F238E27FC236}">
                <a16:creationId xmlns:a16="http://schemas.microsoft.com/office/drawing/2014/main" id="{3C908689-4497-5AA5-B32A-82B44FC9E041}"/>
              </a:ext>
            </a:extLst>
          </p:cNvPr>
          <p:cNvSpPr txBox="1"/>
          <p:nvPr/>
        </p:nvSpPr>
        <p:spPr>
          <a:xfrm>
            <a:off x="1200760" y="4027003"/>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1"/>
                </a:solidFill>
                <a:effectLst/>
                <a:uLnTx/>
                <a:uFillTx/>
                <a:latin typeface="+mj-lt"/>
                <a:ea typeface="+mn-ea"/>
                <a:cs typeface="Archivo" pitchFamily="2" charset="77"/>
              </a:rPr>
              <a:t>Exposure Management</a:t>
            </a:r>
            <a:endParaRPr kumimoji="0" lang="en-FI" sz="1100" i="0" u="none" strike="noStrike" kern="1200" cap="none" spc="0" normalizeH="0" baseline="0" noProof="0">
              <a:ln>
                <a:noFill/>
              </a:ln>
              <a:solidFill>
                <a:schemeClr val="bg1"/>
              </a:solidFill>
              <a:effectLst/>
              <a:uLnTx/>
              <a:uFillTx/>
              <a:latin typeface="+mj-lt"/>
              <a:ea typeface="+mn-ea"/>
              <a:cs typeface="Archivo" pitchFamily="2" charset="77"/>
            </a:endParaRPr>
          </a:p>
        </p:txBody>
      </p:sp>
      <p:pic>
        <p:nvPicPr>
          <p:cNvPr id="34" name="Graphic 33">
            <a:extLst>
              <a:ext uri="{FF2B5EF4-FFF2-40B4-BE49-F238E27FC236}">
                <a16:creationId xmlns:a16="http://schemas.microsoft.com/office/drawing/2014/main" id="{06B3A328-D560-75FA-2396-DCCCA2C136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0294" y="4147192"/>
            <a:ext cx="342900" cy="342900"/>
          </a:xfrm>
          <a:prstGeom prst="rect">
            <a:avLst/>
          </a:prstGeom>
        </p:spPr>
      </p:pic>
      <p:sp>
        <p:nvSpPr>
          <p:cNvPr id="6" name="Snip and Round Single Corner of Rectangle 10">
            <a:extLst>
              <a:ext uri="{FF2B5EF4-FFF2-40B4-BE49-F238E27FC236}">
                <a16:creationId xmlns:a16="http://schemas.microsoft.com/office/drawing/2014/main" id="{612C0BF7-13E5-E55B-1E2C-43F4B8B3C319}"/>
              </a:ext>
            </a:extLst>
          </p:cNvPr>
          <p:cNvSpPr/>
          <p:nvPr/>
        </p:nvSpPr>
        <p:spPr>
          <a:xfrm>
            <a:off x="8160060" y="3995733"/>
            <a:ext cx="3308052" cy="2100267"/>
          </a:xfrm>
          <a:prstGeom prst="snipRoundRect">
            <a:avLst>
              <a:gd name="adj1" fmla="val 0"/>
              <a:gd name="adj2" fmla="val 16667"/>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I" sz="700" b="0" i="0" u="none" strike="noStrike" kern="1200" cap="none" spc="0" normalizeH="0" baseline="0" noProof="0">
              <a:ln>
                <a:noFill/>
              </a:ln>
              <a:solidFill>
                <a:srgbClr val="00B0F0"/>
              </a:solidFill>
              <a:effectLst/>
              <a:uLnTx/>
              <a:uFillTx/>
              <a:latin typeface="Archivo" pitchFamily="2" charset="77"/>
              <a:ea typeface="+mn-ea"/>
              <a:cs typeface="Archivo" pitchFamily="2" charset="77"/>
            </a:endParaRPr>
          </a:p>
        </p:txBody>
      </p:sp>
      <p:sp>
        <p:nvSpPr>
          <p:cNvPr id="7" name="TextBox 6">
            <a:extLst>
              <a:ext uri="{FF2B5EF4-FFF2-40B4-BE49-F238E27FC236}">
                <a16:creationId xmlns:a16="http://schemas.microsoft.com/office/drawing/2014/main" id="{7F51FBFD-4253-C795-F7B0-3A27F44256CD}"/>
              </a:ext>
            </a:extLst>
          </p:cNvPr>
          <p:cNvSpPr txBox="1"/>
          <p:nvPr/>
        </p:nvSpPr>
        <p:spPr>
          <a:xfrm>
            <a:off x="8640298" y="4035222"/>
            <a:ext cx="2831179" cy="400110"/>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bg1"/>
                </a:solidFill>
                <a:effectLst/>
                <a:uLnTx/>
                <a:uFillTx/>
                <a:latin typeface="+mj-lt"/>
                <a:ea typeface="+mn-ea"/>
                <a:cs typeface="Archivo" pitchFamily="2" charset="77"/>
              </a:rPr>
              <a:t>Countercept</a:t>
            </a:r>
            <a:endParaRPr kumimoji="0" lang="en-FI" sz="1100" i="0" u="none" strike="noStrike" kern="1200" cap="none" spc="0" normalizeH="0" baseline="0" noProof="0" dirty="0">
              <a:ln>
                <a:noFill/>
              </a:ln>
              <a:solidFill>
                <a:schemeClr val="bg1"/>
              </a:solidFill>
              <a:effectLst/>
              <a:uLnTx/>
              <a:uFillTx/>
              <a:latin typeface="+mj-lt"/>
              <a:ea typeface="+mn-ea"/>
              <a:cs typeface="Archivo" pitchFamily="2" charset="77"/>
            </a:endParaRPr>
          </a:p>
        </p:txBody>
      </p:sp>
      <p:sp>
        <p:nvSpPr>
          <p:cNvPr id="28" name="TextBox 27">
            <a:extLst>
              <a:ext uri="{FF2B5EF4-FFF2-40B4-BE49-F238E27FC236}">
                <a16:creationId xmlns:a16="http://schemas.microsoft.com/office/drawing/2014/main" id="{4B88AEEE-2630-77C7-A630-4A0B648667A5}"/>
              </a:ext>
            </a:extLst>
          </p:cNvPr>
          <p:cNvSpPr txBox="1"/>
          <p:nvPr/>
        </p:nvSpPr>
        <p:spPr>
          <a:xfrm>
            <a:off x="862542" y="2540843"/>
            <a:ext cx="3051090" cy="707886"/>
          </a:xfrm>
          <a:prstGeom prst="rect">
            <a:avLst/>
          </a:prstGeom>
          <a:noFill/>
        </p:spPr>
        <p:txBody>
          <a:bodyPr wrap="square" rtlCol="0">
            <a:spAutoFit/>
          </a:bodyPr>
          <a:lstStyle/>
          <a:p>
            <a:r>
              <a:rPr lang="es-MX" sz="1000" dirty="0" err="1">
                <a:solidFill>
                  <a:schemeClr val="bg1"/>
                </a:solidFill>
              </a:rPr>
              <a:t>WithSecure</a:t>
            </a:r>
            <a:r>
              <a:rPr lang="es-MX" sz="1000" dirty="0">
                <a:solidFill>
                  <a:schemeClr val="bg1"/>
                </a:solidFill>
              </a:rPr>
              <a:t>™ </a:t>
            </a:r>
            <a:r>
              <a:rPr lang="es-MX" sz="1000" dirty="0" err="1">
                <a:solidFill>
                  <a:schemeClr val="bg1"/>
                </a:solidFill>
              </a:rPr>
              <a:t>Elevate</a:t>
            </a:r>
            <a:r>
              <a:rPr lang="es-MX" sz="1000" dirty="0">
                <a:solidFill>
                  <a:schemeClr val="bg1"/>
                </a:solidFill>
              </a:rPr>
              <a:t> es un servicio de análisis y orientación de amenazas disponible para los clientes de </a:t>
            </a:r>
            <a:r>
              <a:rPr lang="es-MX" sz="1000" dirty="0" err="1">
                <a:solidFill>
                  <a:schemeClr val="bg1"/>
                </a:solidFill>
              </a:rPr>
              <a:t>Elements</a:t>
            </a:r>
            <a:r>
              <a:rPr lang="es-MX" sz="1000" dirty="0">
                <a:solidFill>
                  <a:schemeClr val="bg1"/>
                </a:solidFill>
              </a:rPr>
              <a:t> </a:t>
            </a:r>
            <a:r>
              <a:rPr lang="es-MX" sz="1000" dirty="0" err="1">
                <a:solidFill>
                  <a:schemeClr val="bg1"/>
                </a:solidFill>
              </a:rPr>
              <a:t>Endpoint</a:t>
            </a:r>
            <a:r>
              <a:rPr lang="es-MX" sz="1000" dirty="0">
                <a:solidFill>
                  <a:schemeClr val="bg1"/>
                </a:solidFill>
              </a:rPr>
              <a:t> Security (EDR) que valida e investiga detecciones difíciles.</a:t>
            </a:r>
            <a:endParaRPr lang="en-FI" sz="1000" dirty="0">
              <a:solidFill>
                <a:schemeClr val="bg1"/>
              </a:solidFill>
            </a:endParaRPr>
          </a:p>
        </p:txBody>
      </p:sp>
      <p:sp>
        <p:nvSpPr>
          <p:cNvPr id="31" name="TextBox 30">
            <a:extLst>
              <a:ext uri="{FF2B5EF4-FFF2-40B4-BE49-F238E27FC236}">
                <a16:creationId xmlns:a16="http://schemas.microsoft.com/office/drawing/2014/main" id="{BE7A6566-9598-E0BC-720D-1097F991B911}"/>
              </a:ext>
            </a:extLst>
          </p:cNvPr>
          <p:cNvSpPr txBox="1"/>
          <p:nvPr/>
        </p:nvSpPr>
        <p:spPr>
          <a:xfrm>
            <a:off x="4454354" y="2540843"/>
            <a:ext cx="3180886" cy="1169551"/>
          </a:xfrm>
          <a:prstGeom prst="rect">
            <a:avLst/>
          </a:prstGeom>
          <a:noFill/>
        </p:spPr>
        <p:txBody>
          <a:bodyPr wrap="square" rtlCol="0">
            <a:spAutoFit/>
          </a:bodyPr>
          <a:lstStyle/>
          <a:p>
            <a:r>
              <a:rPr lang="es-MX" sz="1000" dirty="0">
                <a:solidFill>
                  <a:schemeClr val="bg1"/>
                </a:solidFill>
              </a:rPr>
              <a:t>El servicio de </a:t>
            </a:r>
            <a:r>
              <a:rPr lang="es-MX" sz="1000" dirty="0" err="1">
                <a:solidFill>
                  <a:schemeClr val="bg1"/>
                </a:solidFill>
              </a:rPr>
              <a:t>co-monitoreo</a:t>
            </a:r>
            <a:r>
              <a:rPr lang="es-MX" sz="1000" dirty="0">
                <a:solidFill>
                  <a:schemeClr val="bg1"/>
                </a:solidFill>
              </a:rPr>
              <a:t> </a:t>
            </a:r>
            <a:r>
              <a:rPr lang="es-MX" sz="1000" dirty="0" err="1">
                <a:solidFill>
                  <a:schemeClr val="bg1"/>
                </a:solidFill>
              </a:rPr>
              <a:t>WithSecure</a:t>
            </a:r>
            <a:r>
              <a:rPr lang="es-MX" sz="1000" dirty="0">
                <a:solidFill>
                  <a:schemeClr val="bg1"/>
                </a:solidFill>
              </a:rPr>
              <a:t> ofrece a los usuarios de </a:t>
            </a:r>
            <a:r>
              <a:rPr lang="es-MX" sz="1000" dirty="0" err="1">
                <a:solidFill>
                  <a:schemeClr val="bg1"/>
                </a:solidFill>
              </a:rPr>
              <a:t>Elements</a:t>
            </a:r>
            <a:r>
              <a:rPr lang="es-MX" sz="1000" dirty="0">
                <a:solidFill>
                  <a:schemeClr val="bg1"/>
                </a:solidFill>
              </a:rPr>
              <a:t> EDR (</a:t>
            </a:r>
            <a:r>
              <a:rPr lang="es-MX" sz="1000" dirty="0" err="1">
                <a:solidFill>
                  <a:schemeClr val="bg1"/>
                </a:solidFill>
              </a:rPr>
              <a:t>Endpoint</a:t>
            </a:r>
            <a:r>
              <a:rPr lang="es-MX" sz="1000" dirty="0">
                <a:solidFill>
                  <a:schemeClr val="bg1"/>
                </a:solidFill>
              </a:rPr>
              <a:t> </a:t>
            </a:r>
            <a:r>
              <a:rPr lang="es-MX" sz="1000" dirty="0" err="1">
                <a:solidFill>
                  <a:schemeClr val="bg1"/>
                </a:solidFill>
              </a:rPr>
              <a:t>Detection</a:t>
            </a:r>
            <a:r>
              <a:rPr lang="es-MX" sz="1000" dirty="0">
                <a:solidFill>
                  <a:schemeClr val="bg1"/>
                </a:solidFill>
              </a:rPr>
              <a:t> and Response) validación, investigación y orientación para la remediación 24/7. Además, ofrece la posibilidad de monitoreo fuera de la oficina y se puede escalar fácilmente a nuestros servicios de respuesta a incidentes (IR).</a:t>
            </a:r>
            <a:endParaRPr lang="en-FI" sz="1000" dirty="0">
              <a:solidFill>
                <a:schemeClr val="bg1"/>
              </a:solidFill>
            </a:endParaRPr>
          </a:p>
        </p:txBody>
      </p:sp>
      <p:sp>
        <p:nvSpPr>
          <p:cNvPr id="32" name="TextBox 31">
            <a:extLst>
              <a:ext uri="{FF2B5EF4-FFF2-40B4-BE49-F238E27FC236}">
                <a16:creationId xmlns:a16="http://schemas.microsoft.com/office/drawing/2014/main" id="{FC407DC7-595A-6326-65CA-288D46FE1D9D}"/>
              </a:ext>
            </a:extLst>
          </p:cNvPr>
          <p:cNvSpPr txBox="1"/>
          <p:nvPr/>
        </p:nvSpPr>
        <p:spPr>
          <a:xfrm>
            <a:off x="8270126" y="2419388"/>
            <a:ext cx="3051090" cy="1323439"/>
          </a:xfrm>
          <a:prstGeom prst="rect">
            <a:avLst/>
          </a:prstGeom>
          <a:noFill/>
        </p:spPr>
        <p:txBody>
          <a:bodyPr wrap="square" rtlCol="0">
            <a:spAutoFit/>
          </a:bodyPr>
          <a:lstStyle/>
          <a:p>
            <a:r>
              <a:rPr lang="es-MX" sz="1000" dirty="0" err="1">
                <a:solidFill>
                  <a:schemeClr val="bg1"/>
                </a:solidFill>
              </a:rPr>
              <a:t>WithSecure</a:t>
            </a:r>
            <a:r>
              <a:rPr lang="es-MX" sz="1000" dirty="0">
                <a:solidFill>
                  <a:schemeClr val="bg1"/>
                </a:solidFill>
              </a:rPr>
              <a:t> MDR es un servicio continuo de detección y respuesta 24/7, en el que los expertos en ciberseguridad de </a:t>
            </a:r>
            <a:r>
              <a:rPr lang="es-MX" sz="1000" dirty="0" err="1">
                <a:solidFill>
                  <a:schemeClr val="bg1"/>
                </a:solidFill>
              </a:rPr>
              <a:t>WithSecure</a:t>
            </a:r>
            <a:r>
              <a:rPr lang="es-MX" sz="1000" dirty="0">
                <a:solidFill>
                  <a:schemeClr val="bg1"/>
                </a:solidFill>
              </a:rPr>
              <a:t> protegen su entorno de TI investigando y remediando ataques de ciberseguridad a su infraestructura utilizando datos recopilados por </a:t>
            </a:r>
            <a:r>
              <a:rPr lang="es-MX" sz="1000" dirty="0" err="1">
                <a:solidFill>
                  <a:schemeClr val="bg1"/>
                </a:solidFill>
              </a:rPr>
              <a:t>WithSecure</a:t>
            </a:r>
            <a:r>
              <a:rPr lang="es-MX" sz="1000" dirty="0">
                <a:solidFill>
                  <a:schemeClr val="bg1"/>
                </a:solidFill>
              </a:rPr>
              <a:t> </a:t>
            </a:r>
            <a:r>
              <a:rPr lang="es-MX" sz="1000" dirty="0" err="1">
                <a:solidFill>
                  <a:schemeClr val="bg1"/>
                </a:solidFill>
              </a:rPr>
              <a:t>Elements</a:t>
            </a:r>
            <a:r>
              <a:rPr lang="es-MX" sz="1000" dirty="0">
                <a:solidFill>
                  <a:schemeClr val="bg1"/>
                </a:solidFill>
              </a:rPr>
              <a:t> EDR. También incluye el servicio de Respuesta a Incidentes.</a:t>
            </a:r>
            <a:endParaRPr lang="en-FI" sz="1000" dirty="0">
              <a:solidFill>
                <a:schemeClr val="bg1"/>
              </a:solidFill>
            </a:endParaRPr>
          </a:p>
        </p:txBody>
      </p:sp>
      <p:sp>
        <p:nvSpPr>
          <p:cNvPr id="33" name="TextBox 32">
            <a:extLst>
              <a:ext uri="{FF2B5EF4-FFF2-40B4-BE49-F238E27FC236}">
                <a16:creationId xmlns:a16="http://schemas.microsoft.com/office/drawing/2014/main" id="{31F95F3E-4E6A-C372-7E21-E3F1504D337C}"/>
              </a:ext>
            </a:extLst>
          </p:cNvPr>
          <p:cNvSpPr txBox="1"/>
          <p:nvPr/>
        </p:nvSpPr>
        <p:spPr>
          <a:xfrm>
            <a:off x="4503874" y="4764860"/>
            <a:ext cx="3180886" cy="1015663"/>
          </a:xfrm>
          <a:prstGeom prst="rect">
            <a:avLst/>
          </a:prstGeom>
          <a:noFill/>
        </p:spPr>
        <p:txBody>
          <a:bodyPr wrap="square" rtlCol="0">
            <a:spAutoFit/>
          </a:bodyPr>
          <a:lstStyle/>
          <a:p>
            <a:r>
              <a:rPr lang="es-MX" sz="1000" dirty="0">
                <a:solidFill>
                  <a:schemeClr val="bg1"/>
                </a:solidFill>
              </a:rPr>
              <a:t>El servicio </a:t>
            </a:r>
            <a:r>
              <a:rPr lang="es-MX" sz="1000" dirty="0" err="1">
                <a:solidFill>
                  <a:schemeClr val="bg1"/>
                </a:solidFill>
              </a:rPr>
              <a:t>WithSecure</a:t>
            </a:r>
            <a:r>
              <a:rPr lang="es-MX" sz="1000" dirty="0">
                <a:solidFill>
                  <a:schemeClr val="bg1"/>
                </a:solidFill>
              </a:rPr>
              <a:t> </a:t>
            </a:r>
            <a:r>
              <a:rPr lang="es-MX" sz="1000" dirty="0" err="1">
                <a:solidFill>
                  <a:schemeClr val="bg1"/>
                </a:solidFill>
              </a:rPr>
              <a:t>Incident</a:t>
            </a:r>
            <a:r>
              <a:rPr lang="es-MX" sz="1000" dirty="0">
                <a:solidFill>
                  <a:schemeClr val="bg1"/>
                </a:solidFill>
              </a:rPr>
              <a:t> Response es un servicio similar a un seguro que brinda acceso a pedido, respaldado por SLA, a recursos de IR capacitados durante un incidente de ciberseguridad, cuyo objetivo principal es garantizar la continuidad comercial del cliente.</a:t>
            </a:r>
            <a:endParaRPr lang="en-FI" sz="1000" dirty="0">
              <a:solidFill>
                <a:schemeClr val="bg1"/>
              </a:solidFill>
            </a:endParaRPr>
          </a:p>
        </p:txBody>
      </p:sp>
      <p:sp>
        <p:nvSpPr>
          <p:cNvPr id="35" name="TextBox 34">
            <a:extLst>
              <a:ext uri="{FF2B5EF4-FFF2-40B4-BE49-F238E27FC236}">
                <a16:creationId xmlns:a16="http://schemas.microsoft.com/office/drawing/2014/main" id="{B479160C-5FC9-8467-3838-E0389ED3EE4E}"/>
              </a:ext>
            </a:extLst>
          </p:cNvPr>
          <p:cNvSpPr txBox="1"/>
          <p:nvPr/>
        </p:nvSpPr>
        <p:spPr>
          <a:xfrm>
            <a:off x="849371" y="4756159"/>
            <a:ext cx="3180886" cy="1323439"/>
          </a:xfrm>
          <a:prstGeom prst="rect">
            <a:avLst/>
          </a:prstGeom>
          <a:noFill/>
        </p:spPr>
        <p:txBody>
          <a:bodyPr wrap="square" rtlCol="0">
            <a:spAutoFit/>
          </a:bodyPr>
          <a:lstStyle/>
          <a:p>
            <a:r>
              <a:rPr lang="es-MX" sz="1000" dirty="0">
                <a:solidFill>
                  <a:schemeClr val="bg1"/>
                </a:solidFill>
              </a:rPr>
              <a:t>El servicio de gestión de exposición incluye dos opciones: el servicio </a:t>
            </a:r>
            <a:r>
              <a:rPr lang="es-MX" sz="1000" dirty="0" err="1">
                <a:solidFill>
                  <a:schemeClr val="bg1"/>
                </a:solidFill>
              </a:rPr>
              <a:t>Elevate</a:t>
            </a:r>
            <a:r>
              <a:rPr lang="es-MX" sz="1000" dirty="0">
                <a:solidFill>
                  <a:schemeClr val="bg1"/>
                </a:solidFill>
              </a:rPr>
              <a:t> para escalar recomendaciones en </a:t>
            </a:r>
            <a:r>
              <a:rPr lang="es-MX" sz="1000" dirty="0" err="1">
                <a:solidFill>
                  <a:schemeClr val="bg1"/>
                </a:solidFill>
              </a:rPr>
              <a:t>Elements</a:t>
            </a:r>
            <a:r>
              <a:rPr lang="es-MX" sz="1000" dirty="0">
                <a:solidFill>
                  <a:schemeClr val="bg1"/>
                </a:solidFill>
              </a:rPr>
              <a:t> XM a </a:t>
            </a:r>
            <a:r>
              <a:rPr lang="es-MX" sz="1000" dirty="0" err="1">
                <a:solidFill>
                  <a:schemeClr val="bg1"/>
                </a:solidFill>
              </a:rPr>
              <a:t>WithSecure</a:t>
            </a:r>
            <a:r>
              <a:rPr lang="es-MX" sz="1000" dirty="0">
                <a:solidFill>
                  <a:schemeClr val="bg1"/>
                </a:solidFill>
              </a:rPr>
              <a:t> para obtener ayuda con la priorización y la validación, y el servicio XM* para obtener asesoramiento y conocimiento de nuestros expertos en seguridad ofensiva para contextualizar y priorizar aún más los riesgos en todo su patrimonio.</a:t>
            </a:r>
            <a:endParaRPr lang="en-FI" sz="1000" dirty="0">
              <a:solidFill>
                <a:schemeClr val="bg1"/>
              </a:solidFill>
            </a:endParaRPr>
          </a:p>
        </p:txBody>
      </p:sp>
      <p:sp>
        <p:nvSpPr>
          <p:cNvPr id="37" name="TextBox 36">
            <a:extLst>
              <a:ext uri="{FF2B5EF4-FFF2-40B4-BE49-F238E27FC236}">
                <a16:creationId xmlns:a16="http://schemas.microsoft.com/office/drawing/2014/main" id="{91C7E88A-A38D-F3C9-7DB5-FA35F5B4BA6B}"/>
              </a:ext>
            </a:extLst>
          </p:cNvPr>
          <p:cNvSpPr txBox="1"/>
          <p:nvPr/>
        </p:nvSpPr>
        <p:spPr>
          <a:xfrm>
            <a:off x="8294142" y="4753459"/>
            <a:ext cx="3180886" cy="1169551"/>
          </a:xfrm>
          <a:prstGeom prst="rect">
            <a:avLst/>
          </a:prstGeom>
          <a:noFill/>
        </p:spPr>
        <p:txBody>
          <a:bodyPr wrap="square" rtlCol="0">
            <a:spAutoFit/>
          </a:bodyPr>
          <a:lstStyle/>
          <a:p>
            <a:r>
              <a:rPr lang="es-MX" sz="1000" dirty="0" err="1">
                <a:solidFill>
                  <a:schemeClr val="bg1"/>
                </a:solidFill>
              </a:rPr>
              <a:t>Countercept</a:t>
            </a:r>
            <a:r>
              <a:rPr lang="es-MX" sz="1000" dirty="0">
                <a:solidFill>
                  <a:schemeClr val="bg1"/>
                </a:solidFill>
              </a:rPr>
              <a:t> es un servicio completo de MDR que gestiona las </a:t>
            </a:r>
            <a:r>
              <a:rPr lang="es-MX" sz="1000" dirty="0" err="1">
                <a:solidFill>
                  <a:schemeClr val="bg1"/>
                </a:solidFill>
              </a:rPr>
              <a:t>ciberamenazas</a:t>
            </a:r>
            <a:r>
              <a:rPr lang="es-MX" sz="1000" dirty="0">
                <a:solidFill>
                  <a:schemeClr val="bg1"/>
                </a:solidFill>
              </a:rPr>
              <a:t> para su organización en minutos. Con </a:t>
            </a:r>
            <a:r>
              <a:rPr lang="es-MX" sz="1000" dirty="0" err="1">
                <a:solidFill>
                  <a:schemeClr val="bg1"/>
                </a:solidFill>
              </a:rPr>
              <a:t>Secure</a:t>
            </a:r>
            <a:r>
              <a:rPr lang="es-MX" sz="1000" dirty="0">
                <a:solidFill>
                  <a:schemeClr val="bg1"/>
                </a:solidFill>
              </a:rPr>
              <a:t>, </a:t>
            </a:r>
            <a:r>
              <a:rPr lang="es-MX" sz="1000" dirty="0" err="1">
                <a:solidFill>
                  <a:schemeClr val="bg1"/>
                </a:solidFill>
              </a:rPr>
              <a:t>Countercept</a:t>
            </a:r>
            <a:r>
              <a:rPr lang="es-MX" sz="1000" dirty="0">
                <a:solidFill>
                  <a:schemeClr val="bg1"/>
                </a:solidFill>
              </a:rPr>
              <a:t> MDR actúa como una extensión de su equipo de ciberseguridad, compartiendo su experiencia en la detección de amenazas, ayudando a su equipo a aprender y crecer, y a mejorar continuamente su seguridad.</a:t>
            </a:r>
            <a:endParaRPr lang="en-FI" sz="1000" dirty="0">
              <a:solidFill>
                <a:schemeClr val="bg1"/>
              </a:solidFill>
            </a:endParaRPr>
          </a:p>
        </p:txBody>
      </p:sp>
      <p:pic>
        <p:nvPicPr>
          <p:cNvPr id="39" name="Graphic 38">
            <a:extLst>
              <a:ext uri="{FF2B5EF4-FFF2-40B4-BE49-F238E27FC236}">
                <a16:creationId xmlns:a16="http://schemas.microsoft.com/office/drawing/2014/main" id="{DDB45561-9FB5-36B4-D8CB-5DA84A4600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70126" y="4070894"/>
            <a:ext cx="486676" cy="486676"/>
          </a:xfrm>
          <a:prstGeom prst="rect">
            <a:avLst/>
          </a:prstGeom>
        </p:spPr>
      </p:pic>
      <p:sp>
        <p:nvSpPr>
          <p:cNvPr id="2" name="Title 28">
            <a:extLst>
              <a:ext uri="{FF2B5EF4-FFF2-40B4-BE49-F238E27FC236}">
                <a16:creationId xmlns:a16="http://schemas.microsoft.com/office/drawing/2014/main" id="{B1078183-CABC-85DF-359A-21586850165A}"/>
              </a:ext>
            </a:extLst>
          </p:cNvPr>
          <p:cNvSpPr>
            <a:spLocks noGrp="1"/>
          </p:cNvSpPr>
          <p:nvPr>
            <p:ph type="title"/>
          </p:nvPr>
        </p:nvSpPr>
        <p:spPr>
          <a:xfrm>
            <a:off x="1362634" y="497196"/>
            <a:ext cx="10120609" cy="1150938"/>
          </a:xfrm>
        </p:spPr>
        <p:txBody>
          <a:bodyPr/>
          <a:lstStyle/>
          <a:p>
            <a:r>
              <a:rPr lang="es-MX" sz="3600" dirty="0"/>
              <a:t>Complementar con Servicios de Co-Seguridad</a:t>
            </a:r>
            <a:endParaRPr lang="en-FI" sz="3600" dirty="0"/>
          </a:p>
        </p:txBody>
      </p:sp>
      <p:pic>
        <p:nvPicPr>
          <p:cNvPr id="3" name="Graphic 2">
            <a:extLst>
              <a:ext uri="{FF2B5EF4-FFF2-40B4-BE49-F238E27FC236}">
                <a16:creationId xmlns:a16="http://schemas.microsoft.com/office/drawing/2014/main" id="{6449D70F-3041-8671-B328-12E4AD06240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41967" y="761900"/>
            <a:ext cx="548373" cy="548373"/>
          </a:xfrm>
          <a:prstGeom prst="rect">
            <a:avLst/>
          </a:prstGeom>
        </p:spPr>
      </p:pic>
      <p:sp>
        <p:nvSpPr>
          <p:cNvPr id="4" name="TextBox 3">
            <a:extLst>
              <a:ext uri="{FF2B5EF4-FFF2-40B4-BE49-F238E27FC236}">
                <a16:creationId xmlns:a16="http://schemas.microsoft.com/office/drawing/2014/main" id="{65F283EF-0E20-6781-87E6-6E16CE40EE2D}"/>
              </a:ext>
            </a:extLst>
          </p:cNvPr>
          <p:cNvSpPr txBox="1"/>
          <p:nvPr/>
        </p:nvSpPr>
        <p:spPr>
          <a:xfrm>
            <a:off x="686881" y="6115407"/>
            <a:ext cx="804044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3"/>
                </a:solidFill>
                <a:effectLst/>
                <a:uLnTx/>
                <a:uFillTx/>
                <a:latin typeface="Archivo"/>
                <a:ea typeface="+mn-ea"/>
                <a:cs typeface="+mn-cs"/>
              </a:rPr>
              <a:t>* Planned for 2025. Services may have limited availability.</a:t>
            </a:r>
            <a:endParaRPr kumimoji="0" lang="en-FI" sz="1000" b="0" i="0" u="none" strike="noStrike" kern="1200" cap="none" spc="0" normalizeH="0" baseline="0" noProof="0" dirty="0">
              <a:ln>
                <a:noFill/>
              </a:ln>
              <a:solidFill>
                <a:schemeClr val="accent3"/>
              </a:solidFill>
              <a:effectLst/>
              <a:uLnTx/>
              <a:uFillTx/>
              <a:latin typeface="Archivo"/>
              <a:ea typeface="+mn-ea"/>
              <a:cs typeface="+mn-cs"/>
            </a:endParaRPr>
          </a:p>
        </p:txBody>
      </p:sp>
    </p:spTree>
    <p:extLst>
      <p:ext uri="{BB962C8B-B14F-4D97-AF65-F5344CB8AC3E}">
        <p14:creationId xmlns:p14="http://schemas.microsoft.com/office/powerpoint/2010/main" val="72744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with lights&#10;&#10;Description automatically generated">
            <a:extLst>
              <a:ext uri="{FF2B5EF4-FFF2-40B4-BE49-F238E27FC236}">
                <a16:creationId xmlns:a16="http://schemas.microsoft.com/office/drawing/2014/main" id="{443E0AA3-D83E-7CB5-1E6C-EEF9FD3A2448}"/>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8695" b="3856"/>
          <a:stretch/>
        </p:blipFill>
        <p:spPr>
          <a:xfrm>
            <a:off x="0" y="-1"/>
            <a:ext cx="12192000" cy="6858001"/>
          </a:xfrm>
          <a:prstGeom prst="rect">
            <a:avLst/>
          </a:prstGeom>
        </p:spPr>
      </p:pic>
      <p:sp>
        <p:nvSpPr>
          <p:cNvPr id="12" name="Rectangle 11">
            <a:extLst>
              <a:ext uri="{FF2B5EF4-FFF2-40B4-BE49-F238E27FC236}">
                <a16:creationId xmlns:a16="http://schemas.microsoft.com/office/drawing/2014/main" id="{C64C846D-9AFC-6846-E04A-3E234AC57A8E}"/>
              </a:ext>
            </a:extLst>
          </p:cNvPr>
          <p:cNvSpPr>
            <a:spLocks noGrp="1" noRot="1" noMove="1" noResize="1" noEditPoints="1" noAdjustHandles="1" noChangeArrowheads="1" noChangeShapeType="1"/>
          </p:cNvSpPr>
          <p:nvPr/>
        </p:nvSpPr>
        <p:spPr>
          <a:xfrm>
            <a:off x="0" y="-1"/>
            <a:ext cx="12192000" cy="6858000"/>
          </a:xfrm>
          <a:prstGeom prst="rect">
            <a:avLst/>
          </a:prstGeom>
          <a:solidFill>
            <a:schemeClr val="accent1">
              <a:alpha val="6505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16C1C0B7-2B45-E734-7274-7730EE95A955}"/>
              </a:ext>
            </a:extLst>
          </p:cNvPr>
          <p:cNvSpPr>
            <a:spLocks noGrp="1"/>
          </p:cNvSpPr>
          <p:nvPr>
            <p:ph type="title"/>
          </p:nvPr>
        </p:nvSpPr>
        <p:spPr>
          <a:xfrm>
            <a:off x="623316" y="2331106"/>
            <a:ext cx="5256659" cy="1503944"/>
          </a:xfrm>
        </p:spPr>
        <p:txBody>
          <a:bodyPr anchor="t"/>
          <a:lstStyle/>
          <a:p>
            <a:r>
              <a:rPr lang="es-MX" sz="3200" noProof="1">
                <a:solidFill>
                  <a:schemeClr val="bg1"/>
                </a:solidFill>
                <a:latin typeface="+mj-lt"/>
              </a:rPr>
              <a:t>Existimos para construir y mantener la confianza digital</a:t>
            </a:r>
            <a:endParaRPr lang="en-US" sz="3200" dirty="0">
              <a:solidFill>
                <a:schemeClr val="bg1"/>
              </a:solidFill>
              <a:latin typeface="+mj-lt"/>
            </a:endParaRPr>
          </a:p>
        </p:txBody>
      </p:sp>
      <p:grpSp>
        <p:nvGrpSpPr>
          <p:cNvPr id="6" name="Group 5">
            <a:extLst>
              <a:ext uri="{FF2B5EF4-FFF2-40B4-BE49-F238E27FC236}">
                <a16:creationId xmlns:a16="http://schemas.microsoft.com/office/drawing/2014/main" id="{CC73A6B2-7DAC-ADC3-B7E4-BC58B98FA408}"/>
              </a:ext>
            </a:extLst>
          </p:cNvPr>
          <p:cNvGrpSpPr/>
          <p:nvPr/>
        </p:nvGrpSpPr>
        <p:grpSpPr>
          <a:xfrm>
            <a:off x="6261374" y="1914766"/>
            <a:ext cx="5545822" cy="3401846"/>
            <a:chOff x="6660871" y="1594513"/>
            <a:chExt cx="5545822" cy="3401846"/>
          </a:xfrm>
        </p:grpSpPr>
        <p:sp>
          <p:nvSpPr>
            <p:cNvPr id="7" name="textruta 53">
              <a:extLst>
                <a:ext uri="{FF2B5EF4-FFF2-40B4-BE49-F238E27FC236}">
                  <a16:creationId xmlns:a16="http://schemas.microsoft.com/office/drawing/2014/main" id="{44E5D03B-08F3-E7B2-5A3A-997FDCCBFA23}"/>
                </a:ext>
              </a:extLst>
            </p:cNvPr>
            <p:cNvSpPr txBox="1"/>
            <p:nvPr/>
          </p:nvSpPr>
          <p:spPr>
            <a:xfrm>
              <a:off x="6675844" y="2549571"/>
              <a:ext cx="152264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FF"/>
                  </a:solidFill>
                  <a:latin typeface="TitlingGothicFB"/>
                </a:rPr>
                <a:t>6</a:t>
              </a:r>
              <a:r>
                <a:rPr kumimoji="0" lang="en-US" sz="2400" b="0" i="0" u="none" strike="noStrike" kern="1200" cap="none" spc="0" normalizeH="0" baseline="0" noProof="0" dirty="0">
                  <a:ln>
                    <a:noFill/>
                  </a:ln>
                  <a:solidFill>
                    <a:srgbClr val="FFFFFF"/>
                  </a:solidFill>
                  <a:effectLst/>
                  <a:uLnTx/>
                  <a:uFillTx/>
                  <a:latin typeface="TitlingGothicFB"/>
                  <a:ea typeface="+mn-ea"/>
                  <a:cs typeface="+mn-cs"/>
                </a:rPr>
                <a:t>,000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chemeClr val="accent6"/>
                  </a:solidFill>
                  <a:effectLst/>
                  <a:uLnTx/>
                  <a:uFillTx/>
                  <a:latin typeface="Archivo"/>
                  <a:ea typeface="+mn-ea"/>
                  <a:cs typeface="+mn-cs"/>
                </a:rPr>
                <a:t>Fogonadura</a:t>
              </a:r>
              <a:endParaRPr kumimoji="0" lang="en-US" sz="1200" b="1" i="0" u="none" strike="noStrike" kern="1200" cap="none" spc="0" normalizeH="0" baseline="30000" noProof="0" dirty="0">
                <a:ln>
                  <a:noFill/>
                </a:ln>
                <a:solidFill>
                  <a:schemeClr val="accent6"/>
                </a:solidFill>
                <a:effectLst/>
                <a:uLnTx/>
                <a:uFillTx/>
                <a:latin typeface="Archivo"/>
                <a:ea typeface="+mn-ea"/>
                <a:cs typeface="+mn-cs"/>
              </a:endParaRPr>
            </a:p>
          </p:txBody>
        </p:sp>
        <p:sp>
          <p:nvSpPr>
            <p:cNvPr id="8" name="textruta 55">
              <a:extLst>
                <a:ext uri="{FF2B5EF4-FFF2-40B4-BE49-F238E27FC236}">
                  <a16:creationId xmlns:a16="http://schemas.microsoft.com/office/drawing/2014/main" id="{231539CF-5046-0401-785C-F10F888179DF}"/>
                </a:ext>
              </a:extLst>
            </p:cNvPr>
            <p:cNvSpPr txBox="1"/>
            <p:nvPr/>
          </p:nvSpPr>
          <p:spPr>
            <a:xfrm>
              <a:off x="6675844" y="3434411"/>
              <a:ext cx="163997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tlingGothicFB"/>
                  <a:ea typeface="+mn-ea"/>
                  <a:cs typeface="+mn-cs"/>
                </a:rPr>
                <a:t>1000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chemeClr val="accent6"/>
                  </a:solidFill>
                  <a:effectLst/>
                  <a:uLnTx/>
                  <a:uFillTx/>
                  <a:latin typeface="Archivo"/>
                  <a:ea typeface="+mn-ea"/>
                  <a:cs typeface="+mn-cs"/>
                </a:rPr>
                <a:t>Empleados</a:t>
              </a:r>
              <a:endParaRPr kumimoji="0" lang="en-US" sz="1200" b="1" i="0" u="none" strike="noStrike" kern="1200" cap="none" spc="0" normalizeH="0" baseline="30000" noProof="0" dirty="0">
                <a:ln>
                  <a:noFill/>
                </a:ln>
                <a:solidFill>
                  <a:schemeClr val="accent6"/>
                </a:solidFill>
                <a:effectLst/>
                <a:uLnTx/>
                <a:uFillTx/>
                <a:latin typeface="Archivo"/>
                <a:ea typeface="+mn-ea"/>
                <a:cs typeface="+mn-cs"/>
              </a:endParaRPr>
            </a:p>
          </p:txBody>
        </p:sp>
        <p:sp>
          <p:nvSpPr>
            <p:cNvPr id="9" name="textruta 56">
              <a:extLst>
                <a:ext uri="{FF2B5EF4-FFF2-40B4-BE49-F238E27FC236}">
                  <a16:creationId xmlns:a16="http://schemas.microsoft.com/office/drawing/2014/main" id="{8A28E0D1-2620-063C-B8A8-2F67542F2C16}"/>
                </a:ext>
              </a:extLst>
            </p:cNvPr>
            <p:cNvSpPr txBox="1"/>
            <p:nvPr/>
          </p:nvSpPr>
          <p:spPr>
            <a:xfrm>
              <a:off x="6660871" y="4319251"/>
              <a:ext cx="152264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tlingGothicFB"/>
                  <a:ea typeface="+mn-ea"/>
                  <a:cs typeface="+mn-cs"/>
                </a:rPr>
                <a:t>€143m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chemeClr val="accent6"/>
                  </a:solidFill>
                  <a:effectLst/>
                  <a:uLnTx/>
                  <a:uFillTx/>
                  <a:latin typeface="Archivo"/>
                  <a:ea typeface="+mn-ea"/>
                  <a:cs typeface="+mn-cs"/>
                </a:rPr>
                <a:t>Ingresos</a:t>
              </a:r>
              <a:r>
                <a:rPr kumimoji="0" lang="en-US" sz="1400" b="1" i="0" u="none" strike="noStrike" kern="1200" cap="none" spc="0" normalizeH="0" baseline="0" noProof="0" dirty="0">
                  <a:ln>
                    <a:noFill/>
                  </a:ln>
                  <a:solidFill>
                    <a:schemeClr val="accent6"/>
                  </a:solidFill>
                  <a:effectLst/>
                  <a:uLnTx/>
                  <a:uFillTx/>
                  <a:latin typeface="Archivo"/>
                  <a:ea typeface="+mn-ea"/>
                  <a:cs typeface="+mn-cs"/>
                </a:rPr>
                <a:t> 2023</a:t>
              </a:r>
            </a:p>
          </p:txBody>
        </p:sp>
        <p:sp>
          <p:nvSpPr>
            <p:cNvPr id="10" name="textruta 57">
              <a:extLst>
                <a:ext uri="{FF2B5EF4-FFF2-40B4-BE49-F238E27FC236}">
                  <a16:creationId xmlns:a16="http://schemas.microsoft.com/office/drawing/2014/main" id="{6202F03E-DD96-A6FC-4B7B-0A8ADB0A9A64}"/>
                </a:ext>
              </a:extLst>
            </p:cNvPr>
            <p:cNvSpPr txBox="1"/>
            <p:nvPr/>
          </p:nvSpPr>
          <p:spPr>
            <a:xfrm>
              <a:off x="8630980" y="3435306"/>
              <a:ext cx="152264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tlingGothicFB"/>
                  <a:ea typeface="+mn-ea"/>
                  <a:cs typeface="+mn-cs"/>
                </a:rPr>
                <a:t>35</a:t>
              </a:r>
              <a:br>
                <a:rPr kumimoji="0" lang="en-US" sz="3200" b="1" i="0" u="none" strike="noStrike" kern="1200" cap="none" spc="0" normalizeH="0" baseline="0" noProof="0" dirty="0">
                  <a:ln>
                    <a:noFill/>
                  </a:ln>
                  <a:solidFill>
                    <a:srgbClr val="C8F3E3"/>
                  </a:solidFill>
                  <a:effectLst/>
                  <a:uLnTx/>
                  <a:uFillTx/>
                  <a:latin typeface="TitlingGothicFB" pitchFamily="2" charset="77"/>
                  <a:ea typeface="+mn-ea"/>
                  <a:cs typeface="+mn-cs"/>
                </a:rPr>
              </a:br>
              <a:r>
                <a:rPr kumimoji="0" lang="en-US" sz="1400" b="1" i="0" u="none" strike="noStrike" kern="1200" cap="none" spc="0" normalizeH="0" baseline="0" noProof="0" dirty="0" err="1">
                  <a:ln>
                    <a:noFill/>
                  </a:ln>
                  <a:solidFill>
                    <a:schemeClr val="accent6"/>
                  </a:solidFill>
                  <a:effectLst/>
                  <a:uLnTx/>
                  <a:uFillTx/>
                  <a:latin typeface="Archivo"/>
                  <a:ea typeface="+mn-ea"/>
                  <a:cs typeface="+mn-cs"/>
                </a:rPr>
                <a:t>Años</a:t>
              </a:r>
              <a:r>
                <a:rPr kumimoji="0" lang="en-US" sz="1400" b="1" i="0" u="none" strike="noStrike" kern="1200" cap="none" spc="0" normalizeH="0" baseline="0" noProof="0" dirty="0">
                  <a:ln>
                    <a:noFill/>
                  </a:ln>
                  <a:solidFill>
                    <a:schemeClr val="accent6"/>
                  </a:solidFill>
                  <a:effectLst/>
                  <a:uLnTx/>
                  <a:uFillTx/>
                  <a:latin typeface="Archivo"/>
                  <a:ea typeface="+mn-ea"/>
                  <a:cs typeface="+mn-cs"/>
                </a:rPr>
                <a:t> de </a:t>
              </a:r>
              <a:r>
                <a:rPr kumimoji="0" lang="en-US" sz="1400" b="1" i="0" u="none" strike="noStrike" kern="1200" cap="none" spc="0" normalizeH="0" baseline="0" noProof="0" dirty="0" err="1">
                  <a:ln>
                    <a:noFill/>
                  </a:ln>
                  <a:solidFill>
                    <a:schemeClr val="accent6"/>
                  </a:solidFill>
                  <a:effectLst/>
                  <a:uLnTx/>
                  <a:uFillTx/>
                  <a:latin typeface="Archivo"/>
                  <a:ea typeface="+mn-ea"/>
                  <a:cs typeface="+mn-cs"/>
                </a:rPr>
                <a:t>historia</a:t>
              </a:r>
              <a:endParaRPr kumimoji="0" lang="en-US" sz="1200" b="1" i="0" u="none" strike="noStrike" kern="1200" cap="none" spc="0" normalizeH="0" baseline="0" noProof="0" dirty="0">
                <a:ln>
                  <a:noFill/>
                </a:ln>
                <a:solidFill>
                  <a:schemeClr val="accent6"/>
                </a:solidFill>
                <a:effectLst/>
                <a:uLnTx/>
                <a:uFillTx/>
                <a:latin typeface="Archivo"/>
                <a:ea typeface="+mn-ea"/>
                <a:cs typeface="+mn-cs"/>
              </a:endParaRPr>
            </a:p>
          </p:txBody>
        </p:sp>
        <p:sp>
          <p:nvSpPr>
            <p:cNvPr id="11" name="textruta 56">
              <a:extLst>
                <a:ext uri="{FF2B5EF4-FFF2-40B4-BE49-F238E27FC236}">
                  <a16:creationId xmlns:a16="http://schemas.microsoft.com/office/drawing/2014/main" id="{B5349A44-F605-A16A-64A1-062BBFFBD417}"/>
                </a:ext>
              </a:extLst>
            </p:cNvPr>
            <p:cNvSpPr txBox="1"/>
            <p:nvPr/>
          </p:nvSpPr>
          <p:spPr>
            <a:xfrm>
              <a:off x="8630980" y="1594513"/>
              <a:ext cx="357571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tlingGothicFB"/>
                  <a:ea typeface="+mn-ea"/>
                  <a:cs typeface="+mn-cs"/>
                </a:rPr>
                <a:t>A </a:t>
              </a:r>
              <a:r>
                <a:rPr kumimoji="0" lang="en-US" sz="2400" b="0" i="0" u="none" strike="noStrike" kern="1200" cap="none" spc="0" normalizeH="0" baseline="0" dirty="0">
                  <a:ln>
                    <a:noFill/>
                  </a:ln>
                  <a:solidFill>
                    <a:srgbClr val="FFFFFF"/>
                  </a:solidFill>
                  <a:effectLst/>
                  <a:uLnTx/>
                  <a:uFillTx/>
                  <a:latin typeface="TitlingGothicFB"/>
                  <a:ea typeface="+mn-ea"/>
                  <a:cs typeface="+mn-cs"/>
                </a:rPr>
                <a:t>leading</a:t>
              </a:r>
              <a:r>
                <a:rPr kumimoji="0" lang="en-US" sz="2400" b="0" i="0" u="none" strike="noStrike" kern="1200" cap="none" spc="0" normalizeH="0" baseline="0" noProof="0" dirty="0">
                  <a:ln>
                    <a:noFill/>
                  </a:ln>
                  <a:solidFill>
                    <a:srgbClr val="FFFFFF"/>
                  </a:solidFill>
                  <a:effectLst/>
                  <a:uLnTx/>
                  <a:uFillTx/>
                  <a:latin typeface="TitlingGothicFB"/>
                  <a:ea typeface="+mn-ea"/>
                  <a:cs typeface="+mn-cs"/>
                </a:rPr>
                <a:t> European</a:t>
              </a:r>
              <a:br>
                <a:rPr kumimoji="0" lang="en-US" sz="1400" b="1" i="0" u="none" strike="noStrike" kern="1200" cap="none" spc="0" normalizeH="0" baseline="0" noProof="0" dirty="0">
                  <a:ln>
                    <a:noFill/>
                  </a:ln>
                  <a:solidFill>
                    <a:srgbClr val="C8F3E3"/>
                  </a:solidFill>
                  <a:effectLst/>
                  <a:uLnTx/>
                  <a:uFillTx/>
                  <a:latin typeface="Archivo"/>
                  <a:ea typeface="+mn-ea"/>
                  <a:cs typeface="+mn-cs"/>
                </a:rPr>
              </a:br>
              <a:r>
                <a:rPr kumimoji="0" lang="en-US" sz="1400" b="1" i="0" u="none" strike="noStrike" kern="1200" cap="none" spc="0" normalizeH="0" baseline="0" noProof="0" dirty="0" err="1">
                  <a:ln>
                    <a:noFill/>
                  </a:ln>
                  <a:solidFill>
                    <a:schemeClr val="accent6"/>
                  </a:solidFill>
                  <a:effectLst/>
                  <a:uLnTx/>
                  <a:uFillTx/>
                  <a:latin typeface="Archivo"/>
                  <a:ea typeface="+mn-ea"/>
                  <a:cs typeface="+mn-cs"/>
                </a:rPr>
                <a:t>Empresa</a:t>
              </a:r>
              <a:r>
                <a:rPr kumimoji="0" lang="en-US" sz="1400" b="1" i="0" u="none" strike="noStrike" kern="1200" cap="none" spc="0" normalizeH="0" baseline="0" noProof="0" dirty="0">
                  <a:ln>
                    <a:noFill/>
                  </a:ln>
                  <a:solidFill>
                    <a:schemeClr val="accent6"/>
                  </a:solidFill>
                  <a:effectLst/>
                  <a:uLnTx/>
                  <a:uFillTx/>
                  <a:latin typeface="Archivo"/>
                  <a:ea typeface="+mn-ea"/>
                  <a:cs typeface="+mn-cs"/>
                </a:rPr>
                <a:t> de </a:t>
              </a:r>
              <a:r>
                <a:rPr kumimoji="0" lang="en-US" sz="1400" b="1" i="0" u="none" strike="noStrike" kern="1200" cap="none" spc="0" normalizeH="0" baseline="0" noProof="0" dirty="0" err="1">
                  <a:ln>
                    <a:noFill/>
                  </a:ln>
                  <a:solidFill>
                    <a:schemeClr val="accent6"/>
                  </a:solidFill>
                  <a:effectLst/>
                  <a:uLnTx/>
                  <a:uFillTx/>
                  <a:latin typeface="Archivo"/>
                  <a:ea typeface="+mn-ea"/>
                  <a:cs typeface="+mn-cs"/>
                </a:rPr>
                <a:t>ciberseguridad</a:t>
              </a:r>
              <a:endParaRPr kumimoji="0" lang="en-US" sz="1200" b="1" i="0" u="none" strike="noStrike" kern="1200" cap="none" spc="0" normalizeH="0" baseline="0" noProof="0" dirty="0">
                <a:ln>
                  <a:noFill/>
                </a:ln>
                <a:solidFill>
                  <a:schemeClr val="accent6"/>
                </a:solidFill>
                <a:effectLst/>
                <a:uLnTx/>
                <a:uFillTx/>
                <a:latin typeface="Archivo"/>
                <a:ea typeface="+mn-ea"/>
                <a:cs typeface="+mn-cs"/>
              </a:endParaRPr>
            </a:p>
          </p:txBody>
        </p:sp>
        <p:sp>
          <p:nvSpPr>
            <p:cNvPr id="14" name="TextBox 13">
              <a:extLst>
                <a:ext uri="{FF2B5EF4-FFF2-40B4-BE49-F238E27FC236}">
                  <a16:creationId xmlns:a16="http://schemas.microsoft.com/office/drawing/2014/main" id="{A2A1D2C0-2B72-C421-1B7A-8124687C7385}"/>
                </a:ext>
              </a:extLst>
            </p:cNvPr>
            <p:cNvSpPr txBox="1"/>
            <p:nvPr/>
          </p:nvSpPr>
          <p:spPr>
            <a:xfrm>
              <a:off x="8619525" y="4319251"/>
              <a:ext cx="307468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tlingGothicFB"/>
                  <a:ea typeface="+mn-ea"/>
                  <a:cs typeface="+mn-cs"/>
                </a:rPr>
                <a:t>Listed</a:t>
              </a:r>
              <a:r>
                <a:rPr kumimoji="0" lang="en-US" sz="2400" b="0" i="0" u="none" strike="noStrike" kern="1200" cap="none" spc="0" normalizeH="0" baseline="0" noProof="0" dirty="0">
                  <a:ln>
                    <a:noFill/>
                  </a:ln>
                  <a:solidFill>
                    <a:srgbClr val="C8F3E3"/>
                  </a:solidFill>
                  <a:effectLst/>
                  <a:uLnTx/>
                  <a:uFillTx/>
                  <a:latin typeface="TitlingGothicFB"/>
                  <a:ea typeface="+mn-ea"/>
                  <a:cs typeface="+mn-cs"/>
                </a:rPr>
                <a:t> </a:t>
              </a:r>
              <a:br>
                <a:rPr kumimoji="0" lang="en-US" sz="2800" b="1" i="0" u="none" strike="noStrike" kern="1200" cap="none" spc="0" normalizeH="0" baseline="0" noProof="0" dirty="0">
                  <a:ln>
                    <a:noFill/>
                  </a:ln>
                  <a:solidFill>
                    <a:srgbClr val="C8F3E3"/>
                  </a:solidFill>
                  <a:effectLst/>
                  <a:uLnTx/>
                  <a:uFillTx/>
                  <a:latin typeface="Archivo"/>
                  <a:ea typeface="+mn-ea"/>
                  <a:cs typeface="+mn-cs"/>
                </a:rPr>
              </a:br>
              <a:r>
                <a:rPr kumimoji="0" lang="en-US" sz="1400" b="1" i="0" u="none" strike="noStrike" kern="1200" cap="none" spc="0" normalizeH="0" baseline="0" noProof="0" dirty="0" err="1">
                  <a:ln>
                    <a:noFill/>
                  </a:ln>
                  <a:solidFill>
                    <a:schemeClr val="accent6"/>
                  </a:solidFill>
                  <a:effectLst/>
                  <a:uLnTx/>
                  <a:uFillTx/>
                  <a:latin typeface="Archivo"/>
                  <a:ea typeface="+mn-ea"/>
                  <a:cs typeface="+mn-cs"/>
                </a:rPr>
                <a:t>En</a:t>
              </a:r>
              <a:r>
                <a:rPr kumimoji="0" lang="en-US" sz="1400" b="1" i="0" u="none" strike="noStrike" kern="1200" cap="none" spc="0" normalizeH="0" baseline="0" noProof="0" dirty="0">
                  <a:ln>
                    <a:noFill/>
                  </a:ln>
                  <a:solidFill>
                    <a:schemeClr val="accent6"/>
                  </a:solidFill>
                  <a:effectLst/>
                  <a:uLnTx/>
                  <a:uFillTx/>
                  <a:latin typeface="Archivo"/>
                  <a:ea typeface="+mn-ea"/>
                  <a:cs typeface="+mn-cs"/>
                </a:rPr>
                <a:t> </a:t>
              </a:r>
              <a:r>
                <a:rPr kumimoji="0" lang="en-US" sz="1400" b="1" i="0" u="none" strike="noStrike" kern="1200" cap="none" spc="0" normalizeH="0" baseline="0" noProof="0" dirty="0" err="1">
                  <a:ln>
                    <a:noFill/>
                  </a:ln>
                  <a:solidFill>
                    <a:schemeClr val="accent6"/>
                  </a:solidFill>
                  <a:effectLst/>
                  <a:uLnTx/>
                  <a:uFillTx/>
                  <a:latin typeface="Archivo"/>
                  <a:ea typeface="+mn-ea"/>
                  <a:cs typeface="+mn-cs"/>
                </a:rPr>
                <a:t>el</a:t>
              </a:r>
              <a:r>
                <a:rPr kumimoji="0" lang="en-US" sz="1400" b="1" i="0" u="none" strike="noStrike" kern="1200" cap="none" spc="0" normalizeH="0" baseline="0" noProof="0" dirty="0">
                  <a:ln>
                    <a:noFill/>
                  </a:ln>
                  <a:solidFill>
                    <a:schemeClr val="accent6"/>
                  </a:solidFill>
                  <a:effectLst/>
                  <a:uLnTx/>
                  <a:uFillTx/>
                  <a:latin typeface="Archivo"/>
                  <a:ea typeface="+mn-ea"/>
                  <a:cs typeface="+mn-cs"/>
                </a:rPr>
                <a:t> NASDAQ OMX Helsinki Ltd</a:t>
              </a:r>
              <a:endParaRPr kumimoji="0" lang="en-US" sz="1200" b="1" i="0" u="none" strike="noStrike" kern="1200" cap="none" spc="0" normalizeH="0" baseline="0" noProof="0" dirty="0">
                <a:ln>
                  <a:noFill/>
                </a:ln>
                <a:solidFill>
                  <a:schemeClr val="accent6"/>
                </a:solidFill>
                <a:effectLst/>
                <a:uLnTx/>
                <a:uFillTx/>
                <a:latin typeface="Archivo"/>
                <a:ea typeface="+mn-ea"/>
                <a:cs typeface="+mn-cs"/>
              </a:endParaRPr>
            </a:p>
          </p:txBody>
        </p:sp>
        <p:sp>
          <p:nvSpPr>
            <p:cNvPr id="16" name="textruta 53">
              <a:extLst>
                <a:ext uri="{FF2B5EF4-FFF2-40B4-BE49-F238E27FC236}">
                  <a16:creationId xmlns:a16="http://schemas.microsoft.com/office/drawing/2014/main" id="{79A17E57-CE74-9189-F439-364BF6D7B6A8}"/>
                </a:ext>
              </a:extLst>
            </p:cNvPr>
            <p:cNvSpPr txBox="1"/>
            <p:nvPr/>
          </p:nvSpPr>
          <p:spPr>
            <a:xfrm>
              <a:off x="6660871" y="1606508"/>
              <a:ext cx="240413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tlingGothicFB"/>
                  <a:ea typeface="+mn-ea"/>
                  <a:cs typeface="+mn-cs"/>
                </a:rPr>
                <a:t>150,000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chemeClr val="accent6"/>
                  </a:solidFill>
                  <a:effectLst/>
                  <a:uLnTx/>
                  <a:uFillTx/>
                  <a:latin typeface="Archivo"/>
                  <a:ea typeface="+mn-ea"/>
                  <a:cs typeface="+mn-cs"/>
                </a:rPr>
                <a:t>Clientes</a:t>
              </a:r>
              <a:endParaRPr kumimoji="0" lang="en-US" sz="1200" b="1" i="0" u="none" strike="noStrike" kern="1200" cap="none" spc="0" normalizeH="0" baseline="30000" noProof="0" dirty="0">
                <a:ln>
                  <a:noFill/>
                </a:ln>
                <a:solidFill>
                  <a:schemeClr val="accent6"/>
                </a:solidFill>
                <a:effectLst/>
                <a:uLnTx/>
                <a:uFillTx/>
                <a:latin typeface="Archivo"/>
                <a:ea typeface="+mn-ea"/>
                <a:cs typeface="+mn-cs"/>
              </a:endParaRPr>
            </a:p>
          </p:txBody>
        </p:sp>
        <p:sp>
          <p:nvSpPr>
            <p:cNvPr id="17" name="textruta 55">
              <a:extLst>
                <a:ext uri="{FF2B5EF4-FFF2-40B4-BE49-F238E27FC236}">
                  <a16:creationId xmlns:a16="http://schemas.microsoft.com/office/drawing/2014/main" id="{004207CA-8DB1-010C-7313-528EC7F1F375}"/>
                </a:ext>
              </a:extLst>
            </p:cNvPr>
            <p:cNvSpPr txBox="1"/>
            <p:nvPr/>
          </p:nvSpPr>
          <p:spPr>
            <a:xfrm>
              <a:off x="8619525" y="2549571"/>
              <a:ext cx="163997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tlingGothicFB"/>
                  <a:ea typeface="+mn-ea"/>
                  <a:cs typeface="+mn-cs"/>
                </a:rPr>
                <a:t>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chemeClr val="accent6"/>
                  </a:solidFill>
                  <a:effectLst/>
                  <a:uLnTx/>
                  <a:uFillTx/>
                  <a:latin typeface="Archivo"/>
                  <a:ea typeface="+mn-ea"/>
                  <a:cs typeface="+mn-cs"/>
                </a:rPr>
                <a:t>Nacionalidades</a:t>
              </a:r>
              <a:endParaRPr kumimoji="0" lang="en-US" sz="1200" b="1" i="0" u="none" strike="noStrike" kern="1200" cap="none" spc="0" normalizeH="0" baseline="30000" noProof="0" dirty="0">
                <a:ln>
                  <a:noFill/>
                </a:ln>
                <a:solidFill>
                  <a:schemeClr val="accent6"/>
                </a:solidFill>
                <a:effectLst/>
                <a:uLnTx/>
                <a:uFillTx/>
                <a:latin typeface="Archivo"/>
                <a:ea typeface="+mn-ea"/>
                <a:cs typeface="+mn-cs"/>
              </a:endParaRPr>
            </a:p>
          </p:txBody>
        </p:sp>
      </p:grpSp>
      <p:cxnSp>
        <p:nvCxnSpPr>
          <p:cNvPr id="15" name="Straight Connector 14">
            <a:extLst>
              <a:ext uri="{FF2B5EF4-FFF2-40B4-BE49-F238E27FC236}">
                <a16:creationId xmlns:a16="http://schemas.microsoft.com/office/drawing/2014/main" id="{82875E97-126B-66ED-B7C6-F614F9C6A33D}"/>
              </a:ext>
            </a:extLst>
          </p:cNvPr>
          <p:cNvCxnSpPr>
            <a:cxnSpLocks/>
          </p:cNvCxnSpPr>
          <p:nvPr/>
        </p:nvCxnSpPr>
        <p:spPr>
          <a:xfrm>
            <a:off x="6056543" y="1754659"/>
            <a:ext cx="0" cy="3909803"/>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64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D36A919-09C8-8D26-BF9D-63D72C09E960}"/>
              </a:ext>
            </a:extLst>
          </p:cNvPr>
          <p:cNvSpPr>
            <a:spLocks noGrp="1"/>
          </p:cNvSpPr>
          <p:nvPr>
            <p:ph type="title"/>
          </p:nvPr>
        </p:nvSpPr>
        <p:spPr>
          <a:xfrm>
            <a:off x="695325" y="333375"/>
            <a:ext cx="10801350" cy="1150938"/>
          </a:xfrm>
        </p:spPr>
        <p:txBody>
          <a:bodyPr anchor="ctr"/>
          <a:lstStyle/>
          <a:p>
            <a:r>
              <a:rPr lang="en-US" noProof="0" dirty="0" err="1">
                <a:solidFill>
                  <a:schemeClr val="bg1"/>
                </a:solidFill>
              </a:rPr>
              <a:t>Quiénes</a:t>
            </a:r>
            <a:r>
              <a:rPr lang="en-US" noProof="0" dirty="0">
                <a:solidFill>
                  <a:schemeClr val="bg1"/>
                </a:solidFill>
              </a:rPr>
              <a:t> </a:t>
            </a:r>
            <a:r>
              <a:rPr lang="en-US" noProof="0" dirty="0" err="1">
                <a:solidFill>
                  <a:schemeClr val="bg1"/>
                </a:solidFill>
              </a:rPr>
              <a:t>somos</a:t>
            </a:r>
            <a:endParaRPr lang="en-US" noProof="0" dirty="0">
              <a:solidFill>
                <a:schemeClr val="bg1"/>
              </a:solidFill>
            </a:endParaRPr>
          </a:p>
        </p:txBody>
      </p:sp>
      <p:sp>
        <p:nvSpPr>
          <p:cNvPr id="5" name="Content Placeholder 1">
            <a:extLst>
              <a:ext uri="{FF2B5EF4-FFF2-40B4-BE49-F238E27FC236}">
                <a16:creationId xmlns:a16="http://schemas.microsoft.com/office/drawing/2014/main" id="{3D8B7F9B-EA55-8BC3-7E9C-7703136CD0D5}"/>
              </a:ext>
            </a:extLst>
          </p:cNvPr>
          <p:cNvSpPr txBox="1">
            <a:spLocks/>
          </p:cNvSpPr>
          <p:nvPr/>
        </p:nvSpPr>
        <p:spPr>
          <a:xfrm>
            <a:off x="695325" y="1298449"/>
            <a:ext cx="5083683" cy="486740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105000"/>
              </a:lnSpc>
              <a:spcBef>
                <a:spcPts val="1000"/>
              </a:spcBef>
              <a:spcAft>
                <a:spcPts val="0"/>
              </a:spcAft>
              <a:buClrTx/>
              <a:buSzTx/>
              <a:buFont typeface="Arial" panose="020B0604020202020204" pitchFamily="34" charset="0"/>
              <a:buNone/>
              <a:tabLst/>
              <a:defRPr/>
            </a:pPr>
            <a:r>
              <a:rPr kumimoji="0" lang="es-MX" sz="1400" b="0" i="0" u="none" strike="noStrike" kern="1200" cap="none" spc="0" normalizeH="0" baseline="0" noProof="0" dirty="0" err="1">
                <a:ln>
                  <a:noFill/>
                </a:ln>
                <a:solidFill>
                  <a:schemeClr val="bg1"/>
                </a:solidFill>
                <a:effectLst/>
                <a:uLnTx/>
                <a:uFillTx/>
                <a:latin typeface="Archivo" pitchFamily="2" charset="77"/>
                <a:ea typeface="+mn-ea"/>
                <a:cs typeface="+mn-cs"/>
              </a:rPr>
              <a:t>WithSecure</a:t>
            </a:r>
            <a:r>
              <a:rPr kumimoji="0" lang="es-MX" sz="1400" b="0" i="0" u="none" strike="noStrike" kern="1200" cap="none" spc="0" normalizeH="0" baseline="0" noProof="0" dirty="0">
                <a:ln>
                  <a:noFill/>
                </a:ln>
                <a:solidFill>
                  <a:schemeClr val="bg1"/>
                </a:solidFill>
                <a:effectLst/>
                <a:uLnTx/>
                <a:uFillTx/>
                <a:latin typeface="Archivo" pitchFamily="2" charset="77"/>
                <a:ea typeface="+mn-ea"/>
                <a:cs typeface="+mn-cs"/>
              </a:rPr>
              <a:t>™, anteriormente F-</a:t>
            </a:r>
            <a:r>
              <a:rPr kumimoji="0" lang="es-MX" sz="1400" b="0" i="0" u="none" strike="noStrike" kern="1200" cap="none" spc="0" normalizeH="0" baseline="0" noProof="0" dirty="0" err="1">
                <a:ln>
                  <a:noFill/>
                </a:ln>
                <a:solidFill>
                  <a:schemeClr val="bg1"/>
                </a:solidFill>
                <a:effectLst/>
                <a:uLnTx/>
                <a:uFillTx/>
                <a:latin typeface="Archivo" pitchFamily="2" charset="77"/>
                <a:ea typeface="+mn-ea"/>
                <a:cs typeface="+mn-cs"/>
              </a:rPr>
              <a:t>Secure</a:t>
            </a:r>
            <a:r>
              <a:rPr kumimoji="0" lang="es-MX" sz="1400" b="0" i="0" u="none" strike="noStrike" kern="1200" cap="none" spc="0" normalizeH="0" baseline="0" noProof="0" dirty="0">
                <a:ln>
                  <a:noFill/>
                </a:ln>
                <a:solidFill>
                  <a:schemeClr val="bg1"/>
                </a:solidFill>
                <a:effectLst/>
                <a:uLnTx/>
                <a:uFillTx/>
                <a:latin typeface="Archivo" pitchFamily="2" charset="77"/>
                <a:ea typeface="+mn-ea"/>
                <a:cs typeface="+mn-cs"/>
              </a:rPr>
              <a:t> Business, es el socio de confianza en ciberseguridad. Proveedores de servicios de TI, proveedores de servicios de gestión de sistemas (MSSP) y empresas, junto con las mayores instituciones financieras, fabricantes y miles de los proveedores de comunicaciones y tecnología más avanzados del mundo, confían en nosotros para obtener ciberseguridad basada en resultados que protege y facilita sus operaciones. Nuestra protección basada en IA protege los </a:t>
            </a:r>
            <a:r>
              <a:rPr kumimoji="0" lang="es-MX" sz="1400" b="0" i="0" u="none" strike="noStrike" kern="1200" cap="none" spc="0" normalizeH="0" baseline="0" noProof="0" dirty="0" err="1">
                <a:ln>
                  <a:noFill/>
                </a:ln>
                <a:solidFill>
                  <a:schemeClr val="bg1"/>
                </a:solidFill>
                <a:effectLst/>
                <a:uLnTx/>
                <a:uFillTx/>
                <a:latin typeface="Archivo" pitchFamily="2" charset="77"/>
                <a:ea typeface="+mn-ea"/>
                <a:cs typeface="+mn-cs"/>
              </a:rPr>
              <a:t>endpoints</a:t>
            </a:r>
            <a:r>
              <a:rPr kumimoji="0" lang="es-MX" sz="1400" b="0" i="0" u="none" strike="noStrike" kern="1200" cap="none" spc="0" normalizeH="0" baseline="0" noProof="0" dirty="0">
                <a:ln>
                  <a:noFill/>
                </a:ln>
                <a:solidFill>
                  <a:schemeClr val="bg1"/>
                </a:solidFill>
                <a:effectLst/>
                <a:uLnTx/>
                <a:uFillTx/>
                <a:latin typeface="Archivo" pitchFamily="2" charset="77"/>
                <a:ea typeface="+mn-ea"/>
                <a:cs typeface="+mn-cs"/>
              </a:rPr>
              <a:t> y la colaboración en la nube, y nuestra detección y respuesta inteligentes están impulsadas por expertos que identifican los riesgos empresariales mediante la búsqueda proactiva de amenazas y la confrontación de ataques en tiempo real. Nuestros consultores colaboran con empresas y empresas tecnológicas para desarrollar resiliencia mediante asesoramiento en seguridad basado en la evidencia. Con más de 30 años de experiencia en el desarrollo de tecnología que cumple con los objetivos empresariales, hemos desarrollado nuestra cartera para crecer junto con nuestros socios mediante modelos comerciales flexibles.</a:t>
            </a:r>
          </a:p>
          <a:p>
            <a:pPr marL="0" marR="0" lvl="0" indent="0" algn="l" defTabSz="914400" rtl="0" eaLnBrk="1" fontAlgn="base" latinLnBrk="0" hangingPunct="1">
              <a:lnSpc>
                <a:spcPct val="105000"/>
              </a:lnSpc>
              <a:spcBef>
                <a:spcPts val="1000"/>
              </a:spcBef>
              <a:spcAft>
                <a:spcPts val="0"/>
              </a:spcAft>
              <a:buClrTx/>
              <a:buSzTx/>
              <a:buFont typeface="Arial" panose="020B0604020202020204" pitchFamily="34" charset="0"/>
              <a:buNone/>
              <a:tabLst/>
              <a:defRPr/>
            </a:pPr>
            <a:r>
              <a:rPr kumimoji="0" lang="es-MX" sz="1400" b="0" i="0" u="none" strike="noStrike" kern="1200" cap="none" spc="0" normalizeH="0" baseline="0" noProof="0" dirty="0" err="1">
                <a:ln>
                  <a:noFill/>
                </a:ln>
                <a:solidFill>
                  <a:schemeClr val="bg1"/>
                </a:solidFill>
                <a:effectLst/>
                <a:uLnTx/>
                <a:uFillTx/>
                <a:latin typeface="Archivo" pitchFamily="2" charset="77"/>
                <a:ea typeface="+mn-ea"/>
                <a:cs typeface="+mn-cs"/>
              </a:rPr>
              <a:t>WithSecure</a:t>
            </a:r>
            <a:r>
              <a:rPr kumimoji="0" lang="es-MX" sz="1400" b="0" i="0" u="none" strike="noStrike" kern="1200" cap="none" spc="0" normalizeH="0" baseline="0" noProof="0" dirty="0">
                <a:ln>
                  <a:noFill/>
                </a:ln>
                <a:solidFill>
                  <a:schemeClr val="bg1"/>
                </a:solidFill>
                <a:effectLst/>
                <a:uLnTx/>
                <a:uFillTx/>
                <a:latin typeface="Archivo" pitchFamily="2" charset="77"/>
                <a:ea typeface="+mn-ea"/>
                <a:cs typeface="+mn-cs"/>
              </a:rPr>
              <a:t>™ </a:t>
            </a:r>
            <a:r>
              <a:rPr kumimoji="0" lang="es-MX" sz="1400" b="0" i="0" u="none" strike="noStrike" kern="1200" cap="none" spc="0" normalizeH="0" baseline="0" noProof="0" dirty="0" err="1">
                <a:ln>
                  <a:noFill/>
                </a:ln>
                <a:solidFill>
                  <a:schemeClr val="bg1"/>
                </a:solidFill>
                <a:effectLst/>
                <a:uLnTx/>
                <a:uFillTx/>
                <a:latin typeface="Archivo" pitchFamily="2" charset="77"/>
                <a:ea typeface="+mn-ea"/>
                <a:cs typeface="+mn-cs"/>
              </a:rPr>
              <a:t>Corporation</a:t>
            </a:r>
            <a:r>
              <a:rPr kumimoji="0" lang="es-MX" sz="1400" b="0" i="0" u="none" strike="noStrike" kern="1200" cap="none" spc="0" normalizeH="0" baseline="0" noProof="0" dirty="0">
                <a:ln>
                  <a:noFill/>
                </a:ln>
                <a:solidFill>
                  <a:schemeClr val="bg1"/>
                </a:solidFill>
                <a:effectLst/>
                <a:uLnTx/>
                <a:uFillTx/>
                <a:latin typeface="Archivo" pitchFamily="2" charset="77"/>
                <a:ea typeface="+mn-ea"/>
                <a:cs typeface="+mn-cs"/>
              </a:rPr>
              <a:t> se fundó en 1988 y cotiza en NASDAQ OMX Helsinki Ltd.</a:t>
            </a:r>
            <a:endParaRPr kumimoji="0" lang="en-FI" sz="1800" b="0" i="0" u="none" strike="noStrike" kern="1200" cap="none" spc="0" normalizeH="0" baseline="0" noProof="0" dirty="0">
              <a:ln>
                <a:noFill/>
              </a:ln>
              <a:solidFill>
                <a:srgbClr val="DBEBC2"/>
              </a:solidFill>
              <a:effectLst/>
              <a:uLnTx/>
              <a:uFillTx/>
              <a:latin typeface="Archivo"/>
              <a:ea typeface="+mn-ea"/>
              <a:cs typeface="+mn-cs"/>
            </a:endParaRPr>
          </a:p>
        </p:txBody>
      </p:sp>
    </p:spTree>
    <p:extLst>
      <p:ext uri="{BB962C8B-B14F-4D97-AF65-F5344CB8AC3E}">
        <p14:creationId xmlns:p14="http://schemas.microsoft.com/office/powerpoint/2010/main" val="208194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016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C9D3-4978-9C41-8581-D4CF096B6845}"/>
              </a:ext>
            </a:extLst>
          </p:cNvPr>
          <p:cNvSpPr>
            <a:spLocks noGrp="1"/>
          </p:cNvSpPr>
          <p:nvPr>
            <p:ph type="title"/>
          </p:nvPr>
        </p:nvSpPr>
        <p:spPr/>
        <p:txBody>
          <a:bodyPr/>
          <a:lstStyle/>
          <a:p>
            <a:r>
              <a:rPr lang="en-US" dirty="0" err="1"/>
              <a:t>Servicios</a:t>
            </a:r>
            <a:r>
              <a:rPr lang="en-US" dirty="0"/>
              <a:t> ASM </a:t>
            </a:r>
            <a:r>
              <a:rPr lang="en-US" dirty="0" err="1"/>
              <a:t>WithSecure</a:t>
            </a:r>
            <a:r>
              <a:rPr lang="en-US" dirty="0"/>
              <a:t>™</a:t>
            </a:r>
            <a:endParaRPr lang="en-FI" dirty="0"/>
          </a:p>
        </p:txBody>
      </p:sp>
      <p:sp>
        <p:nvSpPr>
          <p:cNvPr id="3" name="Subtitle 2">
            <a:extLst>
              <a:ext uri="{FF2B5EF4-FFF2-40B4-BE49-F238E27FC236}">
                <a16:creationId xmlns:a16="http://schemas.microsoft.com/office/drawing/2014/main" id="{C344D456-2E85-C9C4-AFA8-091FF5888859}"/>
              </a:ext>
            </a:extLst>
          </p:cNvPr>
          <p:cNvSpPr>
            <a:spLocks noGrp="1"/>
          </p:cNvSpPr>
          <p:nvPr>
            <p:ph type="subTitle" idx="1"/>
          </p:nvPr>
        </p:nvSpPr>
        <p:spPr>
          <a:xfrm>
            <a:off x="695325" y="3939365"/>
            <a:ext cx="4835463" cy="1655762"/>
          </a:xfrm>
        </p:spPr>
        <p:txBody>
          <a:bodyPr/>
          <a:lstStyle/>
          <a:p>
            <a:r>
              <a:rPr lang="en-US" b="1" dirty="0" err="1">
                <a:solidFill>
                  <a:schemeClr val="accent3"/>
                </a:solidFill>
              </a:rPr>
              <a:t>Apéndice</a:t>
            </a:r>
            <a:endParaRPr lang="en-US" b="1" dirty="0">
              <a:solidFill>
                <a:schemeClr val="accent3"/>
              </a:solidFill>
            </a:endParaRPr>
          </a:p>
          <a:p>
            <a:r>
              <a:rPr lang="es-MX" dirty="0">
                <a:solidFill>
                  <a:schemeClr val="bg1"/>
                </a:solidFill>
              </a:rPr>
              <a:t>Complemente la gestión de la exposición a elementos con nuestros servicios ASM dirigidos por expertos</a:t>
            </a:r>
            <a:endParaRPr lang="en-FI" dirty="0">
              <a:solidFill>
                <a:schemeClr val="bg1"/>
              </a:solidFill>
            </a:endParaRPr>
          </a:p>
        </p:txBody>
      </p:sp>
    </p:spTree>
    <p:extLst>
      <p:ext uri="{BB962C8B-B14F-4D97-AF65-F5344CB8AC3E}">
        <p14:creationId xmlns:p14="http://schemas.microsoft.com/office/powerpoint/2010/main" val="1466675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BA5DF2-9C7D-4B05-8CED-55B155D581AA}"/>
              </a:ext>
            </a:extLst>
          </p:cNvPr>
          <p:cNvSpPr>
            <a:spLocks noGrp="1"/>
          </p:cNvSpPr>
          <p:nvPr>
            <p:ph type="title"/>
          </p:nvPr>
        </p:nvSpPr>
        <p:spPr>
          <a:xfrm>
            <a:off x="695323" y="198126"/>
            <a:ext cx="10801350" cy="1150938"/>
          </a:xfrm>
        </p:spPr>
        <p:txBody>
          <a:bodyPr/>
          <a:lstStyle/>
          <a:p>
            <a:r>
              <a:rPr lang="en-US" sz="3600" dirty="0"/>
              <a:t>EAM, ASM or XM?</a:t>
            </a:r>
          </a:p>
        </p:txBody>
      </p:sp>
      <p:grpSp>
        <p:nvGrpSpPr>
          <p:cNvPr id="10" name="Group 9">
            <a:extLst>
              <a:ext uri="{FF2B5EF4-FFF2-40B4-BE49-F238E27FC236}">
                <a16:creationId xmlns:a16="http://schemas.microsoft.com/office/drawing/2014/main" id="{9E24076D-44B1-4F3B-A128-D2967B6CA185}"/>
              </a:ext>
            </a:extLst>
          </p:cNvPr>
          <p:cNvGrpSpPr/>
          <p:nvPr/>
        </p:nvGrpSpPr>
        <p:grpSpPr>
          <a:xfrm>
            <a:off x="7890916" y="1484313"/>
            <a:ext cx="3605757" cy="4681537"/>
            <a:chOff x="7890916" y="1700213"/>
            <a:chExt cx="3605757" cy="4465637"/>
          </a:xfrm>
        </p:grpSpPr>
        <p:sp>
          <p:nvSpPr>
            <p:cNvPr id="47" name="Rectangle 46"/>
            <p:cNvSpPr/>
            <p:nvPr/>
          </p:nvSpPr>
          <p:spPr>
            <a:xfrm>
              <a:off x="7890918" y="6017415"/>
              <a:ext cx="3605755" cy="14843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p:cNvSpPr/>
            <p:nvPr/>
          </p:nvSpPr>
          <p:spPr>
            <a:xfrm flipH="1">
              <a:off x="7890918" y="6017415"/>
              <a:ext cx="108000" cy="148435"/>
            </a:xfrm>
            <a:prstGeom prst="rect">
              <a:avLst/>
            </a:prstGeom>
            <a:gradFill flip="none" rotWithShape="1">
              <a:gsLst>
                <a:gs pos="85000">
                  <a:schemeClr val="accent3"/>
                </a:gs>
                <a:gs pos="0">
                  <a:schemeClr val="accent3">
                    <a:lumMod val="50000"/>
                  </a:schemeClr>
                </a:gs>
              </a:gsLst>
              <a:lin ang="10800000" scaled="1"/>
              <a:tileRect/>
            </a:gradFill>
            <a:ln>
              <a:gradFill>
                <a:gsLst>
                  <a:gs pos="0">
                    <a:schemeClr val="accent3">
                      <a:lumMod val="50000"/>
                    </a:schemeClr>
                  </a:gs>
                  <a:gs pos="100000">
                    <a:schemeClr val="accent3"/>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ectangle 44"/>
            <p:cNvSpPr/>
            <p:nvPr/>
          </p:nvSpPr>
          <p:spPr>
            <a:xfrm>
              <a:off x="7890918" y="1700213"/>
              <a:ext cx="3605755" cy="12624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600" b="1" spc="-150" dirty="0"/>
            </a:p>
          </p:txBody>
        </p:sp>
        <p:sp>
          <p:nvSpPr>
            <p:cNvPr id="20" name="Rectangle 19"/>
            <p:cNvSpPr/>
            <p:nvPr/>
          </p:nvSpPr>
          <p:spPr>
            <a:xfrm flipH="1">
              <a:off x="7890918" y="1700213"/>
              <a:ext cx="65218" cy="1260785"/>
            </a:xfrm>
            <a:prstGeom prst="rect">
              <a:avLst/>
            </a:prstGeom>
            <a:gradFill flip="none" rotWithShape="1">
              <a:gsLst>
                <a:gs pos="85000">
                  <a:schemeClr val="accent3"/>
                </a:gs>
                <a:gs pos="0">
                  <a:schemeClr val="accent3">
                    <a:lumMod val="50000"/>
                  </a:schemeClr>
                </a:gs>
              </a:gsLst>
              <a:lin ang="10800000" scaled="1"/>
              <a:tileRect/>
            </a:gradFill>
            <a:ln>
              <a:gradFill>
                <a:gsLst>
                  <a:gs pos="0">
                    <a:schemeClr val="accent3">
                      <a:lumMod val="50000"/>
                    </a:schemeClr>
                  </a:gs>
                  <a:gs pos="100000">
                    <a:schemeClr val="accent3"/>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Rectangle 45"/>
            <p:cNvSpPr/>
            <p:nvPr/>
          </p:nvSpPr>
          <p:spPr>
            <a:xfrm>
              <a:off x="7890918" y="2962624"/>
              <a:ext cx="3605755" cy="3054788"/>
            </a:xfrm>
            <a:prstGeom prst="rect">
              <a:avLst/>
            </a:prstGeom>
            <a:solidFill>
              <a:schemeClr val="bg1"/>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4260"/>
                </a:lnSpc>
                <a:spcBef>
                  <a:spcPts val="600"/>
                </a:spcBef>
                <a:spcAft>
                  <a:spcPts val="600"/>
                </a:spcAft>
              </a:pPr>
              <a:endParaRPr lang="en-US" b="1" dirty="0">
                <a:solidFill>
                  <a:srgbClr val="3BB385"/>
                </a:solidFill>
              </a:endParaRPr>
            </a:p>
            <a:p>
              <a:pPr algn="ctr">
                <a:lnSpc>
                  <a:spcPct val="150000"/>
                </a:lnSpc>
                <a:spcBef>
                  <a:spcPts val="600"/>
                </a:spcBef>
                <a:spcAft>
                  <a:spcPts val="600"/>
                </a:spcAft>
              </a:pPr>
              <a:r>
                <a:rPr lang="es-MX" b="1" dirty="0">
                  <a:solidFill>
                    <a:srgbClr val="3BB385"/>
                  </a:solidFill>
                </a:rPr>
                <a:t>Gestión de exposición de elementos </a:t>
              </a:r>
              <a:r>
                <a:rPr lang="es-MX" b="1" dirty="0" err="1">
                  <a:solidFill>
                    <a:srgbClr val="3BB385"/>
                  </a:solidFill>
                </a:rPr>
                <a:t>WithSecure</a:t>
              </a:r>
              <a:r>
                <a:rPr lang="es-MX" b="1" dirty="0">
                  <a:solidFill>
                    <a:srgbClr val="3BB385"/>
                  </a:solidFill>
                </a:rPr>
                <a:t>™ (XM)</a:t>
              </a:r>
              <a:endParaRPr lang="en-US" sz="1200" dirty="0">
                <a:solidFill>
                  <a:schemeClr val="tx1"/>
                </a:solidFill>
              </a:endParaRPr>
            </a:p>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chivo"/>
                  <a:ea typeface="+mn-ea"/>
                  <a:cs typeface="+mn-cs"/>
                </a:rPr>
                <a:t>Solución</a:t>
              </a:r>
              <a:r>
                <a:rPr kumimoji="0" lang="en-US" sz="1600" b="0" i="0" u="none" strike="noStrike" kern="1200" cap="none" spc="0" normalizeH="0" baseline="0" noProof="0" dirty="0">
                  <a:ln>
                    <a:noFill/>
                  </a:ln>
                  <a:solidFill>
                    <a:srgbClr val="000000"/>
                  </a:solidFill>
                  <a:effectLst/>
                  <a:uLnTx/>
                  <a:uFillTx/>
                  <a:latin typeface="Archivo"/>
                  <a:ea typeface="+mn-ea"/>
                  <a:cs typeface="+mn-cs"/>
                </a:rPr>
                <a:t> SaaS (</a:t>
              </a:r>
              <a:r>
                <a:rPr kumimoji="0" lang="en-US" sz="1600" b="0" i="0" u="none" strike="noStrike" kern="1200" cap="none" spc="0" normalizeH="0" baseline="0" noProof="0" dirty="0" err="1">
                  <a:ln>
                    <a:noFill/>
                  </a:ln>
                  <a:solidFill>
                    <a:srgbClr val="000000"/>
                  </a:solidFill>
                  <a:effectLst/>
                  <a:uLnTx/>
                  <a:uFillTx/>
                  <a:latin typeface="Archivo"/>
                  <a:ea typeface="+mn-ea"/>
                  <a:cs typeface="+mn-cs"/>
                </a:rPr>
                <a:t>producto</a:t>
              </a:r>
              <a:r>
                <a:rPr kumimoji="0" lang="en-US" sz="1600" b="0" i="0" u="none" strike="noStrike" kern="1200" cap="none" spc="0" normalizeH="0" baseline="0" noProof="0" dirty="0">
                  <a:ln>
                    <a:noFill/>
                  </a:ln>
                  <a:solidFill>
                    <a:srgbClr val="000000"/>
                  </a:solidFill>
                  <a:effectLst/>
                  <a:uLnTx/>
                  <a:uFillTx/>
                  <a:latin typeface="Archivo"/>
                  <a:ea typeface="+mn-ea"/>
                  <a:cs typeface="+mn-cs"/>
                </a:rPr>
                <a:t> + </a:t>
              </a:r>
              <a:r>
                <a:rPr kumimoji="0" lang="en-US" sz="1600" b="0" i="0" u="none" strike="noStrike" kern="1200" cap="none" spc="0" normalizeH="0" baseline="0" noProof="0" dirty="0" err="1">
                  <a:ln>
                    <a:noFill/>
                  </a:ln>
                  <a:solidFill>
                    <a:srgbClr val="000000"/>
                  </a:solidFill>
                  <a:effectLst/>
                  <a:uLnTx/>
                  <a:uFillTx/>
                  <a:latin typeface="Archivo"/>
                  <a:ea typeface="+mn-ea"/>
                  <a:cs typeface="+mn-cs"/>
                </a:rPr>
                <a:t>servicios</a:t>
              </a:r>
              <a:r>
                <a:rPr kumimoji="0" lang="en-US" sz="1600" b="0" i="0" u="none" strike="noStrike" kern="1200" cap="none" spc="0" normalizeH="0" baseline="0" noProof="0" dirty="0">
                  <a:ln>
                    <a:noFill/>
                  </a:ln>
                  <a:solidFill>
                    <a:srgbClr val="000000"/>
                  </a:solidFill>
                  <a:effectLst/>
                  <a:uLnTx/>
                  <a:uFillTx/>
                  <a:latin typeface="Archivo"/>
                  <a:ea typeface="+mn-ea"/>
                  <a:cs typeface="+mn-cs"/>
                </a:rPr>
                <a:t>)</a:t>
              </a:r>
              <a:endParaRPr lang="en-US" sz="1600" noProof="0" dirty="0">
                <a:solidFill>
                  <a:srgbClr val="000000"/>
                </a:solidFill>
                <a:latin typeface="Archivo"/>
              </a:endParaRPr>
            </a:p>
            <a:p>
              <a:pPr marL="0" marR="0" lvl="0" indent="0" algn="ctr" defTabSz="914400" rtl="0" eaLnBrk="1" fontAlgn="auto" latinLnBrk="0" hangingPunct="1">
                <a:lnSpc>
                  <a:spcPct val="150000"/>
                </a:lnSpc>
                <a:spcBef>
                  <a:spcPts val="600"/>
                </a:spcBef>
                <a:spcAft>
                  <a:spcPts val="6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chivo"/>
                <a:ea typeface="+mn-ea"/>
                <a:cs typeface="+mn-cs"/>
              </a:endParaRPr>
            </a:p>
            <a:p>
              <a:pPr algn="ctr">
                <a:spcBef>
                  <a:spcPts val="600"/>
                </a:spcBef>
                <a:spcAft>
                  <a:spcPts val="600"/>
                </a:spcAft>
              </a:pPr>
              <a:endParaRPr lang="en-US" sz="1200" dirty="0">
                <a:solidFill>
                  <a:schemeClr val="tx1"/>
                </a:solidFill>
              </a:endParaRPr>
            </a:p>
          </p:txBody>
        </p:sp>
        <p:sp>
          <p:nvSpPr>
            <p:cNvPr id="19" name="Rectangle 18"/>
            <p:cNvSpPr/>
            <p:nvPr/>
          </p:nvSpPr>
          <p:spPr>
            <a:xfrm flipH="1">
              <a:off x="7890916" y="2960997"/>
              <a:ext cx="92085" cy="3056418"/>
            </a:xfrm>
            <a:prstGeom prst="rect">
              <a:avLst/>
            </a:prstGeom>
            <a:gradFill flip="none" rotWithShape="1">
              <a:gsLst>
                <a:gs pos="100000">
                  <a:schemeClr val="bg1">
                    <a:alpha val="0"/>
                  </a:schemeClr>
                </a:gs>
                <a:gs pos="0">
                  <a:schemeClr val="tx1">
                    <a:lumMod val="50000"/>
                    <a:lumOff val="50000"/>
                    <a:alpha val="74000"/>
                  </a:schemeClr>
                </a:gs>
              </a:gsLst>
              <a:lin ang="10800000" scaled="1"/>
              <a:tileRect/>
            </a:gradFill>
            <a:ln>
              <a:gradFill>
                <a:gsLst>
                  <a:gs pos="0">
                    <a:schemeClr val="tx1">
                      <a:lumMod val="50000"/>
                      <a:lumOff val="50000"/>
                      <a:alpha val="74000"/>
                    </a:schemeClr>
                  </a:gs>
                  <a:gs pos="100000">
                    <a:schemeClr val="bg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 name="Group 10">
            <a:extLst>
              <a:ext uri="{FF2B5EF4-FFF2-40B4-BE49-F238E27FC236}">
                <a16:creationId xmlns:a16="http://schemas.microsoft.com/office/drawing/2014/main" id="{5000D2BB-7974-42AF-B238-4B09F42A240B}"/>
              </a:ext>
            </a:extLst>
          </p:cNvPr>
          <p:cNvGrpSpPr/>
          <p:nvPr/>
        </p:nvGrpSpPr>
        <p:grpSpPr>
          <a:xfrm>
            <a:off x="4301079" y="1433015"/>
            <a:ext cx="3589839" cy="4732835"/>
            <a:chOff x="4301079" y="1700213"/>
            <a:chExt cx="3605755" cy="4465637"/>
          </a:xfrm>
        </p:grpSpPr>
        <p:sp>
          <p:nvSpPr>
            <p:cNvPr id="41" name="Rectangle 40"/>
            <p:cNvSpPr/>
            <p:nvPr/>
          </p:nvSpPr>
          <p:spPr>
            <a:xfrm>
              <a:off x="4301079" y="6017415"/>
              <a:ext cx="3605755" cy="1484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26"/>
            <p:cNvSpPr/>
            <p:nvPr/>
          </p:nvSpPr>
          <p:spPr>
            <a:xfrm flipH="1">
              <a:off x="4301079" y="6017415"/>
              <a:ext cx="108000" cy="148435"/>
            </a:xfrm>
            <a:prstGeom prst="rect">
              <a:avLst/>
            </a:prstGeom>
            <a:gradFill flip="none" rotWithShape="1">
              <a:gsLst>
                <a:gs pos="100000">
                  <a:schemeClr val="accent1"/>
                </a:gs>
                <a:gs pos="0">
                  <a:schemeClr val="accent1">
                    <a:lumMod val="50000"/>
                  </a:schemeClr>
                </a:gs>
              </a:gsLst>
              <a:lin ang="10800000" scaled="1"/>
              <a:tileRect/>
            </a:gradFill>
            <a:ln>
              <a:gradFill>
                <a:gsLst>
                  <a:gs pos="0">
                    <a:schemeClr val="accent1">
                      <a:lumMod val="50000"/>
                      <a:alpha val="74000"/>
                    </a:schemeClr>
                  </a:gs>
                  <a:gs pos="100000">
                    <a:schemeClr val="accent1"/>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38"/>
            <p:cNvSpPr/>
            <p:nvPr/>
          </p:nvSpPr>
          <p:spPr>
            <a:xfrm>
              <a:off x="4301079" y="1700213"/>
              <a:ext cx="3605755" cy="12987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600" b="1" spc="-150" dirty="0">
                <a:solidFill>
                  <a:schemeClr val="bg1"/>
                </a:solidFill>
              </a:endParaRPr>
            </a:p>
          </p:txBody>
        </p:sp>
        <p:sp>
          <p:nvSpPr>
            <p:cNvPr id="26" name="Rectangle 25"/>
            <p:cNvSpPr/>
            <p:nvPr/>
          </p:nvSpPr>
          <p:spPr>
            <a:xfrm flipH="1">
              <a:off x="4301079" y="1700213"/>
              <a:ext cx="108000" cy="1298738"/>
            </a:xfrm>
            <a:prstGeom prst="rect">
              <a:avLst/>
            </a:prstGeom>
            <a:gradFill flip="none" rotWithShape="1">
              <a:gsLst>
                <a:gs pos="100000">
                  <a:schemeClr val="accent1"/>
                </a:gs>
                <a:gs pos="0">
                  <a:schemeClr val="accent1">
                    <a:lumMod val="50000"/>
                  </a:schemeClr>
                </a:gs>
              </a:gsLst>
              <a:lin ang="10800000" scaled="1"/>
              <a:tileRect/>
            </a:gradFill>
            <a:ln>
              <a:gradFill>
                <a:gsLst>
                  <a:gs pos="0">
                    <a:schemeClr val="accent1">
                      <a:lumMod val="50000"/>
                      <a:alpha val="74000"/>
                    </a:schemeClr>
                  </a:gs>
                  <a:gs pos="100000">
                    <a:schemeClr val="accent1"/>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301079" y="2998952"/>
              <a:ext cx="3605755" cy="3018464"/>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ts val="600"/>
                </a:spcBef>
                <a:spcAft>
                  <a:spcPts val="600"/>
                </a:spcAft>
              </a:pPr>
              <a:endParaRPr lang="en-US" b="1" dirty="0">
                <a:solidFill>
                  <a:schemeClr val="accent1"/>
                </a:solidFill>
              </a:endParaRPr>
            </a:p>
            <a:p>
              <a:pPr algn="ctr">
                <a:lnSpc>
                  <a:spcPct val="150000"/>
                </a:lnSpc>
                <a:spcBef>
                  <a:spcPts val="600"/>
                </a:spcBef>
                <a:spcAft>
                  <a:spcPts val="600"/>
                </a:spcAft>
              </a:pPr>
              <a:r>
                <a:rPr lang="es-MX" b="1" dirty="0">
                  <a:solidFill>
                    <a:schemeClr val="accent1"/>
                  </a:solidFill>
                </a:rPr>
                <a:t>Gestión de la superficie de ataque (ASM) con </a:t>
              </a:r>
              <a:r>
                <a:rPr lang="es-MX" b="1" dirty="0" err="1">
                  <a:solidFill>
                    <a:schemeClr val="accent1"/>
                  </a:solidFill>
                </a:rPr>
                <a:t>WithSecure</a:t>
              </a:r>
              <a:r>
                <a:rPr lang="es-MX" b="1" dirty="0">
                  <a:solidFill>
                    <a:schemeClr val="accent1"/>
                  </a:solidFill>
                </a:rPr>
                <a:t>™</a:t>
              </a:r>
              <a:endParaRPr lang="en-US" sz="1200" dirty="0">
                <a:solidFill>
                  <a:schemeClr val="tx1"/>
                </a:solidFill>
              </a:endParaRPr>
            </a:p>
            <a:p>
              <a:pPr algn="ctr">
                <a:lnSpc>
                  <a:spcPct val="150000"/>
                </a:lnSpc>
                <a:spcBef>
                  <a:spcPts val="600"/>
                </a:spcBef>
                <a:spcAft>
                  <a:spcPts val="600"/>
                </a:spcAft>
              </a:pPr>
              <a:r>
                <a:rPr lang="en-US" sz="1600" dirty="0" err="1">
                  <a:solidFill>
                    <a:schemeClr val="tx1"/>
                  </a:solidFill>
                </a:rPr>
                <a:t>Servicio</a:t>
              </a:r>
              <a:r>
                <a:rPr lang="en-US" sz="1600" dirty="0">
                  <a:solidFill>
                    <a:schemeClr val="tx1"/>
                  </a:solidFill>
                </a:rPr>
                <a:t> </a:t>
              </a:r>
              <a:r>
                <a:rPr lang="en-US" sz="1600" dirty="0" err="1">
                  <a:solidFill>
                    <a:schemeClr val="tx1"/>
                  </a:solidFill>
                </a:rPr>
                <a:t>gestionado</a:t>
              </a:r>
              <a:r>
                <a:rPr lang="en-US" sz="1600" dirty="0">
                  <a:solidFill>
                    <a:schemeClr val="tx1"/>
                  </a:solidFill>
                </a:rPr>
                <a:t> continuo</a:t>
              </a:r>
              <a:endParaRPr lang="en-US" sz="1200" dirty="0">
                <a:solidFill>
                  <a:schemeClr val="tx1"/>
                </a:solidFill>
              </a:endParaRPr>
            </a:p>
            <a:p>
              <a:pPr marL="285750" indent="-285750" algn="ctr">
                <a:lnSpc>
                  <a:spcPct val="150000"/>
                </a:lnSpc>
                <a:spcBef>
                  <a:spcPts val="600"/>
                </a:spcBef>
                <a:spcAft>
                  <a:spcPts val="600"/>
                </a:spcAft>
                <a:buFont typeface="Arial" panose="020B0604020202020204" pitchFamily="34" charset="0"/>
                <a:buChar char="•"/>
              </a:pPr>
              <a:endParaRPr lang="en-US" sz="1200" dirty="0">
                <a:solidFill>
                  <a:schemeClr val="tx1"/>
                </a:solidFill>
              </a:endParaRPr>
            </a:p>
            <a:p>
              <a:pPr marL="285750" indent="-285750" algn="ctr">
                <a:spcBef>
                  <a:spcPts val="600"/>
                </a:spcBef>
                <a:spcAft>
                  <a:spcPts val="600"/>
                </a:spcAft>
                <a:buFont typeface="Arial" panose="020B0604020202020204" pitchFamily="34" charset="0"/>
                <a:buChar char="•"/>
              </a:pPr>
              <a:endParaRPr lang="en-US" sz="1200" dirty="0">
                <a:solidFill>
                  <a:schemeClr val="tx1"/>
                </a:solidFill>
              </a:endParaRPr>
            </a:p>
          </p:txBody>
        </p:sp>
        <p:sp>
          <p:nvSpPr>
            <p:cNvPr id="25" name="Rectangle 24"/>
            <p:cNvSpPr/>
            <p:nvPr/>
          </p:nvSpPr>
          <p:spPr>
            <a:xfrm flipH="1">
              <a:off x="4301079" y="2998950"/>
              <a:ext cx="108000" cy="3018465"/>
            </a:xfrm>
            <a:prstGeom prst="rect">
              <a:avLst/>
            </a:prstGeom>
            <a:gradFill flip="none" rotWithShape="1">
              <a:gsLst>
                <a:gs pos="100000">
                  <a:schemeClr val="bg1">
                    <a:alpha val="0"/>
                  </a:schemeClr>
                </a:gs>
                <a:gs pos="0">
                  <a:schemeClr val="tx1">
                    <a:lumMod val="50000"/>
                    <a:lumOff val="50000"/>
                  </a:schemeClr>
                </a:gs>
              </a:gsLst>
              <a:lin ang="10800000" scaled="1"/>
              <a:tileRect/>
            </a:gradFill>
            <a:ln>
              <a:gradFill>
                <a:gsLst>
                  <a:gs pos="0">
                    <a:schemeClr val="tx1">
                      <a:lumMod val="50000"/>
                      <a:lumOff val="50000"/>
                      <a:alpha val="74000"/>
                    </a:schemeClr>
                  </a:gs>
                  <a:gs pos="100000">
                    <a:schemeClr val="bg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2" name="Group 11">
            <a:extLst>
              <a:ext uri="{FF2B5EF4-FFF2-40B4-BE49-F238E27FC236}">
                <a16:creationId xmlns:a16="http://schemas.microsoft.com/office/drawing/2014/main" id="{1FCB583B-86FD-467A-A3C8-A73E0884F9C4}"/>
              </a:ext>
            </a:extLst>
          </p:cNvPr>
          <p:cNvGrpSpPr/>
          <p:nvPr/>
        </p:nvGrpSpPr>
        <p:grpSpPr>
          <a:xfrm>
            <a:off x="695323" y="1433015"/>
            <a:ext cx="3605757" cy="4732835"/>
            <a:chOff x="695324" y="1700213"/>
            <a:chExt cx="3605755" cy="4465637"/>
          </a:xfrm>
        </p:grpSpPr>
        <p:sp>
          <p:nvSpPr>
            <p:cNvPr id="38" name="Rectangle 37"/>
            <p:cNvSpPr/>
            <p:nvPr/>
          </p:nvSpPr>
          <p:spPr>
            <a:xfrm>
              <a:off x="695324" y="6017415"/>
              <a:ext cx="3605755" cy="1484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Rectangle 35"/>
            <p:cNvSpPr/>
            <p:nvPr/>
          </p:nvSpPr>
          <p:spPr>
            <a:xfrm>
              <a:off x="695324" y="1700213"/>
              <a:ext cx="3605755" cy="129873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600" b="1" spc="-150" dirty="0"/>
            </a:p>
          </p:txBody>
        </p:sp>
        <p:sp>
          <p:nvSpPr>
            <p:cNvPr id="37" name="Rectangle 36"/>
            <p:cNvSpPr/>
            <p:nvPr/>
          </p:nvSpPr>
          <p:spPr>
            <a:xfrm>
              <a:off x="695324" y="2998950"/>
              <a:ext cx="3605755" cy="3018465"/>
            </a:xfrm>
            <a:prstGeom prst="rect">
              <a:avLst/>
            </a:prstGeom>
            <a:solidFill>
              <a:schemeClr val="bg1"/>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spcBef>
                  <a:spcPts val="600"/>
                </a:spcBef>
                <a:spcAft>
                  <a:spcPts val="600"/>
                </a:spcAft>
              </a:pPr>
              <a:endParaRPr lang="en-US" b="1" dirty="0">
                <a:solidFill>
                  <a:schemeClr val="accent2"/>
                </a:solidFill>
              </a:endParaRPr>
            </a:p>
            <a:p>
              <a:pPr algn="ctr">
                <a:lnSpc>
                  <a:spcPct val="150000"/>
                </a:lnSpc>
                <a:spcBef>
                  <a:spcPts val="600"/>
                </a:spcBef>
                <a:spcAft>
                  <a:spcPts val="600"/>
                </a:spcAft>
              </a:pPr>
              <a:r>
                <a:rPr lang="en-US" b="1" dirty="0" err="1">
                  <a:solidFill>
                    <a:schemeClr val="accent2"/>
                  </a:solidFill>
                </a:rPr>
                <a:t>Mapeo</a:t>
              </a:r>
              <a:r>
                <a:rPr lang="en-US" b="1" dirty="0">
                  <a:solidFill>
                    <a:schemeClr val="accent2"/>
                  </a:solidFill>
                </a:rPr>
                <a:t> de </a:t>
              </a:r>
              <a:r>
                <a:rPr lang="en-US" b="1" dirty="0" err="1">
                  <a:solidFill>
                    <a:schemeClr val="accent2"/>
                  </a:solidFill>
                </a:rPr>
                <a:t>activos</a:t>
              </a:r>
              <a:r>
                <a:rPr lang="en-US" b="1" dirty="0">
                  <a:solidFill>
                    <a:schemeClr val="accent2"/>
                  </a:solidFill>
                </a:rPr>
                <a:t> </a:t>
              </a:r>
              <a:r>
                <a:rPr lang="en-US" b="1" dirty="0" err="1">
                  <a:solidFill>
                    <a:schemeClr val="accent2"/>
                  </a:solidFill>
                </a:rPr>
                <a:t>externos</a:t>
              </a:r>
              <a:r>
                <a:rPr lang="en-US" b="1" dirty="0">
                  <a:solidFill>
                    <a:schemeClr val="accent2"/>
                  </a:solidFill>
                </a:rPr>
                <a:t> (EAM) </a:t>
              </a:r>
              <a:r>
                <a:rPr lang="en-US" b="1" dirty="0" err="1">
                  <a:solidFill>
                    <a:schemeClr val="accent2"/>
                  </a:solidFill>
                </a:rPr>
                <a:t>WithSecure</a:t>
              </a:r>
              <a:r>
                <a:rPr lang="en-US" b="1" dirty="0">
                  <a:solidFill>
                    <a:schemeClr val="accent2"/>
                  </a:solidFill>
                </a:rPr>
                <a:t>™</a:t>
              </a:r>
              <a:endParaRPr lang="en-US" sz="1600" b="1" dirty="0">
                <a:solidFill>
                  <a:schemeClr val="accent2"/>
                </a:solidFill>
              </a:endParaRPr>
            </a:p>
            <a:p>
              <a:pPr algn="ctr">
                <a:lnSpc>
                  <a:spcPct val="150000"/>
                </a:lnSpc>
                <a:spcBef>
                  <a:spcPts val="600"/>
                </a:spcBef>
                <a:spcAft>
                  <a:spcPts val="600"/>
                </a:spcAft>
              </a:pPr>
              <a:r>
                <a:rPr lang="es-MX" sz="1600" dirty="0">
                  <a:solidFill>
                    <a:schemeClr val="tx1"/>
                  </a:solidFill>
                </a:rPr>
                <a:t>Proyecto de punto en el tiempo</a:t>
              </a:r>
              <a:endParaRPr lang="en-US" sz="1200" dirty="0">
                <a:solidFill>
                  <a:schemeClr val="tx1"/>
                </a:solidFill>
              </a:endParaRPr>
            </a:p>
            <a:p>
              <a:pPr algn="ctr">
                <a:lnSpc>
                  <a:spcPct val="150000"/>
                </a:lnSpc>
                <a:spcBef>
                  <a:spcPts val="600"/>
                </a:spcBef>
                <a:spcAft>
                  <a:spcPts val="600"/>
                </a:spcAft>
              </a:pPr>
              <a:endParaRPr lang="en-US" sz="1200" dirty="0">
                <a:solidFill>
                  <a:schemeClr val="tx1"/>
                </a:solidFill>
              </a:endParaRPr>
            </a:p>
            <a:p>
              <a:pPr algn="ctr">
                <a:spcBef>
                  <a:spcPts val="600"/>
                </a:spcBef>
                <a:spcAft>
                  <a:spcPts val="600"/>
                </a:spcAft>
              </a:pPr>
              <a:endParaRPr lang="en-US" sz="1200" dirty="0">
                <a:solidFill>
                  <a:schemeClr val="tx1"/>
                </a:solidFill>
              </a:endParaRPr>
            </a:p>
          </p:txBody>
        </p:sp>
      </p:grpSp>
      <p:pic>
        <p:nvPicPr>
          <p:cNvPr id="2" name="Graphic 1">
            <a:extLst>
              <a:ext uri="{FF2B5EF4-FFF2-40B4-BE49-F238E27FC236}">
                <a16:creationId xmlns:a16="http://schemas.microsoft.com/office/drawing/2014/main" id="{8D5B6C82-A3C5-6F96-7425-E58BF94280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9853" y="1552536"/>
            <a:ext cx="1232294" cy="1232294"/>
          </a:xfrm>
          <a:prstGeom prst="rect">
            <a:avLst/>
          </a:prstGeom>
        </p:spPr>
      </p:pic>
      <p:pic>
        <p:nvPicPr>
          <p:cNvPr id="4" name="Graphic 3">
            <a:extLst>
              <a:ext uri="{FF2B5EF4-FFF2-40B4-BE49-F238E27FC236}">
                <a16:creationId xmlns:a16="http://schemas.microsoft.com/office/drawing/2014/main" id="{9F82A54C-4734-D7FD-26AC-0CD02015A2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7201" y="1583899"/>
            <a:ext cx="1162651" cy="1162651"/>
          </a:xfrm>
          <a:prstGeom prst="rect">
            <a:avLst/>
          </a:prstGeom>
        </p:spPr>
      </p:pic>
      <p:grpSp>
        <p:nvGrpSpPr>
          <p:cNvPr id="5" name="Group 302">
            <a:extLst>
              <a:ext uri="{FF2B5EF4-FFF2-40B4-BE49-F238E27FC236}">
                <a16:creationId xmlns:a16="http://schemas.microsoft.com/office/drawing/2014/main" id="{C1F8A2E2-F83B-F803-ED25-1FA597A31820}"/>
              </a:ext>
            </a:extLst>
          </p:cNvPr>
          <p:cNvGrpSpPr>
            <a:grpSpLocks noChangeAspect="1"/>
          </p:cNvGrpSpPr>
          <p:nvPr/>
        </p:nvGrpSpPr>
        <p:grpSpPr bwMode="auto">
          <a:xfrm>
            <a:off x="1912743" y="1692829"/>
            <a:ext cx="942422" cy="942422"/>
            <a:chOff x="3666" y="1986"/>
            <a:chExt cx="348" cy="348"/>
          </a:xfrm>
          <a:solidFill>
            <a:schemeClr val="accent6"/>
          </a:solidFill>
        </p:grpSpPr>
        <p:sp>
          <p:nvSpPr>
            <p:cNvPr id="6" name="Freeform 303">
              <a:extLst>
                <a:ext uri="{FF2B5EF4-FFF2-40B4-BE49-F238E27FC236}">
                  <a16:creationId xmlns:a16="http://schemas.microsoft.com/office/drawing/2014/main" id="{58CDA21F-B746-3B67-5DC7-A08BD35C8357}"/>
                </a:ext>
              </a:extLst>
            </p:cNvPr>
            <p:cNvSpPr>
              <a:spLocks/>
            </p:cNvSpPr>
            <p:nvPr/>
          </p:nvSpPr>
          <p:spPr bwMode="auto">
            <a:xfrm>
              <a:off x="3712" y="2044"/>
              <a:ext cx="210" cy="222"/>
            </a:xfrm>
            <a:custGeom>
              <a:avLst/>
              <a:gdLst>
                <a:gd name="T0" fmla="*/ 87 w 87"/>
                <a:gd name="T1" fmla="*/ 14 h 92"/>
                <a:gd name="T2" fmla="*/ 53 w 87"/>
                <a:gd name="T3" fmla="*/ 0 h 92"/>
                <a:gd name="T4" fmla="*/ 19 w 87"/>
                <a:gd name="T5" fmla="*/ 14 h 92"/>
                <a:gd name="T6" fmla="*/ 19 w 87"/>
                <a:gd name="T7" fmla="*/ 82 h 92"/>
                <a:gd name="T8" fmla="*/ 35 w 87"/>
                <a:gd name="T9" fmla="*/ 92 h 92"/>
                <a:gd name="T10" fmla="*/ 38 w 87"/>
                <a:gd name="T11" fmla="*/ 85 h 92"/>
                <a:gd name="T12" fmla="*/ 25 w 87"/>
                <a:gd name="T13" fmla="*/ 76 h 92"/>
                <a:gd name="T14" fmla="*/ 25 w 87"/>
                <a:gd name="T15" fmla="*/ 20 h 92"/>
                <a:gd name="T16" fmla="*/ 53 w 87"/>
                <a:gd name="T17" fmla="*/ 8 h 92"/>
                <a:gd name="T18" fmla="*/ 81 w 87"/>
                <a:gd name="T19" fmla="*/ 20 h 92"/>
                <a:gd name="T20" fmla="*/ 87 w 87"/>
                <a:gd name="T21" fmla="*/ 1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92">
                  <a:moveTo>
                    <a:pt x="87" y="14"/>
                  </a:moveTo>
                  <a:cubicBezTo>
                    <a:pt x="78" y="5"/>
                    <a:pt x="66" y="0"/>
                    <a:pt x="53" y="0"/>
                  </a:cubicBezTo>
                  <a:cubicBezTo>
                    <a:pt x="40" y="0"/>
                    <a:pt x="28" y="5"/>
                    <a:pt x="19" y="14"/>
                  </a:cubicBezTo>
                  <a:cubicBezTo>
                    <a:pt x="0" y="33"/>
                    <a:pt x="0" y="63"/>
                    <a:pt x="19" y="82"/>
                  </a:cubicBezTo>
                  <a:cubicBezTo>
                    <a:pt x="24" y="86"/>
                    <a:pt x="29" y="90"/>
                    <a:pt x="35" y="92"/>
                  </a:cubicBezTo>
                  <a:cubicBezTo>
                    <a:pt x="38" y="85"/>
                    <a:pt x="38" y="85"/>
                    <a:pt x="38" y="85"/>
                  </a:cubicBezTo>
                  <a:cubicBezTo>
                    <a:pt x="33" y="83"/>
                    <a:pt x="28" y="80"/>
                    <a:pt x="25" y="76"/>
                  </a:cubicBezTo>
                  <a:cubicBezTo>
                    <a:pt x="9" y="61"/>
                    <a:pt x="9" y="35"/>
                    <a:pt x="25" y="20"/>
                  </a:cubicBezTo>
                  <a:cubicBezTo>
                    <a:pt x="32" y="12"/>
                    <a:pt x="42" y="8"/>
                    <a:pt x="53" y="8"/>
                  </a:cubicBezTo>
                  <a:cubicBezTo>
                    <a:pt x="64" y="8"/>
                    <a:pt x="74" y="12"/>
                    <a:pt x="81" y="20"/>
                  </a:cubicBezTo>
                  <a:lnTo>
                    <a:pt x="8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304">
              <a:extLst>
                <a:ext uri="{FF2B5EF4-FFF2-40B4-BE49-F238E27FC236}">
                  <a16:creationId xmlns:a16="http://schemas.microsoft.com/office/drawing/2014/main" id="{0039D25B-FACC-D43F-8E73-DE7539FAD1A5}"/>
                </a:ext>
              </a:extLst>
            </p:cNvPr>
            <p:cNvSpPr>
              <a:spLocks/>
            </p:cNvSpPr>
            <p:nvPr/>
          </p:nvSpPr>
          <p:spPr bwMode="auto">
            <a:xfrm>
              <a:off x="3673" y="1986"/>
              <a:ext cx="290" cy="133"/>
            </a:xfrm>
            <a:custGeom>
              <a:avLst/>
              <a:gdLst>
                <a:gd name="T0" fmla="*/ 24 w 120"/>
                <a:gd name="T1" fmla="*/ 27 h 55"/>
                <a:gd name="T2" fmla="*/ 69 w 120"/>
                <a:gd name="T3" fmla="*/ 8 h 55"/>
                <a:gd name="T4" fmla="*/ 114 w 120"/>
                <a:gd name="T5" fmla="*/ 27 h 55"/>
                <a:gd name="T6" fmla="*/ 120 w 120"/>
                <a:gd name="T7" fmla="*/ 21 h 55"/>
                <a:gd name="T8" fmla="*/ 69 w 120"/>
                <a:gd name="T9" fmla="*/ 0 h 55"/>
                <a:gd name="T10" fmla="*/ 18 w 120"/>
                <a:gd name="T11" fmla="*/ 21 h 55"/>
                <a:gd name="T12" fmla="*/ 0 w 120"/>
                <a:gd name="T13" fmla="*/ 53 h 55"/>
                <a:gd name="T14" fmla="*/ 7 w 120"/>
                <a:gd name="T15" fmla="*/ 55 h 55"/>
                <a:gd name="T16" fmla="*/ 24 w 120"/>
                <a:gd name="T1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55">
                  <a:moveTo>
                    <a:pt x="24" y="27"/>
                  </a:moveTo>
                  <a:cubicBezTo>
                    <a:pt x="36" y="15"/>
                    <a:pt x="52" y="8"/>
                    <a:pt x="69" y="8"/>
                  </a:cubicBezTo>
                  <a:cubicBezTo>
                    <a:pt x="86" y="8"/>
                    <a:pt x="102" y="15"/>
                    <a:pt x="114" y="27"/>
                  </a:cubicBezTo>
                  <a:cubicBezTo>
                    <a:pt x="120" y="21"/>
                    <a:pt x="120" y="21"/>
                    <a:pt x="120" y="21"/>
                  </a:cubicBezTo>
                  <a:cubicBezTo>
                    <a:pt x="106" y="7"/>
                    <a:pt x="88" y="0"/>
                    <a:pt x="69" y="0"/>
                  </a:cubicBezTo>
                  <a:cubicBezTo>
                    <a:pt x="50" y="0"/>
                    <a:pt x="32" y="7"/>
                    <a:pt x="18" y="21"/>
                  </a:cubicBezTo>
                  <a:cubicBezTo>
                    <a:pt x="9" y="30"/>
                    <a:pt x="3" y="41"/>
                    <a:pt x="0" y="53"/>
                  </a:cubicBezTo>
                  <a:cubicBezTo>
                    <a:pt x="7" y="55"/>
                    <a:pt x="7" y="55"/>
                    <a:pt x="7" y="55"/>
                  </a:cubicBezTo>
                  <a:cubicBezTo>
                    <a:pt x="10" y="44"/>
                    <a:pt x="16" y="35"/>
                    <a:pt x="2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305">
              <a:extLst>
                <a:ext uri="{FF2B5EF4-FFF2-40B4-BE49-F238E27FC236}">
                  <a16:creationId xmlns:a16="http://schemas.microsoft.com/office/drawing/2014/main" id="{2A1C0776-9D83-106B-95B7-E5A5371315ED}"/>
                </a:ext>
              </a:extLst>
            </p:cNvPr>
            <p:cNvSpPr>
              <a:spLocks/>
            </p:cNvSpPr>
            <p:nvPr/>
          </p:nvSpPr>
          <p:spPr bwMode="auto">
            <a:xfrm>
              <a:off x="3673" y="2119"/>
              <a:ext cx="341" cy="215"/>
            </a:xfrm>
            <a:custGeom>
              <a:avLst/>
              <a:gdLst>
                <a:gd name="T0" fmla="*/ 85 w 141"/>
                <a:gd name="T1" fmla="*/ 13 h 89"/>
                <a:gd name="T2" fmla="*/ 69 w 141"/>
                <a:gd name="T3" fmla="*/ 13 h 89"/>
                <a:gd name="T4" fmla="*/ 65 w 141"/>
                <a:gd name="T5" fmla="*/ 17 h 89"/>
                <a:gd name="T6" fmla="*/ 69 w 141"/>
                <a:gd name="T7" fmla="*/ 21 h 89"/>
                <a:gd name="T8" fmla="*/ 84 w 141"/>
                <a:gd name="T9" fmla="*/ 21 h 89"/>
                <a:gd name="T10" fmla="*/ 80 w 141"/>
                <a:gd name="T11" fmla="*/ 28 h 89"/>
                <a:gd name="T12" fmla="*/ 58 w 141"/>
                <a:gd name="T13" fmla="*/ 28 h 89"/>
                <a:gd name="T14" fmla="*/ 53 w 141"/>
                <a:gd name="T15" fmla="*/ 17 h 89"/>
                <a:gd name="T16" fmla="*/ 58 w 141"/>
                <a:gd name="T17" fmla="*/ 6 h 89"/>
                <a:gd name="T18" fmla="*/ 52 w 141"/>
                <a:gd name="T19" fmla="*/ 0 h 89"/>
                <a:gd name="T20" fmla="*/ 45 w 141"/>
                <a:gd name="T21" fmla="*/ 17 h 89"/>
                <a:gd name="T22" fmla="*/ 52 w 141"/>
                <a:gd name="T23" fmla="*/ 34 h 89"/>
                <a:gd name="T24" fmla="*/ 69 w 141"/>
                <a:gd name="T25" fmla="*/ 41 h 89"/>
                <a:gd name="T26" fmla="*/ 86 w 141"/>
                <a:gd name="T27" fmla="*/ 34 h 89"/>
                <a:gd name="T28" fmla="*/ 93 w 141"/>
                <a:gd name="T29" fmla="*/ 21 h 89"/>
                <a:gd name="T30" fmla="*/ 93 w 141"/>
                <a:gd name="T31" fmla="*/ 21 h 89"/>
                <a:gd name="T32" fmla="*/ 109 w 141"/>
                <a:gd name="T33" fmla="*/ 21 h 89"/>
                <a:gd name="T34" fmla="*/ 97 w 141"/>
                <a:gd name="T35" fmla="*/ 45 h 89"/>
                <a:gd name="T36" fmla="*/ 84 w 141"/>
                <a:gd name="T37" fmla="*/ 54 h 89"/>
                <a:gd name="T38" fmla="*/ 87 w 141"/>
                <a:gd name="T39" fmla="*/ 61 h 89"/>
                <a:gd name="T40" fmla="*/ 103 w 141"/>
                <a:gd name="T41" fmla="*/ 51 h 89"/>
                <a:gd name="T42" fmla="*/ 117 w 141"/>
                <a:gd name="T43" fmla="*/ 21 h 89"/>
                <a:gd name="T44" fmla="*/ 133 w 141"/>
                <a:gd name="T45" fmla="*/ 21 h 89"/>
                <a:gd name="T46" fmla="*/ 114 w 141"/>
                <a:gd name="T47" fmla="*/ 62 h 89"/>
                <a:gd name="T48" fmla="*/ 69 w 141"/>
                <a:gd name="T49" fmla="*/ 81 h 89"/>
                <a:gd name="T50" fmla="*/ 24 w 141"/>
                <a:gd name="T51" fmla="*/ 62 h 89"/>
                <a:gd name="T52" fmla="*/ 8 w 141"/>
                <a:gd name="T53" fmla="*/ 35 h 89"/>
                <a:gd name="T54" fmla="*/ 0 w 141"/>
                <a:gd name="T55" fmla="*/ 37 h 89"/>
                <a:gd name="T56" fmla="*/ 18 w 141"/>
                <a:gd name="T57" fmla="*/ 68 h 89"/>
                <a:gd name="T58" fmla="*/ 69 w 141"/>
                <a:gd name="T59" fmla="*/ 89 h 89"/>
                <a:gd name="T60" fmla="*/ 120 w 141"/>
                <a:gd name="T61" fmla="*/ 68 h 89"/>
                <a:gd name="T62" fmla="*/ 141 w 141"/>
                <a:gd name="T63" fmla="*/ 17 h 89"/>
                <a:gd name="T64" fmla="*/ 141 w 141"/>
                <a:gd name="T65" fmla="*/ 13 h 89"/>
                <a:gd name="T66" fmla="*/ 93 w 141"/>
                <a:gd name="T67" fmla="*/ 13 h 89"/>
                <a:gd name="T68" fmla="*/ 85 w 141"/>
                <a:gd name="T69" fmla="*/ 1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89">
                  <a:moveTo>
                    <a:pt x="85" y="13"/>
                  </a:moveTo>
                  <a:cubicBezTo>
                    <a:pt x="69" y="13"/>
                    <a:pt x="69" y="13"/>
                    <a:pt x="69" y="13"/>
                  </a:cubicBezTo>
                  <a:cubicBezTo>
                    <a:pt x="67" y="13"/>
                    <a:pt x="65" y="15"/>
                    <a:pt x="65" y="17"/>
                  </a:cubicBezTo>
                  <a:cubicBezTo>
                    <a:pt x="65" y="19"/>
                    <a:pt x="67" y="21"/>
                    <a:pt x="69" y="21"/>
                  </a:cubicBezTo>
                  <a:cubicBezTo>
                    <a:pt x="84" y="21"/>
                    <a:pt x="84" y="21"/>
                    <a:pt x="84" y="21"/>
                  </a:cubicBezTo>
                  <a:cubicBezTo>
                    <a:pt x="84" y="24"/>
                    <a:pt x="82" y="26"/>
                    <a:pt x="80" y="28"/>
                  </a:cubicBezTo>
                  <a:cubicBezTo>
                    <a:pt x="74" y="34"/>
                    <a:pt x="64" y="34"/>
                    <a:pt x="58" y="28"/>
                  </a:cubicBezTo>
                  <a:cubicBezTo>
                    <a:pt x="55" y="25"/>
                    <a:pt x="53" y="21"/>
                    <a:pt x="53" y="17"/>
                  </a:cubicBezTo>
                  <a:cubicBezTo>
                    <a:pt x="53" y="13"/>
                    <a:pt x="55" y="9"/>
                    <a:pt x="58" y="6"/>
                  </a:cubicBezTo>
                  <a:cubicBezTo>
                    <a:pt x="52" y="0"/>
                    <a:pt x="52" y="0"/>
                    <a:pt x="52" y="0"/>
                  </a:cubicBezTo>
                  <a:cubicBezTo>
                    <a:pt x="47" y="5"/>
                    <a:pt x="45" y="11"/>
                    <a:pt x="45" y="17"/>
                  </a:cubicBezTo>
                  <a:cubicBezTo>
                    <a:pt x="45" y="23"/>
                    <a:pt x="47" y="29"/>
                    <a:pt x="52" y="34"/>
                  </a:cubicBezTo>
                  <a:cubicBezTo>
                    <a:pt x="57" y="39"/>
                    <a:pt x="63" y="41"/>
                    <a:pt x="69" y="41"/>
                  </a:cubicBezTo>
                  <a:cubicBezTo>
                    <a:pt x="75" y="41"/>
                    <a:pt x="81" y="39"/>
                    <a:pt x="86" y="34"/>
                  </a:cubicBezTo>
                  <a:cubicBezTo>
                    <a:pt x="90" y="30"/>
                    <a:pt x="92" y="26"/>
                    <a:pt x="93" y="21"/>
                  </a:cubicBezTo>
                  <a:cubicBezTo>
                    <a:pt x="93" y="21"/>
                    <a:pt x="93" y="21"/>
                    <a:pt x="93" y="21"/>
                  </a:cubicBezTo>
                  <a:cubicBezTo>
                    <a:pt x="109" y="21"/>
                    <a:pt x="109" y="21"/>
                    <a:pt x="109" y="21"/>
                  </a:cubicBezTo>
                  <a:cubicBezTo>
                    <a:pt x="108" y="30"/>
                    <a:pt x="104" y="39"/>
                    <a:pt x="97" y="45"/>
                  </a:cubicBezTo>
                  <a:cubicBezTo>
                    <a:pt x="94" y="49"/>
                    <a:pt x="89" y="52"/>
                    <a:pt x="84" y="54"/>
                  </a:cubicBezTo>
                  <a:cubicBezTo>
                    <a:pt x="87" y="61"/>
                    <a:pt x="87" y="61"/>
                    <a:pt x="87" y="61"/>
                  </a:cubicBezTo>
                  <a:cubicBezTo>
                    <a:pt x="93" y="59"/>
                    <a:pt x="98" y="55"/>
                    <a:pt x="103" y="51"/>
                  </a:cubicBezTo>
                  <a:cubicBezTo>
                    <a:pt x="111" y="43"/>
                    <a:pt x="116" y="32"/>
                    <a:pt x="117" y="21"/>
                  </a:cubicBezTo>
                  <a:cubicBezTo>
                    <a:pt x="133" y="21"/>
                    <a:pt x="133" y="21"/>
                    <a:pt x="133" y="21"/>
                  </a:cubicBezTo>
                  <a:cubicBezTo>
                    <a:pt x="132" y="37"/>
                    <a:pt x="125" y="51"/>
                    <a:pt x="114" y="62"/>
                  </a:cubicBezTo>
                  <a:cubicBezTo>
                    <a:pt x="102" y="74"/>
                    <a:pt x="86" y="81"/>
                    <a:pt x="69" y="81"/>
                  </a:cubicBezTo>
                  <a:cubicBezTo>
                    <a:pt x="52" y="81"/>
                    <a:pt x="36" y="74"/>
                    <a:pt x="24" y="62"/>
                  </a:cubicBezTo>
                  <a:cubicBezTo>
                    <a:pt x="16" y="55"/>
                    <a:pt x="11" y="45"/>
                    <a:pt x="8" y="35"/>
                  </a:cubicBezTo>
                  <a:cubicBezTo>
                    <a:pt x="0" y="37"/>
                    <a:pt x="0" y="37"/>
                    <a:pt x="0" y="37"/>
                  </a:cubicBezTo>
                  <a:cubicBezTo>
                    <a:pt x="3" y="49"/>
                    <a:pt x="10" y="59"/>
                    <a:pt x="18" y="68"/>
                  </a:cubicBezTo>
                  <a:cubicBezTo>
                    <a:pt x="32" y="82"/>
                    <a:pt x="50" y="89"/>
                    <a:pt x="69" y="89"/>
                  </a:cubicBezTo>
                  <a:cubicBezTo>
                    <a:pt x="88" y="89"/>
                    <a:pt x="106" y="82"/>
                    <a:pt x="120" y="68"/>
                  </a:cubicBezTo>
                  <a:cubicBezTo>
                    <a:pt x="134" y="54"/>
                    <a:pt x="141" y="36"/>
                    <a:pt x="141" y="17"/>
                  </a:cubicBezTo>
                  <a:cubicBezTo>
                    <a:pt x="141" y="13"/>
                    <a:pt x="141" y="13"/>
                    <a:pt x="141" y="13"/>
                  </a:cubicBezTo>
                  <a:cubicBezTo>
                    <a:pt x="93" y="13"/>
                    <a:pt x="93" y="13"/>
                    <a:pt x="93" y="13"/>
                  </a:cubicBezTo>
                  <a:lnTo>
                    <a:pt x="8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306">
              <a:extLst>
                <a:ext uri="{FF2B5EF4-FFF2-40B4-BE49-F238E27FC236}">
                  <a16:creationId xmlns:a16="http://schemas.microsoft.com/office/drawing/2014/main" id="{15CCD199-F2DB-F352-8F34-2A342B1BB130}"/>
                </a:ext>
              </a:extLst>
            </p:cNvPr>
            <p:cNvSpPr>
              <a:spLocks noChangeArrowheads="1"/>
            </p:cNvSpPr>
            <p:nvPr/>
          </p:nvSpPr>
          <p:spPr bwMode="auto">
            <a:xfrm>
              <a:off x="3830" y="2102"/>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307">
              <a:extLst>
                <a:ext uri="{FF2B5EF4-FFF2-40B4-BE49-F238E27FC236}">
                  <a16:creationId xmlns:a16="http://schemas.microsoft.com/office/drawing/2014/main" id="{573288AD-15D1-26AF-AC69-EBA2D14C7FD9}"/>
                </a:ext>
              </a:extLst>
            </p:cNvPr>
            <p:cNvSpPr>
              <a:spLocks noChangeArrowheads="1"/>
            </p:cNvSpPr>
            <p:nvPr/>
          </p:nvSpPr>
          <p:spPr bwMode="auto">
            <a:xfrm>
              <a:off x="3830" y="225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308">
              <a:extLst>
                <a:ext uri="{FF2B5EF4-FFF2-40B4-BE49-F238E27FC236}">
                  <a16:creationId xmlns:a16="http://schemas.microsoft.com/office/drawing/2014/main" id="{9AB09ED7-E97A-C9CF-37DD-A321E8DF58BE}"/>
                </a:ext>
              </a:extLst>
            </p:cNvPr>
            <p:cNvSpPr>
              <a:spLocks noChangeArrowheads="1"/>
            </p:cNvSpPr>
            <p:nvPr/>
          </p:nvSpPr>
          <p:spPr bwMode="auto">
            <a:xfrm>
              <a:off x="3666" y="2150"/>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Rectangle: Rounded Corners 14">
            <a:extLst>
              <a:ext uri="{FF2B5EF4-FFF2-40B4-BE49-F238E27FC236}">
                <a16:creationId xmlns:a16="http://schemas.microsoft.com/office/drawing/2014/main" id="{74B1440F-DDFD-A85E-EB28-B9B71FC95AD1}"/>
              </a:ext>
            </a:extLst>
          </p:cNvPr>
          <p:cNvSpPr/>
          <p:nvPr/>
        </p:nvSpPr>
        <p:spPr>
          <a:xfrm>
            <a:off x="6982773" y="2021416"/>
            <a:ext cx="81606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Plus</a:t>
            </a:r>
            <a:endParaRPr lang="en-FI" sz="1400" dirty="0"/>
          </a:p>
        </p:txBody>
      </p:sp>
      <p:sp>
        <p:nvSpPr>
          <p:cNvPr id="16" name="Rectangle: Rounded Corners 15">
            <a:extLst>
              <a:ext uri="{FF2B5EF4-FFF2-40B4-BE49-F238E27FC236}">
                <a16:creationId xmlns:a16="http://schemas.microsoft.com/office/drawing/2014/main" id="{C0CE8B73-5F7E-79CD-6CE5-F906AD2CFE39}"/>
              </a:ext>
            </a:extLst>
          </p:cNvPr>
          <p:cNvSpPr/>
          <p:nvPr/>
        </p:nvSpPr>
        <p:spPr>
          <a:xfrm>
            <a:off x="6982773" y="2432032"/>
            <a:ext cx="81606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Core</a:t>
            </a:r>
            <a:endParaRPr lang="en-FI" sz="1400" dirty="0"/>
          </a:p>
        </p:txBody>
      </p:sp>
      <p:sp>
        <p:nvSpPr>
          <p:cNvPr id="18" name="Rectangle: Rounded Corners 17">
            <a:extLst>
              <a:ext uri="{FF2B5EF4-FFF2-40B4-BE49-F238E27FC236}">
                <a16:creationId xmlns:a16="http://schemas.microsoft.com/office/drawing/2014/main" id="{512861E8-BBAC-7FCC-4751-DF9C459091BC}"/>
              </a:ext>
            </a:extLst>
          </p:cNvPr>
          <p:cNvSpPr/>
          <p:nvPr/>
        </p:nvSpPr>
        <p:spPr>
          <a:xfrm>
            <a:off x="3388888" y="2021416"/>
            <a:ext cx="81606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Plus</a:t>
            </a:r>
            <a:endParaRPr lang="en-FI" sz="1400" dirty="0"/>
          </a:p>
        </p:txBody>
      </p:sp>
      <p:sp>
        <p:nvSpPr>
          <p:cNvPr id="22" name="Rectangle: Rounded Corners 21">
            <a:extLst>
              <a:ext uri="{FF2B5EF4-FFF2-40B4-BE49-F238E27FC236}">
                <a16:creationId xmlns:a16="http://schemas.microsoft.com/office/drawing/2014/main" id="{3E1DB170-49A0-0697-565A-B885DCD41A82}"/>
              </a:ext>
            </a:extLst>
          </p:cNvPr>
          <p:cNvSpPr/>
          <p:nvPr/>
        </p:nvSpPr>
        <p:spPr>
          <a:xfrm>
            <a:off x="3388888" y="2432032"/>
            <a:ext cx="81606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Core</a:t>
            </a:r>
            <a:endParaRPr lang="en-FI" sz="1400" dirty="0"/>
          </a:p>
        </p:txBody>
      </p:sp>
      <p:sp>
        <p:nvSpPr>
          <p:cNvPr id="17" name="TextBox 16">
            <a:extLst>
              <a:ext uri="{FF2B5EF4-FFF2-40B4-BE49-F238E27FC236}">
                <a16:creationId xmlns:a16="http://schemas.microsoft.com/office/drawing/2014/main" id="{68DF204D-78F3-70BF-E5D3-9AFE13F98E5B}"/>
              </a:ext>
            </a:extLst>
          </p:cNvPr>
          <p:cNvSpPr txBox="1"/>
          <p:nvPr/>
        </p:nvSpPr>
        <p:spPr>
          <a:xfrm>
            <a:off x="695322" y="6262719"/>
            <a:ext cx="8040445"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lumMod val="50000"/>
                  </a:schemeClr>
                </a:solidFill>
                <a:effectLst/>
                <a:uLnTx/>
                <a:uFillTx/>
                <a:latin typeface="Archivo"/>
                <a:ea typeface="+mn-ea"/>
                <a:cs typeface="+mn-cs"/>
              </a:rPr>
              <a:t>* XM Service availability planned for 2025. Services may have limited availability.</a:t>
            </a:r>
            <a:endParaRPr kumimoji="0" lang="en-FI" sz="1050" b="0" i="0" u="none" strike="noStrike" kern="1200" cap="none" spc="0" normalizeH="0" baseline="0" noProof="0" dirty="0">
              <a:ln>
                <a:noFill/>
              </a:ln>
              <a:solidFill>
                <a:schemeClr val="bg1">
                  <a:lumMod val="50000"/>
                </a:schemeClr>
              </a:solidFill>
              <a:effectLst/>
              <a:uLnTx/>
              <a:uFillTx/>
              <a:latin typeface="Archivo"/>
              <a:ea typeface="+mn-ea"/>
              <a:cs typeface="+mn-cs"/>
            </a:endParaRPr>
          </a:p>
        </p:txBody>
      </p:sp>
      <p:sp>
        <p:nvSpPr>
          <p:cNvPr id="29" name="Rectangle: Rounded Corners 28">
            <a:extLst>
              <a:ext uri="{FF2B5EF4-FFF2-40B4-BE49-F238E27FC236}">
                <a16:creationId xmlns:a16="http://schemas.microsoft.com/office/drawing/2014/main" id="{23978546-610F-8301-0018-1FC2C6633BBE}"/>
              </a:ext>
            </a:extLst>
          </p:cNvPr>
          <p:cNvSpPr/>
          <p:nvPr/>
        </p:nvSpPr>
        <p:spPr>
          <a:xfrm>
            <a:off x="10471936" y="2016111"/>
            <a:ext cx="916737"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+Elevate</a:t>
            </a:r>
            <a:endParaRPr lang="en-FI" sz="1200" dirty="0"/>
          </a:p>
        </p:txBody>
      </p:sp>
      <p:sp>
        <p:nvSpPr>
          <p:cNvPr id="30" name="Rectangle: Rounded Corners 29">
            <a:extLst>
              <a:ext uri="{FF2B5EF4-FFF2-40B4-BE49-F238E27FC236}">
                <a16:creationId xmlns:a16="http://schemas.microsoft.com/office/drawing/2014/main" id="{E9E05C47-CE87-FC00-DF8C-FD38C5469BE3}"/>
              </a:ext>
            </a:extLst>
          </p:cNvPr>
          <p:cNvSpPr/>
          <p:nvPr/>
        </p:nvSpPr>
        <p:spPr>
          <a:xfrm>
            <a:off x="10471936" y="2432032"/>
            <a:ext cx="93088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Product</a:t>
            </a:r>
            <a:endParaRPr lang="en-FI" sz="1200" dirty="0"/>
          </a:p>
        </p:txBody>
      </p:sp>
      <p:sp>
        <p:nvSpPr>
          <p:cNvPr id="31" name="Rectangle: Rounded Corners 30">
            <a:extLst>
              <a:ext uri="{FF2B5EF4-FFF2-40B4-BE49-F238E27FC236}">
                <a16:creationId xmlns:a16="http://schemas.microsoft.com/office/drawing/2014/main" id="{22ECB505-F7DF-FC71-94D4-1FBDE5D9DB29}"/>
              </a:ext>
            </a:extLst>
          </p:cNvPr>
          <p:cNvSpPr/>
          <p:nvPr/>
        </p:nvSpPr>
        <p:spPr>
          <a:xfrm>
            <a:off x="10471936" y="1604180"/>
            <a:ext cx="89599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+Service*</a:t>
            </a:r>
            <a:endParaRPr lang="en-FI" sz="1200" dirty="0"/>
          </a:p>
        </p:txBody>
      </p:sp>
      <p:sp>
        <p:nvSpPr>
          <p:cNvPr id="23" name="Rectangle 22">
            <a:extLst>
              <a:ext uri="{FF2B5EF4-FFF2-40B4-BE49-F238E27FC236}">
                <a16:creationId xmlns:a16="http://schemas.microsoft.com/office/drawing/2014/main" id="{BA1E98C7-EF00-3339-ED42-5B55AE2B15D1}"/>
              </a:ext>
            </a:extLst>
          </p:cNvPr>
          <p:cNvSpPr/>
          <p:nvPr/>
        </p:nvSpPr>
        <p:spPr>
          <a:xfrm>
            <a:off x="695322" y="1130081"/>
            <a:ext cx="7209357" cy="355967"/>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ASM Services</a:t>
            </a:r>
            <a:endParaRPr lang="en-FI" sz="1400" b="1" dirty="0"/>
          </a:p>
        </p:txBody>
      </p:sp>
      <p:cxnSp>
        <p:nvCxnSpPr>
          <p:cNvPr id="24" name="Straight Connector 23">
            <a:extLst>
              <a:ext uri="{FF2B5EF4-FFF2-40B4-BE49-F238E27FC236}">
                <a16:creationId xmlns:a16="http://schemas.microsoft.com/office/drawing/2014/main" id="{031D5C9A-34DC-B756-F6A4-BB1CDC340727}"/>
              </a:ext>
            </a:extLst>
          </p:cNvPr>
          <p:cNvCxnSpPr>
            <a:cxnSpLocks/>
          </p:cNvCxnSpPr>
          <p:nvPr/>
        </p:nvCxnSpPr>
        <p:spPr>
          <a:xfrm flipV="1">
            <a:off x="695323" y="1130081"/>
            <a:ext cx="0" cy="404705"/>
          </a:xfrm>
          <a:prstGeom prst="line">
            <a:avLst/>
          </a:prstGeom>
          <a:ln w="12700">
            <a:solidFill>
              <a:srgbClr val="0549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722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E24076D-44B1-4F3B-A128-D2967B6CA185}"/>
              </a:ext>
            </a:extLst>
          </p:cNvPr>
          <p:cNvGrpSpPr/>
          <p:nvPr/>
        </p:nvGrpSpPr>
        <p:grpSpPr>
          <a:xfrm>
            <a:off x="7890916" y="1484313"/>
            <a:ext cx="3605757" cy="4681537"/>
            <a:chOff x="7890916" y="1700213"/>
            <a:chExt cx="3605757" cy="4465637"/>
          </a:xfrm>
        </p:grpSpPr>
        <p:sp>
          <p:nvSpPr>
            <p:cNvPr id="47" name="Rectangle 46"/>
            <p:cNvSpPr/>
            <p:nvPr/>
          </p:nvSpPr>
          <p:spPr>
            <a:xfrm>
              <a:off x="7890918" y="6017415"/>
              <a:ext cx="3605755" cy="14843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p:cNvSpPr/>
            <p:nvPr/>
          </p:nvSpPr>
          <p:spPr>
            <a:xfrm flipH="1">
              <a:off x="7890918" y="6017415"/>
              <a:ext cx="108000" cy="148435"/>
            </a:xfrm>
            <a:prstGeom prst="rect">
              <a:avLst/>
            </a:prstGeom>
            <a:gradFill flip="none" rotWithShape="1">
              <a:gsLst>
                <a:gs pos="85000">
                  <a:schemeClr val="accent3"/>
                </a:gs>
                <a:gs pos="0">
                  <a:schemeClr val="accent3">
                    <a:lumMod val="50000"/>
                  </a:schemeClr>
                </a:gs>
              </a:gsLst>
              <a:lin ang="10800000" scaled="1"/>
              <a:tileRect/>
            </a:gradFill>
            <a:ln>
              <a:gradFill>
                <a:gsLst>
                  <a:gs pos="0">
                    <a:schemeClr val="accent3">
                      <a:lumMod val="50000"/>
                    </a:schemeClr>
                  </a:gs>
                  <a:gs pos="100000">
                    <a:schemeClr val="accent3"/>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ectangle 44"/>
            <p:cNvSpPr/>
            <p:nvPr/>
          </p:nvSpPr>
          <p:spPr>
            <a:xfrm>
              <a:off x="7890918" y="1700213"/>
              <a:ext cx="3605755" cy="126241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600" b="1" spc="-150" dirty="0"/>
            </a:p>
          </p:txBody>
        </p:sp>
        <p:sp>
          <p:nvSpPr>
            <p:cNvPr id="20" name="Rectangle 19"/>
            <p:cNvSpPr/>
            <p:nvPr/>
          </p:nvSpPr>
          <p:spPr>
            <a:xfrm flipH="1">
              <a:off x="7890918" y="1700213"/>
              <a:ext cx="65218" cy="1260785"/>
            </a:xfrm>
            <a:prstGeom prst="rect">
              <a:avLst/>
            </a:prstGeom>
            <a:gradFill flip="none" rotWithShape="1">
              <a:gsLst>
                <a:gs pos="85000">
                  <a:schemeClr val="accent3"/>
                </a:gs>
                <a:gs pos="0">
                  <a:schemeClr val="accent3">
                    <a:lumMod val="50000"/>
                  </a:schemeClr>
                </a:gs>
              </a:gsLst>
              <a:lin ang="10800000" scaled="1"/>
              <a:tileRect/>
            </a:gradFill>
            <a:ln>
              <a:gradFill>
                <a:gsLst>
                  <a:gs pos="0">
                    <a:schemeClr val="accent3">
                      <a:lumMod val="50000"/>
                    </a:schemeClr>
                  </a:gs>
                  <a:gs pos="100000">
                    <a:schemeClr val="accent3"/>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Rectangle 45"/>
            <p:cNvSpPr/>
            <p:nvPr/>
          </p:nvSpPr>
          <p:spPr>
            <a:xfrm>
              <a:off x="7890918" y="2962624"/>
              <a:ext cx="3605755" cy="3054788"/>
            </a:xfrm>
            <a:prstGeom prst="rect">
              <a:avLst/>
            </a:prstGeom>
            <a:solidFill>
              <a:schemeClr val="bg1"/>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620"/>
                </a:lnSpc>
                <a:spcBef>
                  <a:spcPts val="600"/>
                </a:spcBef>
                <a:spcAft>
                  <a:spcPts val="600"/>
                </a:spcAft>
              </a:pPr>
              <a:endParaRPr lang="en-US" sz="1600" b="1" dirty="0">
                <a:solidFill>
                  <a:srgbClr val="3BB385"/>
                </a:solidFill>
              </a:endParaRPr>
            </a:p>
            <a:p>
              <a:pPr algn="ctr">
                <a:spcBef>
                  <a:spcPts val="600"/>
                </a:spcBef>
                <a:spcAft>
                  <a:spcPts val="600"/>
                </a:spcAft>
              </a:pPr>
              <a:r>
                <a:rPr lang="en-US" sz="1600" b="1" dirty="0">
                  <a:solidFill>
                    <a:srgbClr val="3BB385"/>
                  </a:solidFill>
                </a:rPr>
                <a:t>WithSecure™ Elements Exposure Management (XM)</a:t>
              </a:r>
            </a:p>
            <a:p>
              <a:pPr algn="ctr">
                <a:spcBef>
                  <a:spcPts val="600"/>
                </a:spcBef>
                <a:spcAft>
                  <a:spcPts val="600"/>
                </a:spcAft>
              </a:pPr>
              <a:r>
                <a:rPr lang="en-US" sz="1200" b="1" dirty="0" err="1">
                  <a:solidFill>
                    <a:srgbClr val="3BB385"/>
                  </a:solidFill>
                </a:rPr>
                <a:t>Solución</a:t>
              </a:r>
              <a:r>
                <a:rPr lang="en-US" sz="1200" b="1" dirty="0">
                  <a:solidFill>
                    <a:srgbClr val="3BB385"/>
                  </a:solidFill>
                </a:rPr>
                <a:t>:</a:t>
              </a:r>
              <a:r>
                <a:rPr lang="en-US" sz="1200" dirty="0">
                  <a:solidFill>
                    <a:schemeClr val="tx1"/>
                  </a:solidFill>
                </a:rPr>
                <a:t> </a:t>
              </a:r>
              <a:r>
                <a:rPr lang="es-MX" sz="1200" dirty="0">
                  <a:solidFill>
                    <a:schemeClr val="tx1"/>
                  </a:solidFill>
                </a:rPr>
                <a:t>Empresas que necesitan soporte continuo, como extensión de sus equipos de seguridad internos, y una respuesta rápida ante amenazas emergentes. O clientes del mercado medio que necesitan acceso a expertos en seguridad con una respuesta rápida ante amenazas.</a:t>
              </a:r>
              <a:r>
                <a:rPr lang="en-US" sz="1200" dirty="0">
                  <a:solidFill>
                    <a:schemeClr val="tx1"/>
                  </a:solidFill>
                </a:rPr>
                <a:t>. </a:t>
              </a:r>
            </a:p>
            <a:p>
              <a:pPr algn="ctr">
                <a:spcBef>
                  <a:spcPts val="600"/>
                </a:spcBef>
                <a:spcAft>
                  <a:spcPts val="600"/>
                </a:spcAft>
              </a:pPr>
              <a:r>
                <a:rPr lang="en-US" sz="1200" b="1" dirty="0">
                  <a:solidFill>
                    <a:srgbClr val="3BB385"/>
                  </a:solidFill>
                </a:rPr>
                <a:t>Usuario </a:t>
              </a:r>
              <a:r>
                <a:rPr lang="en-US" sz="1200" b="1" dirty="0" err="1">
                  <a:solidFill>
                    <a:srgbClr val="3BB385"/>
                  </a:solidFill>
                </a:rPr>
                <a:t>objetivo</a:t>
              </a:r>
              <a:r>
                <a:rPr lang="en-US" sz="1200" b="1" dirty="0">
                  <a:solidFill>
                    <a:srgbClr val="3BB385"/>
                  </a:solidFill>
                </a:rPr>
                <a:t> : </a:t>
              </a:r>
              <a:r>
                <a:rPr lang="es-MX" sz="1200" dirty="0">
                  <a:solidFill>
                    <a:schemeClr val="tx1"/>
                  </a:solidFill>
                </a:rPr>
                <a:t>Equipos pequeños de seguridad o TI que requieren un alcance más amplio que la superficie de ataque externa, con la necesidad de unificar la seguridad y comprender las prioridades. Necesitan asignar una persona para utilizar los resultados de las herramientas.</a:t>
              </a:r>
              <a:endParaRPr lang="en-US" sz="1200" dirty="0">
                <a:solidFill>
                  <a:schemeClr val="tx1"/>
                </a:solidFill>
              </a:endParaRPr>
            </a:p>
            <a:p>
              <a:pPr marL="285750" indent="-285750" algn="ctr">
                <a:spcBef>
                  <a:spcPts val="600"/>
                </a:spcBef>
                <a:spcAft>
                  <a:spcPts val="600"/>
                </a:spcAft>
                <a:buFont typeface="Arial" panose="020B0604020202020204" pitchFamily="34" charset="0"/>
                <a:buChar char="•"/>
              </a:pPr>
              <a:endParaRPr lang="en-US" sz="1200" dirty="0">
                <a:solidFill>
                  <a:schemeClr val="tx1"/>
                </a:solidFill>
              </a:endParaRPr>
            </a:p>
          </p:txBody>
        </p:sp>
        <p:sp>
          <p:nvSpPr>
            <p:cNvPr id="19" name="Rectangle 18"/>
            <p:cNvSpPr/>
            <p:nvPr/>
          </p:nvSpPr>
          <p:spPr>
            <a:xfrm flipH="1">
              <a:off x="7890916" y="2960997"/>
              <a:ext cx="92085" cy="3056418"/>
            </a:xfrm>
            <a:prstGeom prst="rect">
              <a:avLst/>
            </a:prstGeom>
            <a:gradFill flip="none" rotWithShape="1">
              <a:gsLst>
                <a:gs pos="100000">
                  <a:schemeClr val="bg1">
                    <a:alpha val="0"/>
                  </a:schemeClr>
                </a:gs>
                <a:gs pos="0">
                  <a:schemeClr val="tx1">
                    <a:lumMod val="50000"/>
                    <a:lumOff val="50000"/>
                    <a:alpha val="74000"/>
                  </a:schemeClr>
                </a:gs>
              </a:gsLst>
              <a:lin ang="10800000" scaled="1"/>
              <a:tileRect/>
            </a:gradFill>
            <a:ln>
              <a:gradFill>
                <a:gsLst>
                  <a:gs pos="0">
                    <a:schemeClr val="tx1">
                      <a:lumMod val="50000"/>
                      <a:lumOff val="50000"/>
                      <a:alpha val="74000"/>
                    </a:schemeClr>
                  </a:gs>
                  <a:gs pos="100000">
                    <a:schemeClr val="bg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1" name="Group 10">
            <a:extLst>
              <a:ext uri="{FF2B5EF4-FFF2-40B4-BE49-F238E27FC236}">
                <a16:creationId xmlns:a16="http://schemas.microsoft.com/office/drawing/2014/main" id="{5000D2BB-7974-42AF-B238-4B09F42A240B}"/>
              </a:ext>
            </a:extLst>
          </p:cNvPr>
          <p:cNvGrpSpPr/>
          <p:nvPr/>
        </p:nvGrpSpPr>
        <p:grpSpPr>
          <a:xfrm>
            <a:off x="4301079" y="1433015"/>
            <a:ext cx="3589839" cy="4732835"/>
            <a:chOff x="4301079" y="1700213"/>
            <a:chExt cx="3605755" cy="4465637"/>
          </a:xfrm>
        </p:grpSpPr>
        <p:sp>
          <p:nvSpPr>
            <p:cNvPr id="41" name="Rectangle 40"/>
            <p:cNvSpPr/>
            <p:nvPr/>
          </p:nvSpPr>
          <p:spPr>
            <a:xfrm>
              <a:off x="4301079" y="6017415"/>
              <a:ext cx="3605755" cy="1484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26"/>
            <p:cNvSpPr/>
            <p:nvPr/>
          </p:nvSpPr>
          <p:spPr>
            <a:xfrm flipH="1">
              <a:off x="4301079" y="6017415"/>
              <a:ext cx="108000" cy="148435"/>
            </a:xfrm>
            <a:prstGeom prst="rect">
              <a:avLst/>
            </a:prstGeom>
            <a:gradFill flip="none" rotWithShape="1">
              <a:gsLst>
                <a:gs pos="100000">
                  <a:schemeClr val="accent1"/>
                </a:gs>
                <a:gs pos="0">
                  <a:schemeClr val="accent1">
                    <a:lumMod val="50000"/>
                  </a:schemeClr>
                </a:gs>
              </a:gsLst>
              <a:lin ang="10800000" scaled="1"/>
              <a:tileRect/>
            </a:gradFill>
            <a:ln>
              <a:gradFill>
                <a:gsLst>
                  <a:gs pos="0">
                    <a:schemeClr val="accent1">
                      <a:lumMod val="50000"/>
                      <a:alpha val="74000"/>
                    </a:schemeClr>
                  </a:gs>
                  <a:gs pos="100000">
                    <a:schemeClr val="accent1"/>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38"/>
            <p:cNvSpPr/>
            <p:nvPr/>
          </p:nvSpPr>
          <p:spPr>
            <a:xfrm>
              <a:off x="4301079" y="1700213"/>
              <a:ext cx="3605755" cy="12987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600" b="1" spc="-150" dirty="0">
                <a:solidFill>
                  <a:schemeClr val="bg1"/>
                </a:solidFill>
              </a:endParaRPr>
            </a:p>
          </p:txBody>
        </p:sp>
        <p:sp>
          <p:nvSpPr>
            <p:cNvPr id="26" name="Rectangle 25"/>
            <p:cNvSpPr/>
            <p:nvPr/>
          </p:nvSpPr>
          <p:spPr>
            <a:xfrm flipH="1">
              <a:off x="4301079" y="1700213"/>
              <a:ext cx="108000" cy="1298738"/>
            </a:xfrm>
            <a:prstGeom prst="rect">
              <a:avLst/>
            </a:prstGeom>
            <a:gradFill flip="none" rotWithShape="1">
              <a:gsLst>
                <a:gs pos="100000">
                  <a:schemeClr val="accent1"/>
                </a:gs>
                <a:gs pos="0">
                  <a:schemeClr val="accent1">
                    <a:lumMod val="50000"/>
                  </a:schemeClr>
                </a:gs>
              </a:gsLst>
              <a:lin ang="10800000" scaled="1"/>
              <a:tileRect/>
            </a:gradFill>
            <a:ln>
              <a:gradFill>
                <a:gsLst>
                  <a:gs pos="0">
                    <a:schemeClr val="accent1">
                      <a:lumMod val="50000"/>
                      <a:alpha val="74000"/>
                    </a:schemeClr>
                  </a:gs>
                  <a:gs pos="100000">
                    <a:schemeClr val="accent1"/>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301079" y="2998952"/>
              <a:ext cx="3605755" cy="3018464"/>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600"/>
                </a:spcBef>
                <a:spcAft>
                  <a:spcPts val="600"/>
                </a:spcAft>
              </a:pPr>
              <a:r>
                <a:rPr lang="es-MX" sz="1600" b="1" dirty="0">
                  <a:solidFill>
                    <a:schemeClr val="accent1"/>
                  </a:solidFill>
                </a:rPr>
                <a:t>Gestión de la superficie de ataque (ASM) con </a:t>
              </a:r>
              <a:r>
                <a:rPr lang="es-MX" sz="1600" b="1" dirty="0" err="1">
                  <a:solidFill>
                    <a:schemeClr val="accent1"/>
                  </a:solidFill>
                </a:rPr>
                <a:t>WithSecure</a:t>
              </a:r>
              <a:r>
                <a:rPr lang="es-MX" sz="1600" b="1" dirty="0">
                  <a:solidFill>
                    <a:schemeClr val="accent1"/>
                  </a:solidFill>
                </a:rPr>
                <a:t>™</a:t>
              </a:r>
            </a:p>
            <a:p>
              <a:pPr algn="ctr">
                <a:spcBef>
                  <a:spcPts val="600"/>
                </a:spcBef>
                <a:spcAft>
                  <a:spcPts val="600"/>
                </a:spcAft>
              </a:pPr>
              <a:r>
                <a:rPr lang="en-US" sz="1200" b="1" dirty="0" err="1">
                  <a:solidFill>
                    <a:srgbClr val="07281C"/>
                  </a:solidFill>
                </a:rPr>
                <a:t>Servicio</a:t>
              </a:r>
              <a:r>
                <a:rPr lang="en-US" sz="1200" b="1" dirty="0">
                  <a:solidFill>
                    <a:srgbClr val="07281C"/>
                  </a:solidFill>
                </a:rPr>
                <a:t>: </a:t>
              </a:r>
              <a:r>
                <a:rPr lang="es-MX" sz="1100" dirty="0">
                  <a:solidFill>
                    <a:schemeClr val="tx1"/>
                  </a:solidFill>
                </a:rPr>
                <a:t>Un servicio gestionado que combina la experiencia humana y la automatización para identificar y evaluar los activos conectados a internet. Se aplican técnicas de ataque e inteligencia de amenazas para proporcionar información práctica y conocimiento contextualizado sobre cómo reforzar su perímetro.</a:t>
              </a:r>
            </a:p>
            <a:p>
              <a:pPr algn="ctr">
                <a:spcBef>
                  <a:spcPts val="600"/>
                </a:spcBef>
                <a:spcAft>
                  <a:spcPts val="600"/>
                </a:spcAft>
              </a:pPr>
              <a:r>
                <a:rPr lang="en-US" sz="1200" b="1" dirty="0">
                  <a:solidFill>
                    <a:srgbClr val="07281C"/>
                  </a:solidFill>
                </a:rPr>
                <a:t>Usuario </a:t>
              </a:r>
              <a:r>
                <a:rPr lang="en-US" sz="1200" b="1" dirty="0" err="1">
                  <a:solidFill>
                    <a:srgbClr val="07281C"/>
                  </a:solidFill>
                </a:rPr>
                <a:t>objetivo</a:t>
              </a:r>
              <a:r>
                <a:rPr lang="en-US" sz="1200" b="1" dirty="0">
                  <a:solidFill>
                    <a:srgbClr val="07281C"/>
                  </a:solidFill>
                </a:rPr>
                <a:t> : </a:t>
              </a:r>
              <a:r>
                <a:rPr lang="es-MX" sz="1200" dirty="0">
                  <a:solidFill>
                    <a:schemeClr val="tx1"/>
                  </a:solidFill>
                </a:rPr>
                <a:t>Empresas que necesitan soporte continuo, como extensión de sus equipos de seguridad internos, y una respuesta rápida ante amenazas emergentes. O clientes del mercado medio que necesitan acceso a expertos en seguridad con una respuesta rápida ante amenazas.</a:t>
              </a:r>
              <a:endParaRPr lang="en-US" sz="1200" dirty="0">
                <a:solidFill>
                  <a:schemeClr val="tx1"/>
                </a:solidFill>
              </a:endParaRPr>
            </a:p>
          </p:txBody>
        </p:sp>
        <p:sp>
          <p:nvSpPr>
            <p:cNvPr id="25" name="Rectangle 24"/>
            <p:cNvSpPr/>
            <p:nvPr/>
          </p:nvSpPr>
          <p:spPr>
            <a:xfrm flipH="1">
              <a:off x="4301079" y="2998950"/>
              <a:ext cx="108000" cy="3018465"/>
            </a:xfrm>
            <a:prstGeom prst="rect">
              <a:avLst/>
            </a:prstGeom>
            <a:gradFill flip="none" rotWithShape="1">
              <a:gsLst>
                <a:gs pos="100000">
                  <a:schemeClr val="bg1">
                    <a:alpha val="0"/>
                  </a:schemeClr>
                </a:gs>
                <a:gs pos="0">
                  <a:schemeClr val="tx1">
                    <a:lumMod val="50000"/>
                    <a:lumOff val="50000"/>
                  </a:schemeClr>
                </a:gs>
              </a:gsLst>
              <a:lin ang="10800000" scaled="1"/>
              <a:tileRect/>
            </a:gradFill>
            <a:ln>
              <a:gradFill>
                <a:gsLst>
                  <a:gs pos="0">
                    <a:schemeClr val="tx1">
                      <a:lumMod val="50000"/>
                      <a:lumOff val="50000"/>
                      <a:alpha val="74000"/>
                    </a:schemeClr>
                  </a:gs>
                  <a:gs pos="100000">
                    <a:schemeClr val="bg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2" name="Group 11">
            <a:extLst>
              <a:ext uri="{FF2B5EF4-FFF2-40B4-BE49-F238E27FC236}">
                <a16:creationId xmlns:a16="http://schemas.microsoft.com/office/drawing/2014/main" id="{1FCB583B-86FD-467A-A3C8-A73E0884F9C4}"/>
              </a:ext>
            </a:extLst>
          </p:cNvPr>
          <p:cNvGrpSpPr/>
          <p:nvPr/>
        </p:nvGrpSpPr>
        <p:grpSpPr>
          <a:xfrm>
            <a:off x="695323" y="1433015"/>
            <a:ext cx="3605757" cy="4732835"/>
            <a:chOff x="695324" y="1700213"/>
            <a:chExt cx="3605755" cy="4465637"/>
          </a:xfrm>
        </p:grpSpPr>
        <p:sp>
          <p:nvSpPr>
            <p:cNvPr id="38" name="Rectangle 37"/>
            <p:cNvSpPr/>
            <p:nvPr/>
          </p:nvSpPr>
          <p:spPr>
            <a:xfrm>
              <a:off x="695324" y="6017415"/>
              <a:ext cx="3605755" cy="14843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Rectangle 35"/>
            <p:cNvSpPr/>
            <p:nvPr/>
          </p:nvSpPr>
          <p:spPr>
            <a:xfrm>
              <a:off x="695324" y="1700213"/>
              <a:ext cx="3605755" cy="129873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600" b="1" spc="-150" dirty="0"/>
            </a:p>
          </p:txBody>
        </p:sp>
        <p:sp>
          <p:nvSpPr>
            <p:cNvPr id="37" name="Rectangle 36"/>
            <p:cNvSpPr/>
            <p:nvPr/>
          </p:nvSpPr>
          <p:spPr>
            <a:xfrm>
              <a:off x="695324" y="2998950"/>
              <a:ext cx="3605755" cy="3018465"/>
            </a:xfrm>
            <a:prstGeom prst="rect">
              <a:avLst/>
            </a:prstGeom>
            <a:solidFill>
              <a:schemeClr val="bg1"/>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600"/>
                </a:spcBef>
                <a:spcAft>
                  <a:spcPts val="600"/>
                </a:spcAft>
              </a:pPr>
              <a:r>
                <a:rPr lang="en-US" sz="1600" b="1" dirty="0" err="1">
                  <a:solidFill>
                    <a:schemeClr val="accent2"/>
                  </a:solidFill>
                </a:rPr>
                <a:t>Mapeo</a:t>
              </a:r>
              <a:r>
                <a:rPr lang="en-US" sz="1600" b="1" dirty="0">
                  <a:solidFill>
                    <a:schemeClr val="accent2"/>
                  </a:solidFill>
                </a:rPr>
                <a:t> de </a:t>
              </a:r>
              <a:r>
                <a:rPr lang="en-US" sz="1600" b="1" dirty="0" err="1">
                  <a:solidFill>
                    <a:schemeClr val="accent2"/>
                  </a:solidFill>
                </a:rPr>
                <a:t>activos</a:t>
              </a:r>
              <a:r>
                <a:rPr lang="en-US" sz="1600" b="1" dirty="0">
                  <a:solidFill>
                    <a:schemeClr val="accent2"/>
                  </a:solidFill>
                </a:rPr>
                <a:t> </a:t>
              </a:r>
              <a:r>
                <a:rPr lang="en-US" sz="1600" b="1" dirty="0" err="1">
                  <a:solidFill>
                    <a:schemeClr val="accent2"/>
                  </a:solidFill>
                </a:rPr>
                <a:t>externos</a:t>
              </a:r>
              <a:r>
                <a:rPr lang="en-US" sz="1600" b="1" dirty="0">
                  <a:solidFill>
                    <a:schemeClr val="accent2"/>
                  </a:solidFill>
                </a:rPr>
                <a:t> (EAM) </a:t>
              </a:r>
              <a:r>
                <a:rPr lang="en-US" sz="1600" b="1" dirty="0" err="1">
                  <a:solidFill>
                    <a:schemeClr val="accent2"/>
                  </a:solidFill>
                </a:rPr>
                <a:t>WithSecure</a:t>
              </a:r>
              <a:r>
                <a:rPr lang="en-US" sz="1600" b="1" dirty="0">
                  <a:solidFill>
                    <a:schemeClr val="accent2"/>
                  </a:solidFill>
                </a:rPr>
                <a:t>™ </a:t>
              </a:r>
            </a:p>
            <a:p>
              <a:pPr algn="ctr">
                <a:spcBef>
                  <a:spcPts val="600"/>
                </a:spcBef>
                <a:spcAft>
                  <a:spcPts val="600"/>
                </a:spcAft>
              </a:pPr>
              <a:r>
                <a:rPr lang="en-US" sz="1200" b="1" dirty="0" err="1">
                  <a:solidFill>
                    <a:srgbClr val="076140"/>
                  </a:solidFill>
                </a:rPr>
                <a:t>Servicio</a:t>
              </a:r>
              <a:r>
                <a:rPr lang="en-US" sz="1200" b="1" dirty="0">
                  <a:solidFill>
                    <a:srgbClr val="076140"/>
                  </a:solidFill>
                </a:rPr>
                <a:t>: </a:t>
              </a:r>
              <a:r>
                <a:rPr lang="es-MX" sz="1200" dirty="0">
                  <a:solidFill>
                    <a:schemeClr val="tx1"/>
                  </a:solidFill>
                </a:rPr>
                <a:t>Evaluación puntual y única como forma pragmática de examinar su infraestructura externa.</a:t>
              </a:r>
              <a:r>
                <a:rPr lang="en-US" sz="1200" dirty="0">
                  <a:solidFill>
                    <a:schemeClr val="tx1"/>
                  </a:solidFill>
                </a:rPr>
                <a:t>.</a:t>
              </a:r>
            </a:p>
            <a:p>
              <a:pPr algn="ctr">
                <a:spcBef>
                  <a:spcPts val="600"/>
                </a:spcBef>
                <a:spcAft>
                  <a:spcPts val="600"/>
                </a:spcAft>
              </a:pPr>
              <a:r>
                <a:rPr lang="en-US" sz="1200" b="1" dirty="0">
                  <a:solidFill>
                    <a:srgbClr val="076140"/>
                  </a:solidFill>
                </a:rPr>
                <a:t>Usuario </a:t>
              </a:r>
              <a:r>
                <a:rPr lang="en-US" sz="1200" b="1" dirty="0" err="1">
                  <a:solidFill>
                    <a:srgbClr val="076140"/>
                  </a:solidFill>
                </a:rPr>
                <a:t>objetivo</a:t>
              </a:r>
              <a:r>
                <a:rPr lang="en-US" sz="1200" b="1" dirty="0">
                  <a:solidFill>
                    <a:srgbClr val="076140"/>
                  </a:solidFill>
                </a:rPr>
                <a:t>: </a:t>
              </a:r>
              <a:r>
                <a:rPr lang="es-MX" sz="1200" dirty="0">
                  <a:solidFill>
                    <a:schemeClr val="tx1"/>
                  </a:solidFill>
                </a:rPr>
                <a:t>Organización con un presupuesto limitado para actividades de pruebas de seguridad, pero que ya cuenta con una persona o herramientas dedicadas a la monitorización continua de la superficie de ataque. O bien, podría tratarse de una organización que desea comprender el valor de los servicios de ASM, pero que aún no está lista para comprometerse con un servicio continuo.</a:t>
              </a:r>
              <a:endParaRPr lang="en-US" sz="1200" dirty="0">
                <a:solidFill>
                  <a:schemeClr val="tx1"/>
                </a:solidFill>
              </a:endParaRPr>
            </a:p>
          </p:txBody>
        </p:sp>
      </p:grpSp>
      <p:pic>
        <p:nvPicPr>
          <p:cNvPr id="2" name="Graphic 1">
            <a:extLst>
              <a:ext uri="{FF2B5EF4-FFF2-40B4-BE49-F238E27FC236}">
                <a16:creationId xmlns:a16="http://schemas.microsoft.com/office/drawing/2014/main" id="{8D5B6C82-A3C5-6F96-7425-E58BF94280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9853" y="1552536"/>
            <a:ext cx="1232294" cy="1232294"/>
          </a:xfrm>
          <a:prstGeom prst="rect">
            <a:avLst/>
          </a:prstGeom>
        </p:spPr>
      </p:pic>
      <p:pic>
        <p:nvPicPr>
          <p:cNvPr id="4" name="Graphic 3">
            <a:extLst>
              <a:ext uri="{FF2B5EF4-FFF2-40B4-BE49-F238E27FC236}">
                <a16:creationId xmlns:a16="http://schemas.microsoft.com/office/drawing/2014/main" id="{9F82A54C-4734-D7FD-26AC-0CD02015A2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7201" y="1583899"/>
            <a:ext cx="1162651" cy="1162651"/>
          </a:xfrm>
          <a:prstGeom prst="rect">
            <a:avLst/>
          </a:prstGeom>
        </p:spPr>
      </p:pic>
      <p:grpSp>
        <p:nvGrpSpPr>
          <p:cNvPr id="5" name="Group 302">
            <a:extLst>
              <a:ext uri="{FF2B5EF4-FFF2-40B4-BE49-F238E27FC236}">
                <a16:creationId xmlns:a16="http://schemas.microsoft.com/office/drawing/2014/main" id="{C1F8A2E2-F83B-F803-ED25-1FA597A31820}"/>
              </a:ext>
            </a:extLst>
          </p:cNvPr>
          <p:cNvGrpSpPr>
            <a:grpSpLocks noChangeAspect="1"/>
          </p:cNvGrpSpPr>
          <p:nvPr/>
        </p:nvGrpSpPr>
        <p:grpSpPr bwMode="auto">
          <a:xfrm>
            <a:off x="1912743" y="1692829"/>
            <a:ext cx="942422" cy="942422"/>
            <a:chOff x="3666" y="1986"/>
            <a:chExt cx="348" cy="348"/>
          </a:xfrm>
          <a:solidFill>
            <a:schemeClr val="accent6"/>
          </a:solidFill>
        </p:grpSpPr>
        <p:sp>
          <p:nvSpPr>
            <p:cNvPr id="6" name="Freeform 303">
              <a:extLst>
                <a:ext uri="{FF2B5EF4-FFF2-40B4-BE49-F238E27FC236}">
                  <a16:creationId xmlns:a16="http://schemas.microsoft.com/office/drawing/2014/main" id="{58CDA21F-B746-3B67-5DC7-A08BD35C8357}"/>
                </a:ext>
              </a:extLst>
            </p:cNvPr>
            <p:cNvSpPr>
              <a:spLocks/>
            </p:cNvSpPr>
            <p:nvPr/>
          </p:nvSpPr>
          <p:spPr bwMode="auto">
            <a:xfrm>
              <a:off x="3712" y="2044"/>
              <a:ext cx="210" cy="222"/>
            </a:xfrm>
            <a:custGeom>
              <a:avLst/>
              <a:gdLst>
                <a:gd name="T0" fmla="*/ 87 w 87"/>
                <a:gd name="T1" fmla="*/ 14 h 92"/>
                <a:gd name="T2" fmla="*/ 53 w 87"/>
                <a:gd name="T3" fmla="*/ 0 h 92"/>
                <a:gd name="T4" fmla="*/ 19 w 87"/>
                <a:gd name="T5" fmla="*/ 14 h 92"/>
                <a:gd name="T6" fmla="*/ 19 w 87"/>
                <a:gd name="T7" fmla="*/ 82 h 92"/>
                <a:gd name="T8" fmla="*/ 35 w 87"/>
                <a:gd name="T9" fmla="*/ 92 h 92"/>
                <a:gd name="T10" fmla="*/ 38 w 87"/>
                <a:gd name="T11" fmla="*/ 85 h 92"/>
                <a:gd name="T12" fmla="*/ 25 w 87"/>
                <a:gd name="T13" fmla="*/ 76 h 92"/>
                <a:gd name="T14" fmla="*/ 25 w 87"/>
                <a:gd name="T15" fmla="*/ 20 h 92"/>
                <a:gd name="T16" fmla="*/ 53 w 87"/>
                <a:gd name="T17" fmla="*/ 8 h 92"/>
                <a:gd name="T18" fmla="*/ 81 w 87"/>
                <a:gd name="T19" fmla="*/ 20 h 92"/>
                <a:gd name="T20" fmla="*/ 87 w 87"/>
                <a:gd name="T21" fmla="*/ 1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92">
                  <a:moveTo>
                    <a:pt x="87" y="14"/>
                  </a:moveTo>
                  <a:cubicBezTo>
                    <a:pt x="78" y="5"/>
                    <a:pt x="66" y="0"/>
                    <a:pt x="53" y="0"/>
                  </a:cubicBezTo>
                  <a:cubicBezTo>
                    <a:pt x="40" y="0"/>
                    <a:pt x="28" y="5"/>
                    <a:pt x="19" y="14"/>
                  </a:cubicBezTo>
                  <a:cubicBezTo>
                    <a:pt x="0" y="33"/>
                    <a:pt x="0" y="63"/>
                    <a:pt x="19" y="82"/>
                  </a:cubicBezTo>
                  <a:cubicBezTo>
                    <a:pt x="24" y="86"/>
                    <a:pt x="29" y="90"/>
                    <a:pt x="35" y="92"/>
                  </a:cubicBezTo>
                  <a:cubicBezTo>
                    <a:pt x="38" y="85"/>
                    <a:pt x="38" y="85"/>
                    <a:pt x="38" y="85"/>
                  </a:cubicBezTo>
                  <a:cubicBezTo>
                    <a:pt x="33" y="83"/>
                    <a:pt x="28" y="80"/>
                    <a:pt x="25" y="76"/>
                  </a:cubicBezTo>
                  <a:cubicBezTo>
                    <a:pt x="9" y="61"/>
                    <a:pt x="9" y="35"/>
                    <a:pt x="25" y="20"/>
                  </a:cubicBezTo>
                  <a:cubicBezTo>
                    <a:pt x="32" y="12"/>
                    <a:pt x="42" y="8"/>
                    <a:pt x="53" y="8"/>
                  </a:cubicBezTo>
                  <a:cubicBezTo>
                    <a:pt x="64" y="8"/>
                    <a:pt x="74" y="12"/>
                    <a:pt x="81" y="20"/>
                  </a:cubicBezTo>
                  <a:lnTo>
                    <a:pt x="8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304">
              <a:extLst>
                <a:ext uri="{FF2B5EF4-FFF2-40B4-BE49-F238E27FC236}">
                  <a16:creationId xmlns:a16="http://schemas.microsoft.com/office/drawing/2014/main" id="{0039D25B-FACC-D43F-8E73-DE7539FAD1A5}"/>
                </a:ext>
              </a:extLst>
            </p:cNvPr>
            <p:cNvSpPr>
              <a:spLocks/>
            </p:cNvSpPr>
            <p:nvPr/>
          </p:nvSpPr>
          <p:spPr bwMode="auto">
            <a:xfrm>
              <a:off x="3673" y="1986"/>
              <a:ext cx="290" cy="133"/>
            </a:xfrm>
            <a:custGeom>
              <a:avLst/>
              <a:gdLst>
                <a:gd name="T0" fmla="*/ 24 w 120"/>
                <a:gd name="T1" fmla="*/ 27 h 55"/>
                <a:gd name="T2" fmla="*/ 69 w 120"/>
                <a:gd name="T3" fmla="*/ 8 h 55"/>
                <a:gd name="T4" fmla="*/ 114 w 120"/>
                <a:gd name="T5" fmla="*/ 27 h 55"/>
                <a:gd name="T6" fmla="*/ 120 w 120"/>
                <a:gd name="T7" fmla="*/ 21 h 55"/>
                <a:gd name="T8" fmla="*/ 69 w 120"/>
                <a:gd name="T9" fmla="*/ 0 h 55"/>
                <a:gd name="T10" fmla="*/ 18 w 120"/>
                <a:gd name="T11" fmla="*/ 21 h 55"/>
                <a:gd name="T12" fmla="*/ 0 w 120"/>
                <a:gd name="T13" fmla="*/ 53 h 55"/>
                <a:gd name="T14" fmla="*/ 7 w 120"/>
                <a:gd name="T15" fmla="*/ 55 h 55"/>
                <a:gd name="T16" fmla="*/ 24 w 120"/>
                <a:gd name="T1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55">
                  <a:moveTo>
                    <a:pt x="24" y="27"/>
                  </a:moveTo>
                  <a:cubicBezTo>
                    <a:pt x="36" y="15"/>
                    <a:pt x="52" y="8"/>
                    <a:pt x="69" y="8"/>
                  </a:cubicBezTo>
                  <a:cubicBezTo>
                    <a:pt x="86" y="8"/>
                    <a:pt x="102" y="15"/>
                    <a:pt x="114" y="27"/>
                  </a:cubicBezTo>
                  <a:cubicBezTo>
                    <a:pt x="120" y="21"/>
                    <a:pt x="120" y="21"/>
                    <a:pt x="120" y="21"/>
                  </a:cubicBezTo>
                  <a:cubicBezTo>
                    <a:pt x="106" y="7"/>
                    <a:pt x="88" y="0"/>
                    <a:pt x="69" y="0"/>
                  </a:cubicBezTo>
                  <a:cubicBezTo>
                    <a:pt x="50" y="0"/>
                    <a:pt x="32" y="7"/>
                    <a:pt x="18" y="21"/>
                  </a:cubicBezTo>
                  <a:cubicBezTo>
                    <a:pt x="9" y="30"/>
                    <a:pt x="3" y="41"/>
                    <a:pt x="0" y="53"/>
                  </a:cubicBezTo>
                  <a:cubicBezTo>
                    <a:pt x="7" y="55"/>
                    <a:pt x="7" y="55"/>
                    <a:pt x="7" y="55"/>
                  </a:cubicBezTo>
                  <a:cubicBezTo>
                    <a:pt x="10" y="44"/>
                    <a:pt x="16" y="35"/>
                    <a:pt x="2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305">
              <a:extLst>
                <a:ext uri="{FF2B5EF4-FFF2-40B4-BE49-F238E27FC236}">
                  <a16:creationId xmlns:a16="http://schemas.microsoft.com/office/drawing/2014/main" id="{2A1C0776-9D83-106B-95B7-E5A5371315ED}"/>
                </a:ext>
              </a:extLst>
            </p:cNvPr>
            <p:cNvSpPr>
              <a:spLocks/>
            </p:cNvSpPr>
            <p:nvPr/>
          </p:nvSpPr>
          <p:spPr bwMode="auto">
            <a:xfrm>
              <a:off x="3673" y="2119"/>
              <a:ext cx="341" cy="215"/>
            </a:xfrm>
            <a:custGeom>
              <a:avLst/>
              <a:gdLst>
                <a:gd name="T0" fmla="*/ 85 w 141"/>
                <a:gd name="T1" fmla="*/ 13 h 89"/>
                <a:gd name="T2" fmla="*/ 69 w 141"/>
                <a:gd name="T3" fmla="*/ 13 h 89"/>
                <a:gd name="T4" fmla="*/ 65 w 141"/>
                <a:gd name="T5" fmla="*/ 17 h 89"/>
                <a:gd name="T6" fmla="*/ 69 w 141"/>
                <a:gd name="T7" fmla="*/ 21 h 89"/>
                <a:gd name="T8" fmla="*/ 84 w 141"/>
                <a:gd name="T9" fmla="*/ 21 h 89"/>
                <a:gd name="T10" fmla="*/ 80 w 141"/>
                <a:gd name="T11" fmla="*/ 28 h 89"/>
                <a:gd name="T12" fmla="*/ 58 w 141"/>
                <a:gd name="T13" fmla="*/ 28 h 89"/>
                <a:gd name="T14" fmla="*/ 53 w 141"/>
                <a:gd name="T15" fmla="*/ 17 h 89"/>
                <a:gd name="T16" fmla="*/ 58 w 141"/>
                <a:gd name="T17" fmla="*/ 6 h 89"/>
                <a:gd name="T18" fmla="*/ 52 w 141"/>
                <a:gd name="T19" fmla="*/ 0 h 89"/>
                <a:gd name="T20" fmla="*/ 45 w 141"/>
                <a:gd name="T21" fmla="*/ 17 h 89"/>
                <a:gd name="T22" fmla="*/ 52 w 141"/>
                <a:gd name="T23" fmla="*/ 34 h 89"/>
                <a:gd name="T24" fmla="*/ 69 w 141"/>
                <a:gd name="T25" fmla="*/ 41 h 89"/>
                <a:gd name="T26" fmla="*/ 86 w 141"/>
                <a:gd name="T27" fmla="*/ 34 h 89"/>
                <a:gd name="T28" fmla="*/ 93 w 141"/>
                <a:gd name="T29" fmla="*/ 21 h 89"/>
                <a:gd name="T30" fmla="*/ 93 w 141"/>
                <a:gd name="T31" fmla="*/ 21 h 89"/>
                <a:gd name="T32" fmla="*/ 109 w 141"/>
                <a:gd name="T33" fmla="*/ 21 h 89"/>
                <a:gd name="T34" fmla="*/ 97 w 141"/>
                <a:gd name="T35" fmla="*/ 45 h 89"/>
                <a:gd name="T36" fmla="*/ 84 w 141"/>
                <a:gd name="T37" fmla="*/ 54 h 89"/>
                <a:gd name="T38" fmla="*/ 87 w 141"/>
                <a:gd name="T39" fmla="*/ 61 h 89"/>
                <a:gd name="T40" fmla="*/ 103 w 141"/>
                <a:gd name="T41" fmla="*/ 51 h 89"/>
                <a:gd name="T42" fmla="*/ 117 w 141"/>
                <a:gd name="T43" fmla="*/ 21 h 89"/>
                <a:gd name="T44" fmla="*/ 133 w 141"/>
                <a:gd name="T45" fmla="*/ 21 h 89"/>
                <a:gd name="T46" fmla="*/ 114 w 141"/>
                <a:gd name="T47" fmla="*/ 62 h 89"/>
                <a:gd name="T48" fmla="*/ 69 w 141"/>
                <a:gd name="T49" fmla="*/ 81 h 89"/>
                <a:gd name="T50" fmla="*/ 24 w 141"/>
                <a:gd name="T51" fmla="*/ 62 h 89"/>
                <a:gd name="T52" fmla="*/ 8 w 141"/>
                <a:gd name="T53" fmla="*/ 35 h 89"/>
                <a:gd name="T54" fmla="*/ 0 w 141"/>
                <a:gd name="T55" fmla="*/ 37 h 89"/>
                <a:gd name="T56" fmla="*/ 18 w 141"/>
                <a:gd name="T57" fmla="*/ 68 h 89"/>
                <a:gd name="T58" fmla="*/ 69 w 141"/>
                <a:gd name="T59" fmla="*/ 89 h 89"/>
                <a:gd name="T60" fmla="*/ 120 w 141"/>
                <a:gd name="T61" fmla="*/ 68 h 89"/>
                <a:gd name="T62" fmla="*/ 141 w 141"/>
                <a:gd name="T63" fmla="*/ 17 h 89"/>
                <a:gd name="T64" fmla="*/ 141 w 141"/>
                <a:gd name="T65" fmla="*/ 13 h 89"/>
                <a:gd name="T66" fmla="*/ 93 w 141"/>
                <a:gd name="T67" fmla="*/ 13 h 89"/>
                <a:gd name="T68" fmla="*/ 85 w 141"/>
                <a:gd name="T69" fmla="*/ 1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89">
                  <a:moveTo>
                    <a:pt x="85" y="13"/>
                  </a:moveTo>
                  <a:cubicBezTo>
                    <a:pt x="69" y="13"/>
                    <a:pt x="69" y="13"/>
                    <a:pt x="69" y="13"/>
                  </a:cubicBezTo>
                  <a:cubicBezTo>
                    <a:pt x="67" y="13"/>
                    <a:pt x="65" y="15"/>
                    <a:pt x="65" y="17"/>
                  </a:cubicBezTo>
                  <a:cubicBezTo>
                    <a:pt x="65" y="19"/>
                    <a:pt x="67" y="21"/>
                    <a:pt x="69" y="21"/>
                  </a:cubicBezTo>
                  <a:cubicBezTo>
                    <a:pt x="84" y="21"/>
                    <a:pt x="84" y="21"/>
                    <a:pt x="84" y="21"/>
                  </a:cubicBezTo>
                  <a:cubicBezTo>
                    <a:pt x="84" y="24"/>
                    <a:pt x="82" y="26"/>
                    <a:pt x="80" y="28"/>
                  </a:cubicBezTo>
                  <a:cubicBezTo>
                    <a:pt x="74" y="34"/>
                    <a:pt x="64" y="34"/>
                    <a:pt x="58" y="28"/>
                  </a:cubicBezTo>
                  <a:cubicBezTo>
                    <a:pt x="55" y="25"/>
                    <a:pt x="53" y="21"/>
                    <a:pt x="53" y="17"/>
                  </a:cubicBezTo>
                  <a:cubicBezTo>
                    <a:pt x="53" y="13"/>
                    <a:pt x="55" y="9"/>
                    <a:pt x="58" y="6"/>
                  </a:cubicBezTo>
                  <a:cubicBezTo>
                    <a:pt x="52" y="0"/>
                    <a:pt x="52" y="0"/>
                    <a:pt x="52" y="0"/>
                  </a:cubicBezTo>
                  <a:cubicBezTo>
                    <a:pt x="47" y="5"/>
                    <a:pt x="45" y="11"/>
                    <a:pt x="45" y="17"/>
                  </a:cubicBezTo>
                  <a:cubicBezTo>
                    <a:pt x="45" y="23"/>
                    <a:pt x="47" y="29"/>
                    <a:pt x="52" y="34"/>
                  </a:cubicBezTo>
                  <a:cubicBezTo>
                    <a:pt x="57" y="39"/>
                    <a:pt x="63" y="41"/>
                    <a:pt x="69" y="41"/>
                  </a:cubicBezTo>
                  <a:cubicBezTo>
                    <a:pt x="75" y="41"/>
                    <a:pt x="81" y="39"/>
                    <a:pt x="86" y="34"/>
                  </a:cubicBezTo>
                  <a:cubicBezTo>
                    <a:pt x="90" y="30"/>
                    <a:pt x="92" y="26"/>
                    <a:pt x="93" y="21"/>
                  </a:cubicBezTo>
                  <a:cubicBezTo>
                    <a:pt x="93" y="21"/>
                    <a:pt x="93" y="21"/>
                    <a:pt x="93" y="21"/>
                  </a:cubicBezTo>
                  <a:cubicBezTo>
                    <a:pt x="109" y="21"/>
                    <a:pt x="109" y="21"/>
                    <a:pt x="109" y="21"/>
                  </a:cubicBezTo>
                  <a:cubicBezTo>
                    <a:pt x="108" y="30"/>
                    <a:pt x="104" y="39"/>
                    <a:pt x="97" y="45"/>
                  </a:cubicBezTo>
                  <a:cubicBezTo>
                    <a:pt x="94" y="49"/>
                    <a:pt x="89" y="52"/>
                    <a:pt x="84" y="54"/>
                  </a:cubicBezTo>
                  <a:cubicBezTo>
                    <a:pt x="87" y="61"/>
                    <a:pt x="87" y="61"/>
                    <a:pt x="87" y="61"/>
                  </a:cubicBezTo>
                  <a:cubicBezTo>
                    <a:pt x="93" y="59"/>
                    <a:pt x="98" y="55"/>
                    <a:pt x="103" y="51"/>
                  </a:cubicBezTo>
                  <a:cubicBezTo>
                    <a:pt x="111" y="43"/>
                    <a:pt x="116" y="32"/>
                    <a:pt x="117" y="21"/>
                  </a:cubicBezTo>
                  <a:cubicBezTo>
                    <a:pt x="133" y="21"/>
                    <a:pt x="133" y="21"/>
                    <a:pt x="133" y="21"/>
                  </a:cubicBezTo>
                  <a:cubicBezTo>
                    <a:pt x="132" y="37"/>
                    <a:pt x="125" y="51"/>
                    <a:pt x="114" y="62"/>
                  </a:cubicBezTo>
                  <a:cubicBezTo>
                    <a:pt x="102" y="74"/>
                    <a:pt x="86" y="81"/>
                    <a:pt x="69" y="81"/>
                  </a:cubicBezTo>
                  <a:cubicBezTo>
                    <a:pt x="52" y="81"/>
                    <a:pt x="36" y="74"/>
                    <a:pt x="24" y="62"/>
                  </a:cubicBezTo>
                  <a:cubicBezTo>
                    <a:pt x="16" y="55"/>
                    <a:pt x="11" y="45"/>
                    <a:pt x="8" y="35"/>
                  </a:cubicBezTo>
                  <a:cubicBezTo>
                    <a:pt x="0" y="37"/>
                    <a:pt x="0" y="37"/>
                    <a:pt x="0" y="37"/>
                  </a:cubicBezTo>
                  <a:cubicBezTo>
                    <a:pt x="3" y="49"/>
                    <a:pt x="10" y="59"/>
                    <a:pt x="18" y="68"/>
                  </a:cubicBezTo>
                  <a:cubicBezTo>
                    <a:pt x="32" y="82"/>
                    <a:pt x="50" y="89"/>
                    <a:pt x="69" y="89"/>
                  </a:cubicBezTo>
                  <a:cubicBezTo>
                    <a:pt x="88" y="89"/>
                    <a:pt x="106" y="82"/>
                    <a:pt x="120" y="68"/>
                  </a:cubicBezTo>
                  <a:cubicBezTo>
                    <a:pt x="134" y="54"/>
                    <a:pt x="141" y="36"/>
                    <a:pt x="141" y="17"/>
                  </a:cubicBezTo>
                  <a:cubicBezTo>
                    <a:pt x="141" y="13"/>
                    <a:pt x="141" y="13"/>
                    <a:pt x="141" y="13"/>
                  </a:cubicBezTo>
                  <a:cubicBezTo>
                    <a:pt x="93" y="13"/>
                    <a:pt x="93" y="13"/>
                    <a:pt x="93" y="13"/>
                  </a:cubicBezTo>
                  <a:lnTo>
                    <a:pt x="8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306">
              <a:extLst>
                <a:ext uri="{FF2B5EF4-FFF2-40B4-BE49-F238E27FC236}">
                  <a16:creationId xmlns:a16="http://schemas.microsoft.com/office/drawing/2014/main" id="{15CCD199-F2DB-F352-8F34-2A342B1BB130}"/>
                </a:ext>
              </a:extLst>
            </p:cNvPr>
            <p:cNvSpPr>
              <a:spLocks noChangeArrowheads="1"/>
            </p:cNvSpPr>
            <p:nvPr/>
          </p:nvSpPr>
          <p:spPr bwMode="auto">
            <a:xfrm>
              <a:off x="3830" y="2102"/>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307">
              <a:extLst>
                <a:ext uri="{FF2B5EF4-FFF2-40B4-BE49-F238E27FC236}">
                  <a16:creationId xmlns:a16="http://schemas.microsoft.com/office/drawing/2014/main" id="{573288AD-15D1-26AF-AC69-EBA2D14C7FD9}"/>
                </a:ext>
              </a:extLst>
            </p:cNvPr>
            <p:cNvSpPr>
              <a:spLocks noChangeArrowheads="1"/>
            </p:cNvSpPr>
            <p:nvPr/>
          </p:nvSpPr>
          <p:spPr bwMode="auto">
            <a:xfrm>
              <a:off x="3830" y="225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308">
              <a:extLst>
                <a:ext uri="{FF2B5EF4-FFF2-40B4-BE49-F238E27FC236}">
                  <a16:creationId xmlns:a16="http://schemas.microsoft.com/office/drawing/2014/main" id="{9AB09ED7-E97A-C9CF-37DD-A321E8DF58BE}"/>
                </a:ext>
              </a:extLst>
            </p:cNvPr>
            <p:cNvSpPr>
              <a:spLocks noChangeArrowheads="1"/>
            </p:cNvSpPr>
            <p:nvPr/>
          </p:nvSpPr>
          <p:spPr bwMode="auto">
            <a:xfrm>
              <a:off x="3666" y="2150"/>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Rectangle: Rounded Corners 14">
            <a:extLst>
              <a:ext uri="{FF2B5EF4-FFF2-40B4-BE49-F238E27FC236}">
                <a16:creationId xmlns:a16="http://schemas.microsoft.com/office/drawing/2014/main" id="{74B1440F-DDFD-A85E-EB28-B9B71FC95AD1}"/>
              </a:ext>
            </a:extLst>
          </p:cNvPr>
          <p:cNvSpPr/>
          <p:nvPr/>
        </p:nvSpPr>
        <p:spPr>
          <a:xfrm>
            <a:off x="6982773" y="2021416"/>
            <a:ext cx="81606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Plus</a:t>
            </a:r>
            <a:endParaRPr lang="en-FI" sz="1400" dirty="0"/>
          </a:p>
        </p:txBody>
      </p:sp>
      <p:sp>
        <p:nvSpPr>
          <p:cNvPr id="16" name="Rectangle: Rounded Corners 15">
            <a:extLst>
              <a:ext uri="{FF2B5EF4-FFF2-40B4-BE49-F238E27FC236}">
                <a16:creationId xmlns:a16="http://schemas.microsoft.com/office/drawing/2014/main" id="{C0CE8B73-5F7E-79CD-6CE5-F906AD2CFE39}"/>
              </a:ext>
            </a:extLst>
          </p:cNvPr>
          <p:cNvSpPr/>
          <p:nvPr/>
        </p:nvSpPr>
        <p:spPr>
          <a:xfrm>
            <a:off x="6982773" y="2432032"/>
            <a:ext cx="81606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Core</a:t>
            </a:r>
            <a:endParaRPr lang="en-FI" sz="1400" dirty="0"/>
          </a:p>
        </p:txBody>
      </p:sp>
      <p:sp>
        <p:nvSpPr>
          <p:cNvPr id="18" name="Rectangle: Rounded Corners 17">
            <a:extLst>
              <a:ext uri="{FF2B5EF4-FFF2-40B4-BE49-F238E27FC236}">
                <a16:creationId xmlns:a16="http://schemas.microsoft.com/office/drawing/2014/main" id="{512861E8-BBAC-7FCC-4751-DF9C459091BC}"/>
              </a:ext>
            </a:extLst>
          </p:cNvPr>
          <p:cNvSpPr/>
          <p:nvPr/>
        </p:nvSpPr>
        <p:spPr>
          <a:xfrm>
            <a:off x="3388888" y="2021416"/>
            <a:ext cx="81606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Plus</a:t>
            </a:r>
            <a:endParaRPr lang="en-FI" sz="1400" dirty="0"/>
          </a:p>
        </p:txBody>
      </p:sp>
      <p:sp>
        <p:nvSpPr>
          <p:cNvPr id="22" name="Rectangle: Rounded Corners 21">
            <a:extLst>
              <a:ext uri="{FF2B5EF4-FFF2-40B4-BE49-F238E27FC236}">
                <a16:creationId xmlns:a16="http://schemas.microsoft.com/office/drawing/2014/main" id="{3E1DB170-49A0-0697-565A-B885DCD41A82}"/>
              </a:ext>
            </a:extLst>
          </p:cNvPr>
          <p:cNvSpPr/>
          <p:nvPr/>
        </p:nvSpPr>
        <p:spPr>
          <a:xfrm>
            <a:off x="3388888" y="2432032"/>
            <a:ext cx="81606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Core</a:t>
            </a:r>
            <a:endParaRPr lang="en-FI" sz="1400" dirty="0"/>
          </a:p>
        </p:txBody>
      </p:sp>
      <p:sp>
        <p:nvSpPr>
          <p:cNvPr id="23" name="Rectangle: Rounded Corners 22">
            <a:extLst>
              <a:ext uri="{FF2B5EF4-FFF2-40B4-BE49-F238E27FC236}">
                <a16:creationId xmlns:a16="http://schemas.microsoft.com/office/drawing/2014/main" id="{323386E7-263E-63A6-EA58-ED2CE26BF10E}"/>
              </a:ext>
            </a:extLst>
          </p:cNvPr>
          <p:cNvSpPr/>
          <p:nvPr/>
        </p:nvSpPr>
        <p:spPr>
          <a:xfrm>
            <a:off x="10471936" y="2016111"/>
            <a:ext cx="916737"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+Elevate</a:t>
            </a:r>
            <a:endParaRPr lang="en-FI" sz="1200" dirty="0"/>
          </a:p>
        </p:txBody>
      </p:sp>
      <p:sp>
        <p:nvSpPr>
          <p:cNvPr id="24" name="Rectangle: Rounded Corners 23">
            <a:extLst>
              <a:ext uri="{FF2B5EF4-FFF2-40B4-BE49-F238E27FC236}">
                <a16:creationId xmlns:a16="http://schemas.microsoft.com/office/drawing/2014/main" id="{F936BF42-6124-57F4-FCCE-84ED2CE61F72}"/>
              </a:ext>
            </a:extLst>
          </p:cNvPr>
          <p:cNvSpPr/>
          <p:nvPr/>
        </p:nvSpPr>
        <p:spPr>
          <a:xfrm>
            <a:off x="10471936" y="2432032"/>
            <a:ext cx="93088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Product</a:t>
            </a:r>
            <a:endParaRPr lang="en-FI" sz="1200" dirty="0"/>
          </a:p>
        </p:txBody>
      </p:sp>
      <p:sp>
        <p:nvSpPr>
          <p:cNvPr id="28" name="Rectangle: Rounded Corners 27">
            <a:extLst>
              <a:ext uri="{FF2B5EF4-FFF2-40B4-BE49-F238E27FC236}">
                <a16:creationId xmlns:a16="http://schemas.microsoft.com/office/drawing/2014/main" id="{38EDDFBD-788E-1C5C-838F-5989AFFD7CCB}"/>
              </a:ext>
            </a:extLst>
          </p:cNvPr>
          <p:cNvSpPr/>
          <p:nvPr/>
        </p:nvSpPr>
        <p:spPr>
          <a:xfrm>
            <a:off x="10471936" y="1604180"/>
            <a:ext cx="895991" cy="285248"/>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+Service*</a:t>
            </a:r>
            <a:endParaRPr lang="en-FI" sz="1200" dirty="0"/>
          </a:p>
        </p:txBody>
      </p:sp>
      <p:sp>
        <p:nvSpPr>
          <p:cNvPr id="17" name="Rectangle 16">
            <a:extLst>
              <a:ext uri="{FF2B5EF4-FFF2-40B4-BE49-F238E27FC236}">
                <a16:creationId xmlns:a16="http://schemas.microsoft.com/office/drawing/2014/main" id="{BFFEE41C-C309-8E1D-5466-8C17867C1393}"/>
              </a:ext>
            </a:extLst>
          </p:cNvPr>
          <p:cNvSpPr/>
          <p:nvPr/>
        </p:nvSpPr>
        <p:spPr>
          <a:xfrm>
            <a:off x="695322" y="1130081"/>
            <a:ext cx="7209357" cy="355967"/>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Attack Surface Management (ASM) Services</a:t>
            </a:r>
            <a:endParaRPr lang="en-FI" sz="1400" b="1" dirty="0"/>
          </a:p>
        </p:txBody>
      </p:sp>
      <p:cxnSp>
        <p:nvCxnSpPr>
          <p:cNvPr id="33" name="Straight Connector 32">
            <a:extLst>
              <a:ext uri="{FF2B5EF4-FFF2-40B4-BE49-F238E27FC236}">
                <a16:creationId xmlns:a16="http://schemas.microsoft.com/office/drawing/2014/main" id="{C5404554-F016-DA00-34E7-5B318E11A7F6}"/>
              </a:ext>
            </a:extLst>
          </p:cNvPr>
          <p:cNvCxnSpPr>
            <a:cxnSpLocks/>
          </p:cNvCxnSpPr>
          <p:nvPr/>
        </p:nvCxnSpPr>
        <p:spPr>
          <a:xfrm flipV="1">
            <a:off x="695323" y="1130081"/>
            <a:ext cx="0" cy="404705"/>
          </a:xfrm>
          <a:prstGeom prst="line">
            <a:avLst/>
          </a:prstGeom>
          <a:ln w="12700">
            <a:solidFill>
              <a:srgbClr val="05493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A49F90B-52C2-7DD4-E461-B228501C57AD}"/>
              </a:ext>
            </a:extLst>
          </p:cNvPr>
          <p:cNvSpPr txBox="1"/>
          <p:nvPr/>
        </p:nvSpPr>
        <p:spPr>
          <a:xfrm>
            <a:off x="695322" y="6262719"/>
            <a:ext cx="8040445"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lumMod val="50000"/>
                  </a:schemeClr>
                </a:solidFill>
                <a:effectLst/>
                <a:uLnTx/>
                <a:uFillTx/>
                <a:latin typeface="Archivo"/>
                <a:ea typeface="+mn-ea"/>
                <a:cs typeface="+mn-cs"/>
              </a:rPr>
              <a:t>* XM Service availability planned for 2025. Services may have limited availability.</a:t>
            </a:r>
            <a:endParaRPr kumimoji="0" lang="en-FI" sz="1050" b="0" i="0" u="none" strike="noStrike" kern="1200" cap="none" spc="0" normalizeH="0" baseline="0" noProof="0" dirty="0">
              <a:ln>
                <a:noFill/>
              </a:ln>
              <a:solidFill>
                <a:schemeClr val="bg1">
                  <a:lumMod val="50000"/>
                </a:schemeClr>
              </a:solidFill>
              <a:effectLst/>
              <a:uLnTx/>
              <a:uFillTx/>
              <a:latin typeface="Archivo"/>
              <a:ea typeface="+mn-ea"/>
              <a:cs typeface="+mn-cs"/>
            </a:endParaRPr>
          </a:p>
        </p:txBody>
      </p:sp>
      <p:sp>
        <p:nvSpPr>
          <p:cNvPr id="32" name="Title 2">
            <a:extLst>
              <a:ext uri="{FF2B5EF4-FFF2-40B4-BE49-F238E27FC236}">
                <a16:creationId xmlns:a16="http://schemas.microsoft.com/office/drawing/2014/main" id="{0AA6576E-8DFE-F594-98FD-FA022000374D}"/>
              </a:ext>
            </a:extLst>
          </p:cNvPr>
          <p:cNvSpPr>
            <a:spLocks noGrp="1"/>
          </p:cNvSpPr>
          <p:nvPr>
            <p:ph type="title"/>
          </p:nvPr>
        </p:nvSpPr>
        <p:spPr>
          <a:xfrm>
            <a:off x="695323" y="198126"/>
            <a:ext cx="10801350" cy="1150938"/>
          </a:xfrm>
        </p:spPr>
        <p:txBody>
          <a:bodyPr/>
          <a:lstStyle/>
          <a:p>
            <a:r>
              <a:rPr lang="en-US" sz="3600" dirty="0"/>
              <a:t>EAM, ASM or XM?</a:t>
            </a:r>
          </a:p>
        </p:txBody>
      </p:sp>
    </p:spTree>
    <p:extLst>
      <p:ext uri="{BB962C8B-B14F-4D97-AF65-F5344CB8AC3E}">
        <p14:creationId xmlns:p14="http://schemas.microsoft.com/office/powerpoint/2010/main" val="4123161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BEF98655-B3D4-FBCE-16BF-0ECC61D615EA}"/>
              </a:ext>
            </a:extLst>
          </p:cNvPr>
          <p:cNvSpPr/>
          <p:nvPr/>
        </p:nvSpPr>
        <p:spPr>
          <a:xfrm>
            <a:off x="2530369" y="4097177"/>
            <a:ext cx="8352928" cy="64807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Elements XM Elevate</a:t>
            </a:r>
          </a:p>
        </p:txBody>
      </p:sp>
      <p:sp>
        <p:nvSpPr>
          <p:cNvPr id="16" name="Rounded Rectangle 15">
            <a:extLst>
              <a:ext uri="{FF2B5EF4-FFF2-40B4-BE49-F238E27FC236}">
                <a16:creationId xmlns:a16="http://schemas.microsoft.com/office/drawing/2014/main" id="{21224AD1-46F7-6B46-A29C-C8A2D9B23F1F}"/>
              </a:ext>
            </a:extLst>
          </p:cNvPr>
          <p:cNvSpPr/>
          <p:nvPr/>
        </p:nvSpPr>
        <p:spPr>
          <a:xfrm>
            <a:off x="2530369" y="5045218"/>
            <a:ext cx="8352928" cy="64807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Elements XM Product</a:t>
            </a:r>
          </a:p>
        </p:txBody>
      </p:sp>
      <p:sp>
        <p:nvSpPr>
          <p:cNvPr id="17" name="Rounded Rectangle 16">
            <a:extLst>
              <a:ext uri="{FF2B5EF4-FFF2-40B4-BE49-F238E27FC236}">
                <a16:creationId xmlns:a16="http://schemas.microsoft.com/office/drawing/2014/main" id="{964ABE39-BC67-B3A9-3DF4-3AF43CF89760}"/>
              </a:ext>
            </a:extLst>
          </p:cNvPr>
          <p:cNvSpPr/>
          <p:nvPr/>
        </p:nvSpPr>
        <p:spPr>
          <a:xfrm>
            <a:off x="2530649" y="3149136"/>
            <a:ext cx="4032448" cy="64807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err="1"/>
              <a:t>Núcleo</a:t>
            </a:r>
            <a:r>
              <a:rPr lang="en-US" sz="1600" dirty="0"/>
              <a:t> de ASM</a:t>
            </a:r>
          </a:p>
        </p:txBody>
      </p:sp>
      <p:sp>
        <p:nvSpPr>
          <p:cNvPr id="18" name="Rounded Rectangle 17">
            <a:extLst>
              <a:ext uri="{FF2B5EF4-FFF2-40B4-BE49-F238E27FC236}">
                <a16:creationId xmlns:a16="http://schemas.microsoft.com/office/drawing/2014/main" id="{509B62F2-8742-7AF8-B0C6-F7A9BD86E122}"/>
              </a:ext>
            </a:extLst>
          </p:cNvPr>
          <p:cNvSpPr/>
          <p:nvPr/>
        </p:nvSpPr>
        <p:spPr>
          <a:xfrm>
            <a:off x="2530649" y="2204393"/>
            <a:ext cx="4032448" cy="64807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ASM Plus</a:t>
            </a:r>
          </a:p>
        </p:txBody>
      </p:sp>
      <p:sp>
        <p:nvSpPr>
          <p:cNvPr id="19" name="Rounded Rectangle 18">
            <a:extLst>
              <a:ext uri="{FF2B5EF4-FFF2-40B4-BE49-F238E27FC236}">
                <a16:creationId xmlns:a16="http://schemas.microsoft.com/office/drawing/2014/main" id="{E6AEA51B-05F4-C2B1-BEC8-AD32C41AA5A7}"/>
              </a:ext>
            </a:extLst>
          </p:cNvPr>
          <p:cNvSpPr/>
          <p:nvPr/>
        </p:nvSpPr>
        <p:spPr>
          <a:xfrm>
            <a:off x="6741634" y="3145427"/>
            <a:ext cx="4032448" cy="64807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Elements XM Service*</a:t>
            </a:r>
          </a:p>
        </p:txBody>
      </p:sp>
      <p:sp>
        <p:nvSpPr>
          <p:cNvPr id="20" name="Title 19">
            <a:extLst>
              <a:ext uri="{FF2B5EF4-FFF2-40B4-BE49-F238E27FC236}">
                <a16:creationId xmlns:a16="http://schemas.microsoft.com/office/drawing/2014/main" id="{AF8F3733-2939-BB97-1296-C00A060C5F63}"/>
              </a:ext>
            </a:extLst>
          </p:cNvPr>
          <p:cNvSpPr>
            <a:spLocks noGrp="1"/>
          </p:cNvSpPr>
          <p:nvPr>
            <p:ph type="title"/>
          </p:nvPr>
        </p:nvSpPr>
        <p:spPr/>
        <p:txBody>
          <a:bodyPr/>
          <a:lstStyle/>
          <a:p>
            <a:r>
              <a:rPr lang="es-MX" sz="3200" dirty="0"/>
              <a:t>Nuestra oferta para apoyar sus actividades de gestión de exposición</a:t>
            </a:r>
            <a:endParaRPr lang="en-US" sz="3200" dirty="0"/>
          </a:p>
        </p:txBody>
      </p:sp>
      <p:sp>
        <p:nvSpPr>
          <p:cNvPr id="22" name="Left Brace 21">
            <a:extLst>
              <a:ext uri="{FF2B5EF4-FFF2-40B4-BE49-F238E27FC236}">
                <a16:creationId xmlns:a16="http://schemas.microsoft.com/office/drawing/2014/main" id="{EDA66B09-BE00-0E66-E7C3-F3385E67AC37}"/>
              </a:ext>
            </a:extLst>
          </p:cNvPr>
          <p:cNvSpPr/>
          <p:nvPr/>
        </p:nvSpPr>
        <p:spPr>
          <a:xfrm>
            <a:off x="922638" y="2365363"/>
            <a:ext cx="360040" cy="1368152"/>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D563BB64-204F-4F7D-A1EA-1A5339F91DF0}"/>
              </a:ext>
            </a:extLst>
          </p:cNvPr>
          <p:cNvSpPr txBox="1"/>
          <p:nvPr/>
        </p:nvSpPr>
        <p:spPr>
          <a:xfrm>
            <a:off x="183974" y="2166759"/>
            <a:ext cx="677108" cy="1765360"/>
          </a:xfrm>
          <a:prstGeom prst="rect">
            <a:avLst/>
          </a:prstGeom>
          <a:noFill/>
        </p:spPr>
        <p:txBody>
          <a:bodyPr vert="vert270" wrap="square" rtlCol="0">
            <a:spAutoFit/>
          </a:bodyPr>
          <a:lstStyle/>
          <a:p>
            <a:pPr algn="ctr"/>
            <a:r>
              <a:rPr lang="en-US" sz="1600" dirty="0" err="1">
                <a:solidFill>
                  <a:schemeClr val="accent6"/>
                </a:solidFill>
              </a:rPr>
              <a:t>Superficie</a:t>
            </a:r>
            <a:r>
              <a:rPr lang="en-US" sz="1600" dirty="0">
                <a:solidFill>
                  <a:schemeClr val="accent6"/>
                </a:solidFill>
              </a:rPr>
              <a:t> de </a:t>
            </a:r>
            <a:r>
              <a:rPr lang="en-US" sz="1600" dirty="0" err="1">
                <a:solidFill>
                  <a:schemeClr val="accent6"/>
                </a:solidFill>
              </a:rPr>
              <a:t>ataque</a:t>
            </a:r>
            <a:r>
              <a:rPr lang="en-US" sz="1600" dirty="0">
                <a:solidFill>
                  <a:schemeClr val="accent6"/>
                </a:solidFill>
              </a:rPr>
              <a:t> externa</a:t>
            </a:r>
          </a:p>
        </p:txBody>
      </p:sp>
      <p:sp>
        <p:nvSpPr>
          <p:cNvPr id="26" name="Rounded Rectangle 25">
            <a:extLst>
              <a:ext uri="{FF2B5EF4-FFF2-40B4-BE49-F238E27FC236}">
                <a16:creationId xmlns:a16="http://schemas.microsoft.com/office/drawing/2014/main" id="{86B8DD5B-34DC-8C4F-3C29-3F667D3F88B9}"/>
              </a:ext>
            </a:extLst>
          </p:cNvPr>
          <p:cNvSpPr/>
          <p:nvPr/>
        </p:nvSpPr>
        <p:spPr>
          <a:xfrm>
            <a:off x="1439236" y="2204393"/>
            <a:ext cx="912876" cy="1596113"/>
          </a:xfrm>
          <a:prstGeom prst="roundRect">
            <a:avLst/>
          </a:prstGeom>
          <a:gradFill flip="none" rotWithShape="1">
            <a:gsLst>
              <a:gs pos="0">
                <a:schemeClr val="accent2">
                  <a:shade val="30000"/>
                  <a:satMod val="115000"/>
                </a:schemeClr>
              </a:gs>
              <a:gs pos="79000">
                <a:srgbClr val="498E78"/>
              </a:gs>
              <a:gs pos="100000">
                <a:schemeClr val="accent5">
                  <a:lumMod val="75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EAM Core &amp; Plus</a:t>
            </a:r>
          </a:p>
          <a:p>
            <a:pPr algn="ctr"/>
            <a:r>
              <a:rPr lang="en-US" sz="1200" dirty="0"/>
              <a:t> </a:t>
            </a:r>
          </a:p>
          <a:p>
            <a:pPr algn="ctr"/>
            <a:r>
              <a:rPr lang="en-US" sz="1200" i="1" dirty="0"/>
              <a:t>Punto </a:t>
            </a:r>
            <a:r>
              <a:rPr lang="en-US" sz="1200" i="1" dirty="0" err="1"/>
              <a:t>en</a:t>
            </a:r>
            <a:r>
              <a:rPr lang="en-US" sz="1200" i="1" dirty="0"/>
              <a:t> </a:t>
            </a:r>
            <a:r>
              <a:rPr lang="en-US" sz="1200" i="1" dirty="0" err="1"/>
              <a:t>el</a:t>
            </a:r>
            <a:r>
              <a:rPr lang="en-US" sz="1200" i="1" dirty="0"/>
              <a:t> </a:t>
            </a:r>
            <a:r>
              <a:rPr lang="en-US" sz="1200" i="1" dirty="0" err="1"/>
              <a:t>tiempo</a:t>
            </a:r>
            <a:endParaRPr lang="en-US" sz="1200" i="1" dirty="0"/>
          </a:p>
        </p:txBody>
      </p:sp>
      <p:sp>
        <p:nvSpPr>
          <p:cNvPr id="27" name="Up Arrow 26">
            <a:extLst>
              <a:ext uri="{FF2B5EF4-FFF2-40B4-BE49-F238E27FC236}">
                <a16:creationId xmlns:a16="http://schemas.microsoft.com/office/drawing/2014/main" id="{2E1FEE38-DF06-1868-9D80-79B4C9A1615B}"/>
              </a:ext>
            </a:extLst>
          </p:cNvPr>
          <p:cNvSpPr/>
          <p:nvPr/>
        </p:nvSpPr>
        <p:spPr>
          <a:xfrm>
            <a:off x="11142020" y="1484313"/>
            <a:ext cx="504056" cy="4208977"/>
          </a:xfrm>
          <a:prstGeom prst="upArrow">
            <a:avLst/>
          </a:prstGeom>
          <a:gradFill flip="none" rotWithShape="1">
            <a:gsLst>
              <a:gs pos="0">
                <a:srgbClr val="498E78">
                  <a:shade val="30000"/>
                  <a:satMod val="115000"/>
                </a:srgbClr>
              </a:gs>
              <a:gs pos="47000">
                <a:srgbClr val="498E78">
                  <a:shade val="67500"/>
                  <a:satMod val="115000"/>
                </a:srgbClr>
              </a:gs>
              <a:gs pos="100000">
                <a:schemeClr val="accent5"/>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7F87323-21E8-635A-2B2E-6BD63C2516C5}"/>
              </a:ext>
            </a:extLst>
          </p:cNvPr>
          <p:cNvSpPr txBox="1"/>
          <p:nvPr/>
        </p:nvSpPr>
        <p:spPr>
          <a:xfrm>
            <a:off x="11502060" y="1789029"/>
            <a:ext cx="461665" cy="1213420"/>
          </a:xfrm>
          <a:prstGeom prst="rect">
            <a:avLst/>
          </a:prstGeom>
          <a:noFill/>
        </p:spPr>
        <p:txBody>
          <a:bodyPr vert="vert" wrap="square" rtlCol="0">
            <a:spAutoFit/>
          </a:bodyPr>
          <a:lstStyle/>
          <a:p>
            <a:r>
              <a:rPr lang="en-US" dirty="0" err="1">
                <a:solidFill>
                  <a:schemeClr val="accent6"/>
                </a:solidFill>
              </a:rPr>
              <a:t>Servicio</a:t>
            </a:r>
            <a:endParaRPr lang="en-US" dirty="0">
              <a:solidFill>
                <a:schemeClr val="accent6"/>
              </a:solidFill>
            </a:endParaRPr>
          </a:p>
        </p:txBody>
      </p:sp>
      <p:sp>
        <p:nvSpPr>
          <p:cNvPr id="29" name="TextBox 28">
            <a:extLst>
              <a:ext uri="{FF2B5EF4-FFF2-40B4-BE49-F238E27FC236}">
                <a16:creationId xmlns:a16="http://schemas.microsoft.com/office/drawing/2014/main" id="{28BCCD6A-6D32-A30F-9092-25FE1BB8266D}"/>
              </a:ext>
            </a:extLst>
          </p:cNvPr>
          <p:cNvSpPr txBox="1"/>
          <p:nvPr/>
        </p:nvSpPr>
        <p:spPr>
          <a:xfrm>
            <a:off x="11537434" y="4665714"/>
            <a:ext cx="461665" cy="1213420"/>
          </a:xfrm>
          <a:prstGeom prst="rect">
            <a:avLst/>
          </a:prstGeom>
          <a:noFill/>
        </p:spPr>
        <p:txBody>
          <a:bodyPr vert="vert" wrap="square" rtlCol="0">
            <a:spAutoFit/>
          </a:bodyPr>
          <a:lstStyle/>
          <a:p>
            <a:r>
              <a:rPr lang="en-US" dirty="0" err="1">
                <a:solidFill>
                  <a:schemeClr val="accent6"/>
                </a:solidFill>
              </a:rPr>
              <a:t>Producto</a:t>
            </a:r>
            <a:endParaRPr lang="en-US" dirty="0">
              <a:solidFill>
                <a:schemeClr val="accent6"/>
              </a:solidFill>
            </a:endParaRPr>
          </a:p>
        </p:txBody>
      </p:sp>
      <p:sp>
        <p:nvSpPr>
          <p:cNvPr id="2" name="TextBox 1">
            <a:extLst>
              <a:ext uri="{FF2B5EF4-FFF2-40B4-BE49-F238E27FC236}">
                <a16:creationId xmlns:a16="http://schemas.microsoft.com/office/drawing/2014/main" id="{4A874479-5F95-4389-6269-8E3E55DC381B}"/>
              </a:ext>
            </a:extLst>
          </p:cNvPr>
          <p:cNvSpPr txBox="1"/>
          <p:nvPr/>
        </p:nvSpPr>
        <p:spPr>
          <a:xfrm>
            <a:off x="1163712" y="6323779"/>
            <a:ext cx="8040445"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50" b="0" i="0" u="none" strike="noStrike" kern="1200" cap="none" spc="0" normalizeH="0" baseline="0" noProof="0" dirty="0">
                <a:ln>
                  <a:noFill/>
                </a:ln>
                <a:solidFill>
                  <a:schemeClr val="bg2"/>
                </a:solidFill>
                <a:effectLst/>
                <a:uLnTx/>
                <a:uFillTx/>
                <a:latin typeface="Archivo"/>
                <a:ea typeface="+mn-ea"/>
                <a:cs typeface="+mn-cs"/>
              </a:rPr>
              <a:t>*Disponibilidad prevista para 2025. Los servicios pueden tener disponibilidad limitada.</a:t>
            </a:r>
            <a:endParaRPr kumimoji="0" lang="en-FI" sz="1050" b="0" i="0" u="none" strike="noStrike" kern="1200" cap="none" spc="0" normalizeH="0" baseline="0" noProof="0" dirty="0">
              <a:ln>
                <a:noFill/>
              </a:ln>
              <a:solidFill>
                <a:schemeClr val="bg2"/>
              </a:solidFill>
              <a:effectLst/>
              <a:uLnTx/>
              <a:uFillTx/>
              <a:latin typeface="Archivo"/>
              <a:ea typeface="+mn-ea"/>
              <a:cs typeface="+mn-cs"/>
            </a:endParaRPr>
          </a:p>
        </p:txBody>
      </p:sp>
    </p:spTree>
    <p:extLst>
      <p:ext uri="{BB962C8B-B14F-4D97-AF65-F5344CB8AC3E}">
        <p14:creationId xmlns:p14="http://schemas.microsoft.com/office/powerpoint/2010/main" val="2076914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9" descr="A galaxy in space with stars&#10;&#10;Description automatically generated">
            <a:extLst>
              <a:ext uri="{FF2B5EF4-FFF2-40B4-BE49-F238E27FC236}">
                <a16:creationId xmlns:a16="http://schemas.microsoft.com/office/drawing/2014/main" id="{B3019C62-C331-FF8A-DC10-853A515EFB6A}"/>
              </a:ext>
            </a:extLst>
          </p:cNvPr>
          <p:cNvPicPr>
            <a:picLocks noGrp="1" noRot="1" noChangeAspect="1" noMove="1" noResize="1" noEditPoints="1" noAdjustHandles="1" noChangeArrowheads="1" noChangeShapeType="1" noCrop="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13091" r="5858"/>
          <a:stretch/>
        </p:blipFill>
        <p:spPr>
          <a:xfrm>
            <a:off x="-1" y="6102"/>
            <a:ext cx="12192001" cy="6851898"/>
          </a:xfrm>
          <a:prstGeom prst="rect">
            <a:avLst/>
          </a:prstGeom>
        </p:spPr>
      </p:pic>
      <p:sp>
        <p:nvSpPr>
          <p:cNvPr id="5" name="Rectangle 4">
            <a:extLst>
              <a:ext uri="{FF2B5EF4-FFF2-40B4-BE49-F238E27FC236}">
                <a16:creationId xmlns:a16="http://schemas.microsoft.com/office/drawing/2014/main" id="{894892FE-9CB4-CAA9-5381-05B540981BDB}"/>
              </a:ext>
            </a:extLst>
          </p:cNvPr>
          <p:cNvSpPr>
            <a:spLocks noGrp="1" noRot="1" noMove="1" noResize="1" noEditPoints="1" noAdjustHandles="1" noChangeArrowheads="1" noChangeShapeType="1"/>
          </p:cNvSpPr>
          <p:nvPr/>
        </p:nvSpPr>
        <p:spPr>
          <a:xfrm>
            <a:off x="-1" y="0"/>
            <a:ext cx="12192000" cy="6889356"/>
          </a:xfrm>
          <a:prstGeom prst="rect">
            <a:avLst/>
          </a:prstGeom>
          <a:solidFill>
            <a:srgbClr val="07281C">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CD77C38-B59F-CE22-8FA9-A979C0C67D4F}"/>
              </a:ext>
            </a:extLst>
          </p:cNvPr>
          <p:cNvSpPr>
            <a:spLocks noGrp="1"/>
          </p:cNvSpPr>
          <p:nvPr>
            <p:ph type="title"/>
          </p:nvPr>
        </p:nvSpPr>
        <p:spPr/>
        <p:txBody>
          <a:bodyPr/>
          <a:lstStyle/>
          <a:p>
            <a:pPr algn="ctr"/>
            <a:r>
              <a:rPr lang="es-MX" sz="3200" dirty="0">
                <a:solidFill>
                  <a:schemeClr val="accent4"/>
                </a:solidFill>
              </a:rPr>
              <a:t>Las organizaciones se enfrentan a muchas preguntas desafiantes</a:t>
            </a:r>
            <a:endParaRPr lang="en-FI" sz="3200" dirty="0">
              <a:solidFill>
                <a:schemeClr val="accent4"/>
              </a:solidFill>
            </a:endParaRPr>
          </a:p>
        </p:txBody>
      </p:sp>
      <p:sp>
        <p:nvSpPr>
          <p:cNvPr id="4" name="TextBox 3">
            <a:extLst>
              <a:ext uri="{FF2B5EF4-FFF2-40B4-BE49-F238E27FC236}">
                <a16:creationId xmlns:a16="http://schemas.microsoft.com/office/drawing/2014/main" id="{1720C790-D52D-A2E0-8568-3D2FE4100AB9}"/>
              </a:ext>
            </a:extLst>
          </p:cNvPr>
          <p:cNvSpPr txBox="1"/>
          <p:nvPr/>
        </p:nvSpPr>
        <p:spPr>
          <a:xfrm>
            <a:off x="3069064" y="1633021"/>
            <a:ext cx="4471881" cy="369332"/>
          </a:xfrm>
          <a:prstGeom prst="rect">
            <a:avLst/>
          </a:prstGeom>
          <a:noFill/>
        </p:spPr>
        <p:txBody>
          <a:bodyPr wrap="square" rtlCol="0">
            <a:spAutoFit/>
          </a:bodyPr>
          <a:lstStyle/>
          <a:p>
            <a:pPr algn="ctr"/>
            <a:r>
              <a:rPr lang="es-MX" dirty="0">
                <a:solidFill>
                  <a:schemeClr val="bg1"/>
                </a:solidFill>
              </a:rPr>
              <a:t>¿Cuál es mi superficie de ataque externa?</a:t>
            </a:r>
            <a:endParaRPr lang="en-FI" dirty="0">
              <a:solidFill>
                <a:schemeClr val="bg1"/>
              </a:solidFill>
            </a:endParaRPr>
          </a:p>
        </p:txBody>
      </p:sp>
      <p:sp>
        <p:nvSpPr>
          <p:cNvPr id="6" name="TextBox 5">
            <a:extLst>
              <a:ext uri="{FF2B5EF4-FFF2-40B4-BE49-F238E27FC236}">
                <a16:creationId xmlns:a16="http://schemas.microsoft.com/office/drawing/2014/main" id="{DA0A3EEE-65DE-B0A2-E312-387301000890}"/>
              </a:ext>
            </a:extLst>
          </p:cNvPr>
          <p:cNvSpPr txBox="1"/>
          <p:nvPr/>
        </p:nvSpPr>
        <p:spPr>
          <a:xfrm>
            <a:off x="1698479" y="3275690"/>
            <a:ext cx="5171628" cy="369332"/>
          </a:xfrm>
          <a:prstGeom prst="rect">
            <a:avLst/>
          </a:prstGeom>
          <a:noFill/>
        </p:spPr>
        <p:txBody>
          <a:bodyPr wrap="square" rtlCol="0">
            <a:spAutoFit/>
          </a:bodyPr>
          <a:lstStyle/>
          <a:p>
            <a:pPr algn="ctr"/>
            <a:r>
              <a:rPr lang="es-MX" dirty="0">
                <a:solidFill>
                  <a:schemeClr val="bg1"/>
                </a:solidFill>
              </a:rPr>
              <a:t>¿Qué TI en la sombra tengo en mi entorno?</a:t>
            </a:r>
            <a:endParaRPr lang="en-FI" dirty="0">
              <a:solidFill>
                <a:schemeClr val="bg1"/>
              </a:solidFill>
            </a:endParaRPr>
          </a:p>
        </p:txBody>
      </p:sp>
      <p:sp>
        <p:nvSpPr>
          <p:cNvPr id="9" name="TextBox 8">
            <a:extLst>
              <a:ext uri="{FF2B5EF4-FFF2-40B4-BE49-F238E27FC236}">
                <a16:creationId xmlns:a16="http://schemas.microsoft.com/office/drawing/2014/main" id="{702D03AD-33A4-2177-2C37-022EC03D0EA9}"/>
              </a:ext>
            </a:extLst>
          </p:cNvPr>
          <p:cNvSpPr txBox="1"/>
          <p:nvPr/>
        </p:nvSpPr>
        <p:spPr>
          <a:xfrm>
            <a:off x="3361872" y="4085983"/>
            <a:ext cx="8644200" cy="369332"/>
          </a:xfrm>
          <a:prstGeom prst="rect">
            <a:avLst/>
          </a:prstGeom>
          <a:noFill/>
        </p:spPr>
        <p:txBody>
          <a:bodyPr wrap="square" lIns="91440" tIns="45720" rIns="91440" bIns="45720" rtlCol="0" anchor="t">
            <a:spAutoFit/>
          </a:bodyPr>
          <a:lstStyle/>
          <a:p>
            <a:pPr algn="ctr"/>
            <a:r>
              <a:rPr lang="es-MX" dirty="0">
                <a:solidFill>
                  <a:schemeClr val="bg1"/>
                </a:solidFill>
              </a:rPr>
              <a:t>¿Existen riesgos en la identidad de los usuarios que hagan que sea fácil vulnerarla?</a:t>
            </a:r>
            <a:endParaRPr lang="en-FI" dirty="0">
              <a:solidFill>
                <a:schemeClr val="bg1"/>
              </a:solidFill>
            </a:endParaRPr>
          </a:p>
        </p:txBody>
      </p:sp>
      <p:sp>
        <p:nvSpPr>
          <p:cNvPr id="11" name="TextBox 10">
            <a:extLst>
              <a:ext uri="{FF2B5EF4-FFF2-40B4-BE49-F238E27FC236}">
                <a16:creationId xmlns:a16="http://schemas.microsoft.com/office/drawing/2014/main" id="{C0D51D38-7FF3-F172-68D9-74FD11D6D103}"/>
              </a:ext>
            </a:extLst>
          </p:cNvPr>
          <p:cNvSpPr txBox="1"/>
          <p:nvPr/>
        </p:nvSpPr>
        <p:spPr>
          <a:xfrm>
            <a:off x="3191318" y="2459483"/>
            <a:ext cx="7749678" cy="408623"/>
          </a:xfrm>
          <a:prstGeom prst="wedgeRoundRectCallout">
            <a:avLst/>
          </a:prstGeom>
          <a:noFill/>
        </p:spPr>
        <p:txBody>
          <a:bodyPr wrap="square" lIns="91440" tIns="45720" rIns="91440" bIns="45720" rtlCol="0" anchor="t">
            <a:spAutoFit/>
          </a:bodyPr>
          <a:lstStyle/>
          <a:p>
            <a:pPr algn="ctr"/>
            <a:r>
              <a:rPr lang="es-MX" dirty="0">
                <a:solidFill>
                  <a:schemeClr val="bg1"/>
                </a:solidFill>
              </a:rPr>
              <a:t>¿Qué riesgos está provocando mi organización a la cadena de suministro?</a:t>
            </a:r>
            <a:endParaRPr lang="en-FI" dirty="0">
              <a:solidFill>
                <a:schemeClr val="bg1"/>
              </a:solidFill>
            </a:endParaRPr>
          </a:p>
        </p:txBody>
      </p:sp>
      <p:sp>
        <p:nvSpPr>
          <p:cNvPr id="12" name="TextBox 11">
            <a:extLst>
              <a:ext uri="{FF2B5EF4-FFF2-40B4-BE49-F238E27FC236}">
                <a16:creationId xmlns:a16="http://schemas.microsoft.com/office/drawing/2014/main" id="{D6DD415D-0E29-3838-B5D4-05D9F3EE3568}"/>
              </a:ext>
            </a:extLst>
          </p:cNvPr>
          <p:cNvSpPr txBox="1"/>
          <p:nvPr/>
        </p:nvSpPr>
        <p:spPr>
          <a:xfrm>
            <a:off x="420624" y="4862899"/>
            <a:ext cx="7982191" cy="369332"/>
          </a:xfrm>
          <a:prstGeom prst="rect">
            <a:avLst/>
          </a:prstGeom>
          <a:noFill/>
        </p:spPr>
        <p:txBody>
          <a:bodyPr wrap="square" rtlCol="0">
            <a:spAutoFit/>
          </a:bodyPr>
          <a:lstStyle/>
          <a:p>
            <a:pPr algn="ctr"/>
            <a:r>
              <a:rPr lang="es-MX" dirty="0">
                <a:solidFill>
                  <a:schemeClr val="bg1"/>
                </a:solidFill>
              </a:rPr>
              <a:t>¿Cómo puedo mantener bajo el riesgo de mi negocio con recursos limitados?</a:t>
            </a:r>
            <a:endParaRPr lang="en-FI" dirty="0">
              <a:solidFill>
                <a:schemeClr val="bg1"/>
              </a:solidFill>
            </a:endParaRPr>
          </a:p>
        </p:txBody>
      </p:sp>
      <p:sp>
        <p:nvSpPr>
          <p:cNvPr id="2" name="TextBox 1">
            <a:extLst>
              <a:ext uri="{FF2B5EF4-FFF2-40B4-BE49-F238E27FC236}">
                <a16:creationId xmlns:a16="http://schemas.microsoft.com/office/drawing/2014/main" id="{0BBE7AEB-125F-4E9D-211F-4369BF1C05B9}"/>
              </a:ext>
            </a:extLst>
          </p:cNvPr>
          <p:cNvSpPr txBox="1"/>
          <p:nvPr/>
        </p:nvSpPr>
        <p:spPr>
          <a:xfrm>
            <a:off x="3980405" y="5680757"/>
            <a:ext cx="6463482" cy="369332"/>
          </a:xfrm>
          <a:prstGeom prst="rect">
            <a:avLst/>
          </a:prstGeom>
          <a:noFill/>
        </p:spPr>
        <p:txBody>
          <a:bodyPr wrap="square" lIns="91440" tIns="45720" rIns="91440" bIns="45720" rtlCol="0" anchor="t">
            <a:spAutoFit/>
          </a:bodyPr>
          <a:lstStyle/>
          <a:p>
            <a:pPr algn="ctr"/>
            <a:r>
              <a:rPr lang="es-MX" dirty="0">
                <a:solidFill>
                  <a:schemeClr val="bg1"/>
                </a:solidFill>
              </a:rPr>
              <a:t>¿Cuál es el contexto comercial de la exposición identificada?</a:t>
            </a:r>
            <a:endParaRPr lang="en-FI" dirty="0">
              <a:solidFill>
                <a:schemeClr val="bg1"/>
              </a:solidFill>
            </a:endParaRPr>
          </a:p>
        </p:txBody>
      </p:sp>
      <p:pic>
        <p:nvPicPr>
          <p:cNvPr id="7" name="Picture 6">
            <a:extLst>
              <a:ext uri="{FF2B5EF4-FFF2-40B4-BE49-F238E27FC236}">
                <a16:creationId xmlns:a16="http://schemas.microsoft.com/office/drawing/2014/main" id="{C8056B63-E157-78FE-B20F-BEFEC18D0F1C}"/>
              </a:ext>
            </a:extLst>
          </p:cNvPr>
          <p:cNvPicPr>
            <a:picLocks noChangeAspect="1"/>
          </p:cNvPicPr>
          <p:nvPr/>
        </p:nvPicPr>
        <p:blipFill>
          <a:blip r:embed="rId4"/>
          <a:stretch>
            <a:fillRect/>
          </a:stretch>
        </p:blipFill>
        <p:spPr>
          <a:xfrm>
            <a:off x="10778400" y="6307849"/>
            <a:ext cx="1079086" cy="262151"/>
          </a:xfrm>
          <a:prstGeom prst="rect">
            <a:avLst/>
          </a:prstGeom>
        </p:spPr>
      </p:pic>
    </p:spTree>
    <p:extLst>
      <p:ext uri="{BB962C8B-B14F-4D97-AF65-F5344CB8AC3E}">
        <p14:creationId xmlns:p14="http://schemas.microsoft.com/office/powerpoint/2010/main" val="2641379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P spid="12"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5F6FD01-BE87-A660-7843-95E972C1170D}"/>
              </a:ext>
            </a:extLst>
          </p:cNvPr>
          <p:cNvGraphicFramePr>
            <a:graphicFrameLocks noGrp="1"/>
          </p:cNvGraphicFramePr>
          <p:nvPr>
            <p:extLst>
              <p:ext uri="{D42A27DB-BD31-4B8C-83A1-F6EECF244321}">
                <p14:modId xmlns:p14="http://schemas.microsoft.com/office/powerpoint/2010/main" val="2856686282"/>
              </p:ext>
            </p:extLst>
          </p:nvPr>
        </p:nvGraphicFramePr>
        <p:xfrm>
          <a:off x="372234" y="175893"/>
          <a:ext cx="11474506" cy="5955292"/>
        </p:xfrm>
        <a:graphic>
          <a:graphicData uri="http://schemas.openxmlformats.org/drawingml/2006/table">
            <a:tbl>
              <a:tblPr firstRow="1" bandRow="1">
                <a:tableStyleId>{69012ECD-51FC-41F1-AA8D-1B2483CD663E}</a:tableStyleId>
              </a:tblPr>
              <a:tblGrid>
                <a:gridCol w="2955554">
                  <a:extLst>
                    <a:ext uri="{9D8B030D-6E8A-4147-A177-3AD203B41FA5}">
                      <a16:colId xmlns:a16="http://schemas.microsoft.com/office/drawing/2014/main" val="3584991643"/>
                    </a:ext>
                  </a:extLst>
                </a:gridCol>
                <a:gridCol w="2149468">
                  <a:extLst>
                    <a:ext uri="{9D8B030D-6E8A-4147-A177-3AD203B41FA5}">
                      <a16:colId xmlns:a16="http://schemas.microsoft.com/office/drawing/2014/main" val="1884008609"/>
                    </a:ext>
                  </a:extLst>
                </a:gridCol>
                <a:gridCol w="3209544">
                  <a:extLst>
                    <a:ext uri="{9D8B030D-6E8A-4147-A177-3AD203B41FA5}">
                      <a16:colId xmlns:a16="http://schemas.microsoft.com/office/drawing/2014/main" val="1212515792"/>
                    </a:ext>
                  </a:extLst>
                </a:gridCol>
                <a:gridCol w="3159940">
                  <a:extLst>
                    <a:ext uri="{9D8B030D-6E8A-4147-A177-3AD203B41FA5}">
                      <a16:colId xmlns:a16="http://schemas.microsoft.com/office/drawing/2014/main" val="1620588773"/>
                    </a:ext>
                  </a:extLst>
                </a:gridCol>
              </a:tblGrid>
              <a:tr h="413108">
                <a:tc>
                  <a:txBody>
                    <a:bodyPr/>
                    <a:lstStyle/>
                    <a:p>
                      <a:pPr algn="l"/>
                      <a:r>
                        <a:rPr lang="en-US" sz="1200" b="0" dirty="0" err="1"/>
                        <a:t>Característica</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a:t>WithSecure™ </a:t>
                      </a:r>
                    </a:p>
                    <a:p>
                      <a:pPr algn="ctr"/>
                      <a:r>
                        <a:rPr lang="en-US" sz="1200" b="1" dirty="0"/>
                        <a:t>Elements XM -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WithSecure™ External Asset Mapping (EAM)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WithSecure™ Attack Surface Management (ASM)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7640641"/>
                  </a:ext>
                </a:extLst>
              </a:tr>
              <a:tr h="476952">
                <a:tc>
                  <a:txBody>
                    <a:bodyPr/>
                    <a:lstStyle/>
                    <a:p>
                      <a:r>
                        <a:rPr lang="en-US" sz="1200" b="1" dirty="0"/>
                        <a:t>Elements: </a:t>
                      </a:r>
                      <a:r>
                        <a:rPr lang="es-MX" sz="1200" b="0" dirty="0"/>
                        <a:t>Acceso al portal del Centro de seguridad de </a:t>
                      </a:r>
                      <a:r>
                        <a:rPr lang="es-MX" sz="1200" b="0" dirty="0" err="1"/>
                        <a:t>Elements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3957712299"/>
                  </a:ext>
                </a:extLst>
              </a:tr>
              <a:tr h="413108">
                <a:tc>
                  <a:txBody>
                    <a:bodyPr/>
                    <a:lstStyle/>
                    <a:p>
                      <a:r>
                        <a:rPr lang="en-US" sz="1200" b="1" dirty="0"/>
                        <a:t>Elements: </a:t>
                      </a:r>
                      <a:r>
                        <a:rPr lang="en-US" sz="1200" dirty="0" err="1"/>
                        <a:t>Superficie</a:t>
                      </a:r>
                      <a:r>
                        <a:rPr lang="en-US" sz="1200" dirty="0"/>
                        <a:t> de </a:t>
                      </a:r>
                      <a:r>
                        <a:rPr lang="en-US" sz="1200" dirty="0" err="1"/>
                        <a:t>ataque</a:t>
                      </a:r>
                      <a:r>
                        <a:rPr lang="en-US" sz="1200" dirty="0"/>
                        <a:t> externa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3407027245"/>
                  </a:ext>
                </a:extLst>
              </a:tr>
              <a:tr h="413108">
                <a:tc>
                  <a:txBody>
                    <a:bodyPr/>
                    <a:lstStyle/>
                    <a:p>
                      <a:r>
                        <a:rPr lang="en-US" sz="1200" b="1" dirty="0"/>
                        <a:t>Elements: </a:t>
                      </a:r>
                      <a:r>
                        <a:rPr lang="en-US" sz="1200" b="0" dirty="0" err="1"/>
                        <a:t>Dispositivos</a:t>
                      </a:r>
                      <a:r>
                        <a:rPr lang="en-US" sz="1200" b="0" dirty="0"/>
                        <a:t> </a:t>
                      </a:r>
                      <a:r>
                        <a:rPr lang="en-US" sz="1200" b="0" dirty="0" err="1"/>
                        <a:t>administrados</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2793949880"/>
                  </a:ext>
                </a:extLst>
              </a:tr>
              <a:tr h="413108">
                <a:tc>
                  <a:txBody>
                    <a:bodyPr/>
                    <a:lstStyle/>
                    <a:p>
                      <a:r>
                        <a:rPr lang="en-US" sz="1200" b="1" dirty="0"/>
                        <a:t>Elements: </a:t>
                      </a:r>
                      <a:r>
                        <a:rPr lang="en-US" sz="1200" dirty="0" err="1"/>
                        <a:t>Servicios</a:t>
                      </a:r>
                      <a:r>
                        <a:rPr lang="en-US" sz="1200" dirty="0"/>
                        <a:t> </a:t>
                      </a:r>
                      <a:r>
                        <a:rPr lang="en-US" sz="1200" dirty="0" err="1"/>
                        <a:t>en</a:t>
                      </a:r>
                      <a:r>
                        <a:rPr lang="en-US" sz="1200" dirty="0"/>
                        <a:t> la </a:t>
                      </a:r>
                      <a:r>
                        <a:rPr lang="en-US" sz="1200" dirty="0" err="1"/>
                        <a:t>nube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164461600"/>
                  </a:ext>
                </a:extLst>
              </a:tr>
              <a:tr h="413108">
                <a:tc>
                  <a:txBody>
                    <a:bodyPr/>
                    <a:lstStyle/>
                    <a:p>
                      <a:r>
                        <a:rPr lang="en-US" sz="1200" b="1" dirty="0"/>
                        <a:t>Elements: </a:t>
                      </a:r>
                      <a:r>
                        <a:rPr lang="en-US" sz="1200" dirty="0"/>
                        <a:t>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742765006"/>
                  </a:ext>
                </a:extLst>
              </a:tr>
              <a:tr h="413108">
                <a:tc>
                  <a:txBody>
                    <a:bodyPr/>
                    <a:lstStyle/>
                    <a:p>
                      <a:r>
                        <a:rPr lang="en-US" sz="1200" b="1" dirty="0"/>
                        <a:t>Elements: </a:t>
                      </a:r>
                      <a:r>
                        <a:rPr lang="en-US" sz="1200" dirty="0" err="1"/>
                        <a:t>Identidades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83954870"/>
                  </a:ext>
                </a:extLst>
              </a:tr>
              <a:tr h="413108">
                <a:tc>
                  <a:txBody>
                    <a:bodyPr/>
                    <a:lstStyle/>
                    <a:p>
                      <a:r>
                        <a:rPr lang="en-US" sz="1200" dirty="0" err="1"/>
                        <a:t>Hallazgos</a:t>
                      </a:r>
                      <a:r>
                        <a:rPr lang="en-US" sz="1200" dirty="0"/>
                        <a:t>/</a:t>
                      </a:r>
                      <a:r>
                        <a:rPr lang="en-US" sz="1200" dirty="0" err="1"/>
                        <a:t>recomendaciones</a:t>
                      </a:r>
                      <a:r>
                        <a:rPr lang="en-US" sz="1200" dirty="0"/>
                        <a:t> </a:t>
                      </a:r>
                      <a:r>
                        <a:rPr lang="en-US" sz="1200" dirty="0" err="1"/>
                        <a:t>priorizados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solidFill>
                  </a:tcPr>
                </a:tc>
                <a:extLst>
                  <a:ext uri="{0D108BD9-81ED-4DB2-BD59-A6C34878D82A}">
                    <a16:rowId xmlns:a16="http://schemas.microsoft.com/office/drawing/2014/main" val="3086205203"/>
                  </a:ext>
                </a:extLst>
              </a:tr>
              <a:tr h="476952">
                <a:tc>
                  <a:txBody>
                    <a:bodyPr/>
                    <a:lstStyle/>
                    <a:p>
                      <a:r>
                        <a:rPr lang="es-MX" sz="1200" dirty="0"/>
                        <a:t>Evaluación de la superficie de ataque externa en un momento dado (extensa)</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extLst>
                  <a:ext uri="{0D108BD9-81ED-4DB2-BD59-A6C34878D82A}">
                    <a16:rowId xmlns:a16="http://schemas.microsoft.com/office/drawing/2014/main" val="234248465"/>
                  </a:ext>
                </a:extLst>
              </a:tr>
              <a:tr h="413108">
                <a:tc>
                  <a:txBody>
                    <a:bodyPr/>
                    <a:lstStyle/>
                    <a:p>
                      <a:r>
                        <a:rPr lang="en-US" sz="1200" dirty="0"/>
                        <a:t>Caza de </a:t>
                      </a:r>
                      <a:r>
                        <a:rPr lang="en-US" sz="1200" dirty="0" err="1"/>
                        <a:t>superficie</a:t>
                      </a:r>
                      <a:r>
                        <a:rPr lang="en-US" sz="1200" dirty="0"/>
                        <a:t> de </a:t>
                      </a:r>
                      <a:r>
                        <a:rPr lang="en-US" sz="1200" dirty="0" err="1"/>
                        <a:t>ataque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extLst>
                  <a:ext uri="{0D108BD9-81ED-4DB2-BD59-A6C34878D82A}">
                    <a16:rowId xmlns:a16="http://schemas.microsoft.com/office/drawing/2014/main" val="2125965692"/>
                  </a:ext>
                </a:extLst>
              </a:tr>
              <a:tr h="4131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Solicitudes de </a:t>
                      </a:r>
                      <a:r>
                        <a:rPr lang="en-US" sz="1200" dirty="0" err="1"/>
                        <a:t>búsqueda</a:t>
                      </a:r>
                      <a:r>
                        <a:rPr lang="en-US" sz="1200" dirty="0"/>
                        <a:t>/</a:t>
                      </a:r>
                      <a:r>
                        <a:rPr lang="en-US" sz="1200" dirty="0" err="1"/>
                        <a:t>investigación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extLst>
                  <a:ext uri="{0D108BD9-81ED-4DB2-BD59-A6C34878D82A}">
                    <a16:rowId xmlns:a16="http://schemas.microsoft.com/office/drawing/2014/main" val="4094336318"/>
                  </a:ext>
                </a:extLst>
              </a:tr>
              <a:tr h="413108">
                <a:tc>
                  <a:txBody>
                    <a:bodyPr/>
                    <a:lstStyle/>
                    <a:p>
                      <a:r>
                        <a:rPr lang="en-US" sz="1200" dirty="0" err="1"/>
                        <a:t>Reseñas</a:t>
                      </a:r>
                      <a:r>
                        <a:rPr lang="en-US" sz="1200" dirty="0"/>
                        <a:t> de </a:t>
                      </a:r>
                      <a:r>
                        <a:rPr lang="en-US" sz="1200" dirty="0" err="1"/>
                        <a:t>servicios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pPr algn="ct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extLst>
                  <a:ext uri="{0D108BD9-81ED-4DB2-BD59-A6C34878D82A}">
                    <a16:rowId xmlns:a16="http://schemas.microsoft.com/office/drawing/2014/main" val="608703500"/>
                  </a:ext>
                </a:extLst>
              </a:tr>
              <a:tr h="413108">
                <a:tc>
                  <a:txBody>
                    <a:bodyPr/>
                    <a:lstStyle/>
                    <a:p>
                      <a:r>
                        <a:rPr lang="en-US" sz="1200" dirty="0" err="1"/>
                        <a:t>Atención</a:t>
                      </a:r>
                      <a:r>
                        <a:rPr lang="en-US" sz="1200" dirty="0"/>
                        <a:t> al </a:t>
                      </a:r>
                      <a:r>
                        <a:rPr lang="en-US" sz="1200" dirty="0" err="1"/>
                        <a:t>cliente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pPr algn="ctr"/>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solidFill>
                  </a:tcPr>
                </a:tc>
                <a:extLst>
                  <a:ext uri="{0D108BD9-81ED-4DB2-BD59-A6C34878D82A}">
                    <a16:rowId xmlns:a16="http://schemas.microsoft.com/office/drawing/2014/main" val="393679885"/>
                  </a:ext>
                </a:extLst>
              </a:tr>
              <a:tr h="413108">
                <a:tc>
                  <a:txBody>
                    <a:bodyPr/>
                    <a:lstStyle/>
                    <a:p>
                      <a:r>
                        <a:rPr lang="es-MX" sz="1200" dirty="0"/>
                        <a:t>Registros con expertos en seguridad</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317540844"/>
                  </a:ext>
                </a:extLst>
              </a:tr>
            </a:tbl>
          </a:graphicData>
        </a:graphic>
      </p:graphicFrame>
      <p:pic>
        <p:nvPicPr>
          <p:cNvPr id="9" name="Graphic 8" descr="Checkbox Ticked outline">
            <a:extLst>
              <a:ext uri="{FF2B5EF4-FFF2-40B4-BE49-F238E27FC236}">
                <a16:creationId xmlns:a16="http://schemas.microsoft.com/office/drawing/2014/main" id="{FAF32D80-83AA-3B92-2FCB-DDBDB2AE1C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187" y="659926"/>
            <a:ext cx="432048" cy="432048"/>
          </a:xfrm>
          <a:prstGeom prst="rect">
            <a:avLst/>
          </a:prstGeom>
        </p:spPr>
      </p:pic>
      <p:pic>
        <p:nvPicPr>
          <p:cNvPr id="10" name="Graphic 9" descr="Checkbox Ticked outline">
            <a:extLst>
              <a:ext uri="{FF2B5EF4-FFF2-40B4-BE49-F238E27FC236}">
                <a16:creationId xmlns:a16="http://schemas.microsoft.com/office/drawing/2014/main" id="{56BA344B-91C6-826E-3A32-30A6B6F0DF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8483" y="663937"/>
            <a:ext cx="432048" cy="432048"/>
          </a:xfrm>
          <a:prstGeom prst="rect">
            <a:avLst/>
          </a:prstGeom>
        </p:spPr>
      </p:pic>
      <p:pic>
        <p:nvPicPr>
          <p:cNvPr id="12" name="Graphic 11" descr="Checkbox Ticked outline">
            <a:extLst>
              <a:ext uri="{FF2B5EF4-FFF2-40B4-BE49-F238E27FC236}">
                <a16:creationId xmlns:a16="http://schemas.microsoft.com/office/drawing/2014/main" id="{9C5E06C0-6129-DEEA-013B-51FA05519A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187" y="1106702"/>
            <a:ext cx="432048" cy="432048"/>
          </a:xfrm>
          <a:prstGeom prst="rect">
            <a:avLst/>
          </a:prstGeom>
        </p:spPr>
      </p:pic>
      <p:pic>
        <p:nvPicPr>
          <p:cNvPr id="13" name="Graphic 12" descr="Checkbox Ticked outline">
            <a:extLst>
              <a:ext uri="{FF2B5EF4-FFF2-40B4-BE49-F238E27FC236}">
                <a16:creationId xmlns:a16="http://schemas.microsoft.com/office/drawing/2014/main" id="{6969AD26-D73B-9388-B4CC-F058C7B5FB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187" y="1525923"/>
            <a:ext cx="432048" cy="432048"/>
          </a:xfrm>
          <a:prstGeom prst="rect">
            <a:avLst/>
          </a:prstGeom>
        </p:spPr>
      </p:pic>
      <p:pic>
        <p:nvPicPr>
          <p:cNvPr id="14" name="Graphic 13" descr="Checkbox Ticked outline">
            <a:extLst>
              <a:ext uri="{FF2B5EF4-FFF2-40B4-BE49-F238E27FC236}">
                <a16:creationId xmlns:a16="http://schemas.microsoft.com/office/drawing/2014/main" id="{71B7A7D8-1B1F-EEFC-BDD2-01432CEF6A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187" y="1938322"/>
            <a:ext cx="432048" cy="432048"/>
          </a:xfrm>
          <a:prstGeom prst="rect">
            <a:avLst/>
          </a:prstGeom>
        </p:spPr>
      </p:pic>
      <p:pic>
        <p:nvPicPr>
          <p:cNvPr id="15" name="Graphic 14" descr="Checkbox Ticked outline">
            <a:extLst>
              <a:ext uri="{FF2B5EF4-FFF2-40B4-BE49-F238E27FC236}">
                <a16:creationId xmlns:a16="http://schemas.microsoft.com/office/drawing/2014/main" id="{D27C385A-A5E4-51D3-809A-ED3732183B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187" y="2346923"/>
            <a:ext cx="432048" cy="432048"/>
          </a:xfrm>
          <a:prstGeom prst="rect">
            <a:avLst/>
          </a:prstGeom>
        </p:spPr>
      </p:pic>
      <p:pic>
        <p:nvPicPr>
          <p:cNvPr id="16" name="Graphic 15" descr="Checkbox Ticked outline">
            <a:extLst>
              <a:ext uri="{FF2B5EF4-FFF2-40B4-BE49-F238E27FC236}">
                <a16:creationId xmlns:a16="http://schemas.microsoft.com/office/drawing/2014/main" id="{33C1C004-7D1B-4A8C-4D87-6088D5146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187" y="2759322"/>
            <a:ext cx="432048" cy="432048"/>
          </a:xfrm>
          <a:prstGeom prst="rect">
            <a:avLst/>
          </a:prstGeom>
        </p:spPr>
      </p:pic>
      <p:pic>
        <p:nvPicPr>
          <p:cNvPr id="17" name="Graphic 16" descr="Checkbox Ticked outline">
            <a:extLst>
              <a:ext uri="{FF2B5EF4-FFF2-40B4-BE49-F238E27FC236}">
                <a16:creationId xmlns:a16="http://schemas.microsoft.com/office/drawing/2014/main" id="{2699D21C-A555-077E-6909-3612C39D2F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187" y="3167923"/>
            <a:ext cx="432048" cy="432048"/>
          </a:xfrm>
          <a:prstGeom prst="rect">
            <a:avLst/>
          </a:prstGeom>
        </p:spPr>
      </p:pic>
      <p:pic>
        <p:nvPicPr>
          <p:cNvPr id="21" name="Graphic 20" descr="Checkbox Ticked outline">
            <a:extLst>
              <a:ext uri="{FF2B5EF4-FFF2-40B4-BE49-F238E27FC236}">
                <a16:creationId xmlns:a16="http://schemas.microsoft.com/office/drawing/2014/main" id="{CD663A22-5466-1FF6-6662-7BC091589C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8483" y="1111252"/>
            <a:ext cx="432048" cy="432048"/>
          </a:xfrm>
          <a:prstGeom prst="rect">
            <a:avLst/>
          </a:prstGeom>
        </p:spPr>
      </p:pic>
      <p:sp>
        <p:nvSpPr>
          <p:cNvPr id="3" name="Rectangle: Rounded Corners 2">
            <a:extLst>
              <a:ext uri="{FF2B5EF4-FFF2-40B4-BE49-F238E27FC236}">
                <a16:creationId xmlns:a16="http://schemas.microsoft.com/office/drawing/2014/main" id="{192571DE-444B-69DB-E63D-E5F618D1CC34}"/>
              </a:ext>
            </a:extLst>
          </p:cNvPr>
          <p:cNvSpPr/>
          <p:nvPr/>
        </p:nvSpPr>
        <p:spPr>
          <a:xfrm>
            <a:off x="7103794" y="3266544"/>
            <a:ext cx="718156" cy="2414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Plus</a:t>
            </a:r>
            <a:endParaRPr lang="en-FI" sz="1200" dirty="0"/>
          </a:p>
        </p:txBody>
      </p:sp>
      <p:sp>
        <p:nvSpPr>
          <p:cNvPr id="4" name="Rectangle: Rounded Corners 3">
            <a:extLst>
              <a:ext uri="{FF2B5EF4-FFF2-40B4-BE49-F238E27FC236}">
                <a16:creationId xmlns:a16="http://schemas.microsoft.com/office/drawing/2014/main" id="{4450797D-5EA3-E6D5-F61A-8C05D1CAEE5F}"/>
              </a:ext>
            </a:extLst>
          </p:cNvPr>
          <p:cNvSpPr/>
          <p:nvPr/>
        </p:nvSpPr>
        <p:spPr>
          <a:xfrm>
            <a:off x="5623544" y="3266544"/>
            <a:ext cx="718156" cy="241499"/>
          </a:xfrm>
          <a:prstGeom prst="roundRect">
            <a:avLst/>
          </a:prstGeom>
          <a:solidFill>
            <a:schemeClr val="accent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Core</a:t>
            </a:r>
            <a:endParaRPr lang="en-FI" sz="1200" dirty="0"/>
          </a:p>
        </p:txBody>
      </p:sp>
      <p:sp>
        <p:nvSpPr>
          <p:cNvPr id="5" name="Rectangle: Rounded Corners 4">
            <a:extLst>
              <a:ext uri="{FF2B5EF4-FFF2-40B4-BE49-F238E27FC236}">
                <a16:creationId xmlns:a16="http://schemas.microsoft.com/office/drawing/2014/main" id="{B4BE31B5-1811-115E-1CB1-0EE0125F704A}"/>
              </a:ext>
            </a:extLst>
          </p:cNvPr>
          <p:cNvSpPr/>
          <p:nvPr/>
        </p:nvSpPr>
        <p:spPr>
          <a:xfrm>
            <a:off x="10310920" y="3256611"/>
            <a:ext cx="718156" cy="2414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Plus</a:t>
            </a:r>
            <a:endParaRPr lang="en-FI" sz="1200" dirty="0"/>
          </a:p>
        </p:txBody>
      </p:sp>
      <p:sp>
        <p:nvSpPr>
          <p:cNvPr id="6" name="Rectangle: Rounded Corners 5">
            <a:extLst>
              <a:ext uri="{FF2B5EF4-FFF2-40B4-BE49-F238E27FC236}">
                <a16:creationId xmlns:a16="http://schemas.microsoft.com/office/drawing/2014/main" id="{96F1D599-FCF5-925D-00DE-9EB426B33A65}"/>
              </a:ext>
            </a:extLst>
          </p:cNvPr>
          <p:cNvSpPr/>
          <p:nvPr/>
        </p:nvSpPr>
        <p:spPr>
          <a:xfrm>
            <a:off x="8857566" y="3262018"/>
            <a:ext cx="718156" cy="241499"/>
          </a:xfrm>
          <a:prstGeom prst="roundRect">
            <a:avLst/>
          </a:prstGeom>
          <a:solidFill>
            <a:srgbClr val="188B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Core</a:t>
            </a:r>
            <a:endParaRPr lang="en-FI" sz="1200" dirty="0"/>
          </a:p>
        </p:txBody>
      </p:sp>
      <p:sp>
        <p:nvSpPr>
          <p:cNvPr id="11" name="TextBox 10">
            <a:extLst>
              <a:ext uri="{FF2B5EF4-FFF2-40B4-BE49-F238E27FC236}">
                <a16:creationId xmlns:a16="http://schemas.microsoft.com/office/drawing/2014/main" id="{0C7D7698-AB20-F5DD-361F-D2725424119C}"/>
              </a:ext>
            </a:extLst>
          </p:cNvPr>
          <p:cNvSpPr txBox="1"/>
          <p:nvPr/>
        </p:nvSpPr>
        <p:spPr>
          <a:xfrm>
            <a:off x="6341700" y="3693516"/>
            <a:ext cx="742230" cy="261610"/>
          </a:xfrm>
          <a:prstGeom prst="rect">
            <a:avLst/>
          </a:prstGeom>
          <a:noFill/>
        </p:spPr>
        <p:txBody>
          <a:bodyPr wrap="square" rtlCol="0">
            <a:spAutoFit/>
          </a:bodyPr>
          <a:lstStyle/>
          <a:p>
            <a:r>
              <a:rPr lang="en-US" sz="1100" dirty="0"/>
              <a:t>2 weeks</a:t>
            </a:r>
            <a:endParaRPr lang="en-FI" sz="1100" dirty="0"/>
          </a:p>
        </p:txBody>
      </p:sp>
      <p:sp>
        <p:nvSpPr>
          <p:cNvPr id="18" name="TextBox 17">
            <a:extLst>
              <a:ext uri="{FF2B5EF4-FFF2-40B4-BE49-F238E27FC236}">
                <a16:creationId xmlns:a16="http://schemas.microsoft.com/office/drawing/2014/main" id="{D0BBE6CE-E238-9A51-258E-CD041EFF3DEF}"/>
              </a:ext>
            </a:extLst>
          </p:cNvPr>
          <p:cNvSpPr txBox="1"/>
          <p:nvPr/>
        </p:nvSpPr>
        <p:spPr>
          <a:xfrm>
            <a:off x="7821950" y="3688943"/>
            <a:ext cx="874328" cy="261610"/>
          </a:xfrm>
          <a:prstGeom prst="rect">
            <a:avLst/>
          </a:prstGeom>
          <a:noFill/>
        </p:spPr>
        <p:txBody>
          <a:bodyPr wrap="square" rtlCol="0">
            <a:spAutoFit/>
          </a:bodyPr>
          <a:lstStyle/>
          <a:p>
            <a:r>
              <a:rPr lang="en-US" sz="1100" dirty="0"/>
              <a:t>6-8 weeks</a:t>
            </a:r>
            <a:endParaRPr lang="en-FI" sz="1100" dirty="0"/>
          </a:p>
        </p:txBody>
      </p:sp>
      <p:sp>
        <p:nvSpPr>
          <p:cNvPr id="22" name="TextBox 21">
            <a:extLst>
              <a:ext uri="{FF2B5EF4-FFF2-40B4-BE49-F238E27FC236}">
                <a16:creationId xmlns:a16="http://schemas.microsoft.com/office/drawing/2014/main" id="{BFBC8B00-4DDC-38E7-25CE-602E5BA47412}"/>
              </a:ext>
            </a:extLst>
          </p:cNvPr>
          <p:cNvSpPr txBox="1"/>
          <p:nvPr/>
        </p:nvSpPr>
        <p:spPr>
          <a:xfrm>
            <a:off x="9565450" y="3698297"/>
            <a:ext cx="723292" cy="261610"/>
          </a:xfrm>
          <a:prstGeom prst="rect">
            <a:avLst/>
          </a:prstGeom>
          <a:noFill/>
        </p:spPr>
        <p:txBody>
          <a:bodyPr wrap="square" rtlCol="0">
            <a:spAutoFit/>
          </a:bodyPr>
          <a:lstStyle/>
          <a:p>
            <a:r>
              <a:rPr lang="en-US" sz="1100" dirty="0"/>
              <a:t>2 weeks</a:t>
            </a:r>
            <a:endParaRPr lang="en-FI" sz="1100" dirty="0"/>
          </a:p>
        </p:txBody>
      </p:sp>
      <p:sp>
        <p:nvSpPr>
          <p:cNvPr id="29" name="TextBox 28">
            <a:extLst>
              <a:ext uri="{FF2B5EF4-FFF2-40B4-BE49-F238E27FC236}">
                <a16:creationId xmlns:a16="http://schemas.microsoft.com/office/drawing/2014/main" id="{65D25DBD-59E0-1364-8FCE-D1853FFCE7CF}"/>
              </a:ext>
            </a:extLst>
          </p:cNvPr>
          <p:cNvSpPr txBox="1"/>
          <p:nvPr/>
        </p:nvSpPr>
        <p:spPr>
          <a:xfrm>
            <a:off x="11026762" y="3715575"/>
            <a:ext cx="815912" cy="261610"/>
          </a:xfrm>
          <a:prstGeom prst="rect">
            <a:avLst/>
          </a:prstGeom>
          <a:noFill/>
        </p:spPr>
        <p:txBody>
          <a:bodyPr wrap="square" rtlCol="0">
            <a:spAutoFit/>
          </a:bodyPr>
          <a:lstStyle/>
          <a:p>
            <a:r>
              <a:rPr lang="en-US" sz="1100" dirty="0"/>
              <a:t>6-8 weeks</a:t>
            </a:r>
            <a:endParaRPr lang="en-FI" sz="1100" dirty="0"/>
          </a:p>
        </p:txBody>
      </p:sp>
      <p:sp>
        <p:nvSpPr>
          <p:cNvPr id="34" name="TextBox 33">
            <a:extLst>
              <a:ext uri="{FF2B5EF4-FFF2-40B4-BE49-F238E27FC236}">
                <a16:creationId xmlns:a16="http://schemas.microsoft.com/office/drawing/2014/main" id="{60289F6E-2640-0A29-C98E-BB7EDFC33B5A}"/>
              </a:ext>
            </a:extLst>
          </p:cNvPr>
          <p:cNvSpPr txBox="1"/>
          <p:nvPr/>
        </p:nvSpPr>
        <p:spPr>
          <a:xfrm>
            <a:off x="9570586" y="4563353"/>
            <a:ext cx="676963" cy="261610"/>
          </a:xfrm>
          <a:prstGeom prst="rect">
            <a:avLst/>
          </a:prstGeom>
          <a:noFill/>
        </p:spPr>
        <p:txBody>
          <a:bodyPr wrap="square" rtlCol="0">
            <a:spAutoFit/>
          </a:bodyPr>
          <a:lstStyle/>
          <a:p>
            <a:r>
              <a:rPr lang="en-US" sz="1100" dirty="0"/>
              <a:t>6 / year</a:t>
            </a:r>
            <a:endParaRPr lang="en-FI" sz="1100" dirty="0"/>
          </a:p>
        </p:txBody>
      </p:sp>
      <p:sp>
        <p:nvSpPr>
          <p:cNvPr id="35" name="TextBox 34">
            <a:extLst>
              <a:ext uri="{FF2B5EF4-FFF2-40B4-BE49-F238E27FC236}">
                <a16:creationId xmlns:a16="http://schemas.microsoft.com/office/drawing/2014/main" id="{8A7D192D-12BC-4318-0D9A-DD22AF98175E}"/>
              </a:ext>
            </a:extLst>
          </p:cNvPr>
          <p:cNvSpPr txBox="1"/>
          <p:nvPr/>
        </p:nvSpPr>
        <p:spPr>
          <a:xfrm>
            <a:off x="11039973" y="4563353"/>
            <a:ext cx="815912" cy="261610"/>
          </a:xfrm>
          <a:prstGeom prst="rect">
            <a:avLst/>
          </a:prstGeom>
          <a:noFill/>
        </p:spPr>
        <p:txBody>
          <a:bodyPr wrap="square" rtlCol="0">
            <a:spAutoFit/>
          </a:bodyPr>
          <a:lstStyle/>
          <a:p>
            <a:r>
              <a:rPr lang="en-US" sz="1100" dirty="0"/>
              <a:t>24 / year</a:t>
            </a:r>
            <a:endParaRPr lang="en-FI" sz="1100" dirty="0"/>
          </a:p>
        </p:txBody>
      </p:sp>
      <p:sp>
        <p:nvSpPr>
          <p:cNvPr id="38" name="TextBox 37">
            <a:extLst>
              <a:ext uri="{FF2B5EF4-FFF2-40B4-BE49-F238E27FC236}">
                <a16:creationId xmlns:a16="http://schemas.microsoft.com/office/drawing/2014/main" id="{3948A7C1-652B-A8C9-A700-FC90CA0FE7C8}"/>
              </a:ext>
            </a:extLst>
          </p:cNvPr>
          <p:cNvSpPr txBox="1"/>
          <p:nvPr/>
        </p:nvSpPr>
        <p:spPr>
          <a:xfrm>
            <a:off x="9545939" y="4988587"/>
            <a:ext cx="809203" cy="261610"/>
          </a:xfrm>
          <a:prstGeom prst="rect">
            <a:avLst/>
          </a:prstGeom>
          <a:noFill/>
        </p:spPr>
        <p:txBody>
          <a:bodyPr wrap="square" rtlCol="0">
            <a:spAutoFit/>
          </a:bodyPr>
          <a:lstStyle/>
          <a:p>
            <a:r>
              <a:rPr lang="en-US" sz="1100" dirty="0"/>
              <a:t>Annually</a:t>
            </a:r>
            <a:endParaRPr lang="en-FI" sz="1100" dirty="0"/>
          </a:p>
        </p:txBody>
      </p:sp>
      <p:sp>
        <p:nvSpPr>
          <p:cNvPr id="39" name="TextBox 38">
            <a:extLst>
              <a:ext uri="{FF2B5EF4-FFF2-40B4-BE49-F238E27FC236}">
                <a16:creationId xmlns:a16="http://schemas.microsoft.com/office/drawing/2014/main" id="{8377142B-B45D-1093-81C1-60E90BE66051}"/>
              </a:ext>
            </a:extLst>
          </p:cNvPr>
          <p:cNvSpPr txBox="1"/>
          <p:nvPr/>
        </p:nvSpPr>
        <p:spPr>
          <a:xfrm>
            <a:off x="11026762" y="4978532"/>
            <a:ext cx="847460" cy="261610"/>
          </a:xfrm>
          <a:prstGeom prst="rect">
            <a:avLst/>
          </a:prstGeom>
          <a:noFill/>
        </p:spPr>
        <p:txBody>
          <a:bodyPr wrap="square" rtlCol="0">
            <a:spAutoFit/>
          </a:bodyPr>
          <a:lstStyle/>
          <a:p>
            <a:r>
              <a:rPr lang="en-US" sz="1100" dirty="0"/>
              <a:t>Quarterly</a:t>
            </a:r>
            <a:endParaRPr lang="en-FI" sz="1100" dirty="0"/>
          </a:p>
        </p:txBody>
      </p:sp>
      <p:sp>
        <p:nvSpPr>
          <p:cNvPr id="42" name="Rectangle: Rounded Corners 41">
            <a:extLst>
              <a:ext uri="{FF2B5EF4-FFF2-40B4-BE49-F238E27FC236}">
                <a16:creationId xmlns:a16="http://schemas.microsoft.com/office/drawing/2014/main" id="{8906DEB2-A6DE-B3F0-2490-3D8125D91EF7}"/>
              </a:ext>
            </a:extLst>
          </p:cNvPr>
          <p:cNvSpPr/>
          <p:nvPr/>
        </p:nvSpPr>
        <p:spPr>
          <a:xfrm>
            <a:off x="7103794" y="3709054"/>
            <a:ext cx="718156" cy="2414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Plus</a:t>
            </a:r>
            <a:endParaRPr lang="en-FI" sz="1200" dirty="0"/>
          </a:p>
        </p:txBody>
      </p:sp>
      <p:sp>
        <p:nvSpPr>
          <p:cNvPr id="43" name="Rectangle: Rounded Corners 42">
            <a:extLst>
              <a:ext uri="{FF2B5EF4-FFF2-40B4-BE49-F238E27FC236}">
                <a16:creationId xmlns:a16="http://schemas.microsoft.com/office/drawing/2014/main" id="{78F681F5-8D89-030E-AF05-FECF448C53A1}"/>
              </a:ext>
            </a:extLst>
          </p:cNvPr>
          <p:cNvSpPr/>
          <p:nvPr/>
        </p:nvSpPr>
        <p:spPr>
          <a:xfrm>
            <a:off x="5623544" y="3701831"/>
            <a:ext cx="718156" cy="241499"/>
          </a:xfrm>
          <a:prstGeom prst="roundRect">
            <a:avLst/>
          </a:prstGeom>
          <a:solidFill>
            <a:schemeClr val="accent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Core</a:t>
            </a:r>
            <a:endParaRPr lang="en-FI" sz="1200" dirty="0"/>
          </a:p>
        </p:txBody>
      </p:sp>
      <p:sp>
        <p:nvSpPr>
          <p:cNvPr id="44" name="Rectangle: Rounded Corners 43">
            <a:extLst>
              <a:ext uri="{FF2B5EF4-FFF2-40B4-BE49-F238E27FC236}">
                <a16:creationId xmlns:a16="http://schemas.microsoft.com/office/drawing/2014/main" id="{69CE3246-99DA-3B4A-3E09-8EF1564F3056}"/>
              </a:ext>
            </a:extLst>
          </p:cNvPr>
          <p:cNvSpPr/>
          <p:nvPr/>
        </p:nvSpPr>
        <p:spPr>
          <a:xfrm>
            <a:off x="8852430" y="3712945"/>
            <a:ext cx="718156" cy="241499"/>
          </a:xfrm>
          <a:prstGeom prst="roundRect">
            <a:avLst/>
          </a:prstGeom>
          <a:solidFill>
            <a:srgbClr val="188B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Core</a:t>
            </a:r>
            <a:endParaRPr lang="en-FI" sz="1200" dirty="0"/>
          </a:p>
        </p:txBody>
      </p:sp>
      <p:sp>
        <p:nvSpPr>
          <p:cNvPr id="45" name="Rectangle: Rounded Corners 44">
            <a:extLst>
              <a:ext uri="{FF2B5EF4-FFF2-40B4-BE49-F238E27FC236}">
                <a16:creationId xmlns:a16="http://schemas.microsoft.com/office/drawing/2014/main" id="{E1DB5D11-3F18-F23A-63C6-7240EFDA4FB5}"/>
              </a:ext>
            </a:extLst>
          </p:cNvPr>
          <p:cNvSpPr/>
          <p:nvPr/>
        </p:nvSpPr>
        <p:spPr>
          <a:xfrm>
            <a:off x="8846443" y="4151027"/>
            <a:ext cx="718156" cy="241499"/>
          </a:xfrm>
          <a:prstGeom prst="roundRect">
            <a:avLst/>
          </a:prstGeom>
          <a:solidFill>
            <a:srgbClr val="188B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Core</a:t>
            </a:r>
            <a:endParaRPr lang="en-FI" sz="1200" dirty="0"/>
          </a:p>
        </p:txBody>
      </p:sp>
      <p:sp>
        <p:nvSpPr>
          <p:cNvPr id="46" name="Rectangle: Rounded Corners 45">
            <a:extLst>
              <a:ext uri="{FF2B5EF4-FFF2-40B4-BE49-F238E27FC236}">
                <a16:creationId xmlns:a16="http://schemas.microsoft.com/office/drawing/2014/main" id="{B32453AA-D246-3B78-774B-2FCC349C4E3E}"/>
              </a:ext>
            </a:extLst>
          </p:cNvPr>
          <p:cNvSpPr/>
          <p:nvPr/>
        </p:nvSpPr>
        <p:spPr>
          <a:xfrm>
            <a:off x="8857566" y="4560345"/>
            <a:ext cx="718156" cy="241499"/>
          </a:xfrm>
          <a:prstGeom prst="roundRect">
            <a:avLst/>
          </a:prstGeom>
          <a:solidFill>
            <a:srgbClr val="188B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Core</a:t>
            </a:r>
            <a:endParaRPr lang="en-FI" sz="1200" dirty="0"/>
          </a:p>
        </p:txBody>
      </p:sp>
      <p:sp>
        <p:nvSpPr>
          <p:cNvPr id="47" name="Rectangle: Rounded Corners 46">
            <a:extLst>
              <a:ext uri="{FF2B5EF4-FFF2-40B4-BE49-F238E27FC236}">
                <a16:creationId xmlns:a16="http://schemas.microsoft.com/office/drawing/2014/main" id="{33019E76-7180-168A-B477-239D58C4D3CD}"/>
              </a:ext>
            </a:extLst>
          </p:cNvPr>
          <p:cNvSpPr/>
          <p:nvPr/>
        </p:nvSpPr>
        <p:spPr>
          <a:xfrm>
            <a:off x="8846443" y="4998643"/>
            <a:ext cx="718156" cy="241499"/>
          </a:xfrm>
          <a:prstGeom prst="roundRect">
            <a:avLst/>
          </a:prstGeom>
          <a:solidFill>
            <a:srgbClr val="188B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Core</a:t>
            </a:r>
            <a:endParaRPr lang="en-FI" sz="1200" dirty="0"/>
          </a:p>
        </p:txBody>
      </p:sp>
      <p:sp>
        <p:nvSpPr>
          <p:cNvPr id="48" name="Rectangle: Rounded Corners 47">
            <a:extLst>
              <a:ext uri="{FF2B5EF4-FFF2-40B4-BE49-F238E27FC236}">
                <a16:creationId xmlns:a16="http://schemas.microsoft.com/office/drawing/2014/main" id="{E19B5485-2B4F-972A-1BFD-4646430FDF7F}"/>
              </a:ext>
            </a:extLst>
          </p:cNvPr>
          <p:cNvSpPr/>
          <p:nvPr/>
        </p:nvSpPr>
        <p:spPr>
          <a:xfrm>
            <a:off x="10314696" y="3731149"/>
            <a:ext cx="718156" cy="2414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Plus</a:t>
            </a:r>
            <a:endParaRPr lang="en-FI" sz="1200" dirty="0"/>
          </a:p>
        </p:txBody>
      </p:sp>
      <p:sp>
        <p:nvSpPr>
          <p:cNvPr id="49" name="Rectangle: Rounded Corners 48">
            <a:extLst>
              <a:ext uri="{FF2B5EF4-FFF2-40B4-BE49-F238E27FC236}">
                <a16:creationId xmlns:a16="http://schemas.microsoft.com/office/drawing/2014/main" id="{753F7122-FB67-F085-8C7C-CB81C92911CF}"/>
              </a:ext>
            </a:extLst>
          </p:cNvPr>
          <p:cNvSpPr/>
          <p:nvPr/>
        </p:nvSpPr>
        <p:spPr>
          <a:xfrm>
            <a:off x="10310920" y="4169089"/>
            <a:ext cx="718156" cy="2414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Plus</a:t>
            </a:r>
            <a:endParaRPr lang="en-FI" sz="1200" dirty="0"/>
          </a:p>
        </p:txBody>
      </p:sp>
      <p:sp>
        <p:nvSpPr>
          <p:cNvPr id="50" name="Rectangle: Rounded Corners 49">
            <a:extLst>
              <a:ext uri="{FF2B5EF4-FFF2-40B4-BE49-F238E27FC236}">
                <a16:creationId xmlns:a16="http://schemas.microsoft.com/office/drawing/2014/main" id="{3067C086-9D05-0E60-45F6-0F230668A31D}"/>
              </a:ext>
            </a:extLst>
          </p:cNvPr>
          <p:cNvSpPr/>
          <p:nvPr/>
        </p:nvSpPr>
        <p:spPr>
          <a:xfrm>
            <a:off x="10310920" y="4568391"/>
            <a:ext cx="718156" cy="2414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Plus</a:t>
            </a:r>
            <a:endParaRPr lang="en-FI" sz="1200" dirty="0"/>
          </a:p>
        </p:txBody>
      </p:sp>
      <p:sp>
        <p:nvSpPr>
          <p:cNvPr id="51" name="Rectangle: Rounded Corners 50">
            <a:extLst>
              <a:ext uri="{FF2B5EF4-FFF2-40B4-BE49-F238E27FC236}">
                <a16:creationId xmlns:a16="http://schemas.microsoft.com/office/drawing/2014/main" id="{C211D1A6-1E4E-DFC6-2BDA-4A4F6F8FAA38}"/>
              </a:ext>
            </a:extLst>
          </p:cNvPr>
          <p:cNvSpPr/>
          <p:nvPr/>
        </p:nvSpPr>
        <p:spPr>
          <a:xfrm>
            <a:off x="10316056" y="4999339"/>
            <a:ext cx="718156" cy="2414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Plus</a:t>
            </a:r>
            <a:endParaRPr lang="en-FI" sz="1200" dirty="0"/>
          </a:p>
        </p:txBody>
      </p:sp>
      <p:sp>
        <p:nvSpPr>
          <p:cNvPr id="52" name="Rectangle: Rounded Corners 51">
            <a:extLst>
              <a:ext uri="{FF2B5EF4-FFF2-40B4-BE49-F238E27FC236}">
                <a16:creationId xmlns:a16="http://schemas.microsoft.com/office/drawing/2014/main" id="{7742C90B-277F-BAAB-BB93-BBB3ED31914B}"/>
              </a:ext>
            </a:extLst>
          </p:cNvPr>
          <p:cNvSpPr/>
          <p:nvPr/>
        </p:nvSpPr>
        <p:spPr>
          <a:xfrm>
            <a:off x="10319111" y="5391558"/>
            <a:ext cx="718156" cy="2414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Plus</a:t>
            </a:r>
            <a:endParaRPr lang="en-FI" sz="1200" dirty="0"/>
          </a:p>
        </p:txBody>
      </p:sp>
      <p:sp>
        <p:nvSpPr>
          <p:cNvPr id="53" name="Rectangle: Rounded Corners 52">
            <a:extLst>
              <a:ext uri="{FF2B5EF4-FFF2-40B4-BE49-F238E27FC236}">
                <a16:creationId xmlns:a16="http://schemas.microsoft.com/office/drawing/2014/main" id="{09EA03DC-8AEF-2247-D9E7-4CDD613617F5}"/>
              </a:ext>
            </a:extLst>
          </p:cNvPr>
          <p:cNvSpPr/>
          <p:nvPr/>
        </p:nvSpPr>
        <p:spPr>
          <a:xfrm>
            <a:off x="8851250" y="5404297"/>
            <a:ext cx="718156" cy="241499"/>
          </a:xfrm>
          <a:prstGeom prst="roundRect">
            <a:avLst/>
          </a:prstGeom>
          <a:solidFill>
            <a:srgbClr val="188B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Core</a:t>
            </a:r>
            <a:endParaRPr lang="en-FI" sz="1200" dirty="0"/>
          </a:p>
        </p:txBody>
      </p:sp>
      <p:sp>
        <p:nvSpPr>
          <p:cNvPr id="54" name="Rectangle: Rounded Corners 53">
            <a:extLst>
              <a:ext uri="{FF2B5EF4-FFF2-40B4-BE49-F238E27FC236}">
                <a16:creationId xmlns:a16="http://schemas.microsoft.com/office/drawing/2014/main" id="{EB342E41-1F67-70E2-E778-1D237C17545C}"/>
              </a:ext>
            </a:extLst>
          </p:cNvPr>
          <p:cNvSpPr/>
          <p:nvPr/>
        </p:nvSpPr>
        <p:spPr>
          <a:xfrm>
            <a:off x="7103794" y="5398206"/>
            <a:ext cx="718156" cy="2414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Plus</a:t>
            </a:r>
            <a:endParaRPr lang="en-FI" sz="1200" dirty="0"/>
          </a:p>
        </p:txBody>
      </p:sp>
      <p:sp>
        <p:nvSpPr>
          <p:cNvPr id="55" name="Rectangle: Rounded Corners 54">
            <a:extLst>
              <a:ext uri="{FF2B5EF4-FFF2-40B4-BE49-F238E27FC236}">
                <a16:creationId xmlns:a16="http://schemas.microsoft.com/office/drawing/2014/main" id="{CB0EFCAA-C3D7-8C02-94EA-F79DE3D49782}"/>
              </a:ext>
            </a:extLst>
          </p:cNvPr>
          <p:cNvSpPr/>
          <p:nvPr/>
        </p:nvSpPr>
        <p:spPr>
          <a:xfrm>
            <a:off x="5623544" y="5398207"/>
            <a:ext cx="718156" cy="241499"/>
          </a:xfrm>
          <a:prstGeom prst="roundRect">
            <a:avLst/>
          </a:prstGeom>
          <a:solidFill>
            <a:srgbClr val="188B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Core</a:t>
            </a:r>
            <a:endParaRPr lang="en-FI" sz="1200" dirty="0"/>
          </a:p>
        </p:txBody>
      </p:sp>
      <p:sp>
        <p:nvSpPr>
          <p:cNvPr id="56" name="Rectangle: Rounded Corners 55">
            <a:extLst>
              <a:ext uri="{FF2B5EF4-FFF2-40B4-BE49-F238E27FC236}">
                <a16:creationId xmlns:a16="http://schemas.microsoft.com/office/drawing/2014/main" id="{C5FD7B0F-8680-EB78-0555-9223B1C8434A}"/>
              </a:ext>
            </a:extLst>
          </p:cNvPr>
          <p:cNvSpPr/>
          <p:nvPr/>
        </p:nvSpPr>
        <p:spPr>
          <a:xfrm>
            <a:off x="10319111" y="5807357"/>
            <a:ext cx="718156" cy="2414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Plus</a:t>
            </a:r>
            <a:endParaRPr lang="en-FI" sz="1200" dirty="0"/>
          </a:p>
        </p:txBody>
      </p:sp>
      <p:sp>
        <p:nvSpPr>
          <p:cNvPr id="57" name="Rectangle: Rounded Corners 56">
            <a:extLst>
              <a:ext uri="{FF2B5EF4-FFF2-40B4-BE49-F238E27FC236}">
                <a16:creationId xmlns:a16="http://schemas.microsoft.com/office/drawing/2014/main" id="{8F0371E3-6308-92C4-F6C1-15CAAE3A85DB}"/>
              </a:ext>
            </a:extLst>
          </p:cNvPr>
          <p:cNvSpPr/>
          <p:nvPr/>
        </p:nvSpPr>
        <p:spPr>
          <a:xfrm>
            <a:off x="8847659" y="5823002"/>
            <a:ext cx="718156" cy="241499"/>
          </a:xfrm>
          <a:prstGeom prst="roundRect">
            <a:avLst/>
          </a:prstGeom>
          <a:solidFill>
            <a:srgbClr val="188B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 Core</a:t>
            </a:r>
            <a:endParaRPr lang="en-FI" sz="1200" dirty="0"/>
          </a:p>
        </p:txBody>
      </p:sp>
      <p:sp>
        <p:nvSpPr>
          <p:cNvPr id="59" name="TextBox 58">
            <a:extLst>
              <a:ext uri="{FF2B5EF4-FFF2-40B4-BE49-F238E27FC236}">
                <a16:creationId xmlns:a16="http://schemas.microsoft.com/office/drawing/2014/main" id="{5ADAFCBE-A456-0787-618C-1F54D47BA99C}"/>
              </a:ext>
            </a:extLst>
          </p:cNvPr>
          <p:cNvSpPr txBox="1"/>
          <p:nvPr/>
        </p:nvSpPr>
        <p:spPr>
          <a:xfrm>
            <a:off x="9518453" y="5816793"/>
            <a:ext cx="901890" cy="253916"/>
          </a:xfrm>
          <a:prstGeom prst="rect">
            <a:avLst/>
          </a:prstGeom>
          <a:noFill/>
        </p:spPr>
        <p:txBody>
          <a:bodyPr wrap="square" rtlCol="0">
            <a:spAutoFit/>
          </a:bodyPr>
          <a:lstStyle/>
          <a:p>
            <a:r>
              <a:rPr lang="en-US" sz="1000" dirty="0"/>
              <a:t>On request</a:t>
            </a:r>
            <a:endParaRPr lang="en-FI" sz="1050" dirty="0"/>
          </a:p>
        </p:txBody>
      </p:sp>
      <p:sp>
        <p:nvSpPr>
          <p:cNvPr id="60" name="TextBox 59">
            <a:extLst>
              <a:ext uri="{FF2B5EF4-FFF2-40B4-BE49-F238E27FC236}">
                <a16:creationId xmlns:a16="http://schemas.microsoft.com/office/drawing/2014/main" id="{99C84BFD-3ACC-8B4E-0E49-90BD12E8F996}"/>
              </a:ext>
            </a:extLst>
          </p:cNvPr>
          <p:cNvSpPr txBox="1"/>
          <p:nvPr/>
        </p:nvSpPr>
        <p:spPr>
          <a:xfrm>
            <a:off x="11033031" y="5787246"/>
            <a:ext cx="847460" cy="261610"/>
          </a:xfrm>
          <a:prstGeom prst="rect">
            <a:avLst/>
          </a:prstGeom>
          <a:noFill/>
        </p:spPr>
        <p:txBody>
          <a:bodyPr wrap="square" rtlCol="0">
            <a:spAutoFit/>
          </a:bodyPr>
          <a:lstStyle/>
          <a:p>
            <a:r>
              <a:rPr lang="en-US" sz="1100" dirty="0"/>
              <a:t>Regular</a:t>
            </a:r>
            <a:endParaRPr lang="en-FI" sz="1100" dirty="0"/>
          </a:p>
        </p:txBody>
      </p:sp>
      <p:sp>
        <p:nvSpPr>
          <p:cNvPr id="62" name="TextBox 61">
            <a:extLst>
              <a:ext uri="{FF2B5EF4-FFF2-40B4-BE49-F238E27FC236}">
                <a16:creationId xmlns:a16="http://schemas.microsoft.com/office/drawing/2014/main" id="{5CCD18E0-415A-3E38-7CE0-9EFC9BC43995}"/>
              </a:ext>
            </a:extLst>
          </p:cNvPr>
          <p:cNvSpPr txBox="1"/>
          <p:nvPr/>
        </p:nvSpPr>
        <p:spPr>
          <a:xfrm>
            <a:off x="372234" y="6122697"/>
            <a:ext cx="10302854" cy="400110"/>
          </a:xfrm>
          <a:prstGeom prst="rect">
            <a:avLst/>
          </a:prstGeom>
          <a:noFill/>
        </p:spPr>
        <p:txBody>
          <a:bodyPr wrap="square" rtlCol="0">
            <a:spAutoFit/>
          </a:bodyPr>
          <a:lstStyle/>
          <a:p>
            <a:r>
              <a:rPr lang="en-US" sz="1000" dirty="0">
                <a:solidFill>
                  <a:schemeClr val="tx1">
                    <a:lumMod val="50000"/>
                    <a:lumOff val="50000"/>
                  </a:schemeClr>
                </a:solidFill>
              </a:rPr>
              <a:t>*</a:t>
            </a:r>
            <a:r>
              <a:rPr lang="es-MX" sz="1000" dirty="0">
                <a:solidFill>
                  <a:schemeClr val="tx1">
                    <a:lumMod val="50000"/>
                    <a:lumOff val="50000"/>
                  </a:schemeClr>
                </a:solidFill>
              </a:rPr>
              <a:t>El soporte técnico avanzado y premium para productos </a:t>
            </a:r>
            <a:r>
              <a:rPr lang="es-MX" sz="1000" dirty="0" err="1">
                <a:solidFill>
                  <a:schemeClr val="tx1">
                    <a:lumMod val="50000"/>
                    <a:lumOff val="50000"/>
                  </a:schemeClr>
                </a:solidFill>
              </a:rPr>
              <a:t>Elements</a:t>
            </a:r>
            <a:r>
              <a:rPr lang="es-MX" sz="1000" dirty="0">
                <a:solidFill>
                  <a:schemeClr val="tx1">
                    <a:lumMod val="50000"/>
                    <a:lumOff val="50000"/>
                  </a:schemeClr>
                </a:solidFill>
              </a:rPr>
              <a:t> (incluido </a:t>
            </a:r>
            <a:r>
              <a:rPr lang="es-MX" sz="1000" dirty="0" err="1">
                <a:solidFill>
                  <a:schemeClr val="tx1">
                    <a:lumMod val="50000"/>
                    <a:lumOff val="50000"/>
                  </a:schemeClr>
                </a:solidFill>
              </a:rPr>
              <a:t>Elements</a:t>
            </a:r>
            <a:r>
              <a:rPr lang="es-MX" sz="1000" dirty="0">
                <a:solidFill>
                  <a:schemeClr val="tx1">
                    <a:lumMod val="50000"/>
                    <a:lumOff val="50000"/>
                  </a:schemeClr>
                </a:solidFill>
              </a:rPr>
              <a:t> XM) se puede adquirir por separado. El soporte estándar se incluye por defecto como nivel mínimo de soporte para todos los productos </a:t>
            </a:r>
            <a:r>
              <a:rPr lang="es-MX" sz="1000" dirty="0" err="1">
                <a:solidFill>
                  <a:schemeClr val="tx1">
                    <a:lumMod val="50000"/>
                    <a:lumOff val="50000"/>
                  </a:schemeClr>
                </a:solidFill>
              </a:rPr>
              <a:t>Elements</a:t>
            </a:r>
            <a:r>
              <a:rPr lang="es-MX" sz="1000" dirty="0">
                <a:solidFill>
                  <a:schemeClr val="tx1">
                    <a:lumMod val="50000"/>
                    <a:lumOff val="50000"/>
                  </a:schemeClr>
                </a:solidFill>
              </a:rPr>
              <a:t>. Además, el servicio de Gestor de Servicio Técnico (GST) se puede adquirir por separado para los productos </a:t>
            </a:r>
            <a:r>
              <a:rPr lang="es-MX" sz="1000" dirty="0" err="1">
                <a:solidFill>
                  <a:schemeClr val="tx1">
                    <a:lumMod val="50000"/>
                    <a:lumOff val="50000"/>
                  </a:schemeClr>
                </a:solidFill>
              </a:rPr>
              <a:t>Elements</a:t>
            </a:r>
            <a:r>
              <a:rPr lang="es-MX" sz="1000" dirty="0">
                <a:solidFill>
                  <a:schemeClr val="tx1">
                    <a:lumMod val="50000"/>
                    <a:lumOff val="50000"/>
                  </a:schemeClr>
                </a:solidFill>
              </a:rPr>
              <a:t>.</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632110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51A03E-3BA4-16E3-FA80-09038527C6CC}"/>
              </a:ext>
            </a:extLst>
          </p:cNvPr>
          <p:cNvSpPr>
            <a:spLocks noGrp="1"/>
          </p:cNvSpPr>
          <p:nvPr>
            <p:ph type="title"/>
          </p:nvPr>
        </p:nvSpPr>
        <p:spPr>
          <a:xfrm>
            <a:off x="352426" y="368848"/>
            <a:ext cx="11382374" cy="542473"/>
          </a:xfrm>
        </p:spPr>
        <p:txBody>
          <a:bodyPr/>
          <a:lstStyle/>
          <a:p>
            <a:r>
              <a:rPr lang="es-MX" sz="2000" dirty="0"/>
              <a:t>Gestión de la superficie de ataque externa (EASM) en </a:t>
            </a:r>
            <a:r>
              <a:rPr lang="es-MX" sz="2000" dirty="0" err="1"/>
              <a:t>Elements</a:t>
            </a:r>
            <a:r>
              <a:rPr lang="es-MX" sz="2000" dirty="0"/>
              <a:t> XM vs. ASM</a:t>
            </a:r>
            <a:endParaRPr lang="en-US" sz="2000" dirty="0"/>
          </a:p>
        </p:txBody>
      </p:sp>
      <p:graphicFrame>
        <p:nvGraphicFramePr>
          <p:cNvPr id="4" name="Table 3">
            <a:extLst>
              <a:ext uri="{FF2B5EF4-FFF2-40B4-BE49-F238E27FC236}">
                <a16:creationId xmlns:a16="http://schemas.microsoft.com/office/drawing/2014/main" id="{8F42229B-D81E-7490-79FA-D80923EBC067}"/>
              </a:ext>
            </a:extLst>
          </p:cNvPr>
          <p:cNvGraphicFramePr>
            <a:graphicFrameLocks noGrp="1"/>
          </p:cNvGraphicFramePr>
          <p:nvPr>
            <p:extLst>
              <p:ext uri="{D42A27DB-BD31-4B8C-83A1-F6EECF244321}">
                <p14:modId xmlns:p14="http://schemas.microsoft.com/office/powerpoint/2010/main" val="3046267125"/>
              </p:ext>
            </p:extLst>
          </p:nvPr>
        </p:nvGraphicFramePr>
        <p:xfrm>
          <a:off x="352425" y="991038"/>
          <a:ext cx="11496675" cy="5409036"/>
        </p:xfrm>
        <a:graphic>
          <a:graphicData uri="http://schemas.openxmlformats.org/drawingml/2006/table">
            <a:tbl>
              <a:tblPr firstRow="1" bandRow="1">
                <a:tableStyleId>{5C22544A-7EE6-4342-B048-85BDC9FD1C3A}</a:tableStyleId>
              </a:tblPr>
              <a:tblGrid>
                <a:gridCol w="5071740">
                  <a:extLst>
                    <a:ext uri="{9D8B030D-6E8A-4147-A177-3AD203B41FA5}">
                      <a16:colId xmlns:a16="http://schemas.microsoft.com/office/drawing/2014/main" val="4176115387"/>
                    </a:ext>
                  </a:extLst>
                </a:gridCol>
                <a:gridCol w="3264572">
                  <a:extLst>
                    <a:ext uri="{9D8B030D-6E8A-4147-A177-3AD203B41FA5}">
                      <a16:colId xmlns:a16="http://schemas.microsoft.com/office/drawing/2014/main" val="4097576995"/>
                    </a:ext>
                  </a:extLst>
                </a:gridCol>
                <a:gridCol w="3160363">
                  <a:extLst>
                    <a:ext uri="{9D8B030D-6E8A-4147-A177-3AD203B41FA5}">
                      <a16:colId xmlns:a16="http://schemas.microsoft.com/office/drawing/2014/main" val="4192056666"/>
                    </a:ext>
                  </a:extLst>
                </a:gridCol>
              </a:tblGrid>
              <a:tr h="294837">
                <a:tc>
                  <a:txBody>
                    <a:bodyPr/>
                    <a:lstStyle/>
                    <a:p>
                      <a:pPr algn="ctr"/>
                      <a:r>
                        <a:rPr lang="en-US" sz="1400" dirty="0"/>
                        <a:t>Feature</a:t>
                      </a:r>
                    </a:p>
                  </a:txBody>
                  <a:tcPr/>
                </a:tc>
                <a:tc>
                  <a:txBody>
                    <a:bodyPr/>
                    <a:lstStyle/>
                    <a:p>
                      <a:pPr algn="ctr"/>
                      <a:r>
                        <a:rPr lang="en-US" sz="1400" dirty="0"/>
                        <a:t>EASM in Elements XM</a:t>
                      </a:r>
                    </a:p>
                  </a:txBody>
                  <a:tcPr/>
                </a:tc>
                <a:tc>
                  <a:txBody>
                    <a:bodyPr/>
                    <a:lstStyle/>
                    <a:p>
                      <a:pPr algn="ctr"/>
                      <a:r>
                        <a:rPr lang="en-US" sz="1400" dirty="0"/>
                        <a:t>EASM in ASM Service</a:t>
                      </a:r>
                    </a:p>
                  </a:txBody>
                  <a:tcPr/>
                </a:tc>
                <a:extLst>
                  <a:ext uri="{0D108BD9-81ED-4DB2-BD59-A6C34878D82A}">
                    <a16:rowId xmlns:a16="http://schemas.microsoft.com/office/drawing/2014/main" val="2985960298"/>
                  </a:ext>
                </a:extLst>
              </a:tr>
              <a:tr h="471869">
                <a:tc>
                  <a:txBody>
                    <a:bodyPr/>
                    <a:lstStyle/>
                    <a:p>
                      <a:r>
                        <a:rPr lang="en-US" sz="1200" dirty="0" err="1"/>
                        <a:t>Descubrimiento</a:t>
                      </a:r>
                      <a:r>
                        <a:rPr lang="en-US" sz="1200" dirty="0"/>
                        <a:t> </a:t>
                      </a:r>
                      <a:r>
                        <a:rPr lang="en-US" sz="1200" dirty="0" err="1"/>
                        <a:t>automatizado</a:t>
                      </a:r>
                      <a:r>
                        <a:rPr lang="en-US" sz="1200" dirty="0"/>
                        <a:t> continuo de </a:t>
                      </a:r>
                      <a:r>
                        <a:rPr lang="en-US" sz="1200" dirty="0" err="1"/>
                        <a:t>activos</a:t>
                      </a:r>
                      <a:r>
                        <a:rPr lang="en-US" sz="1200" dirty="0"/>
                        <a:t> «</a:t>
                      </a:r>
                      <a:r>
                        <a:rPr lang="en-US" sz="1200" dirty="0" err="1"/>
                        <a:t>tradicionales</a:t>
                      </a:r>
                      <a:r>
                        <a:rPr lang="en-US" sz="1200" dirty="0"/>
                        <a:t>» (</a:t>
                      </a:r>
                      <a:r>
                        <a:rPr lang="en-US" sz="1200" dirty="0" err="1"/>
                        <a:t>dominios</a:t>
                      </a:r>
                      <a:r>
                        <a:rPr lang="en-US" sz="1200" dirty="0"/>
                        <a:t>, </a:t>
                      </a:r>
                      <a:r>
                        <a:rPr lang="en-US" sz="1200" dirty="0" err="1"/>
                        <a:t>subdominios</a:t>
                      </a:r>
                      <a:r>
                        <a:rPr lang="en-US" sz="1200" dirty="0"/>
                        <a:t>, </a:t>
                      </a:r>
                      <a:r>
                        <a:rPr lang="en-US" sz="1200" dirty="0" err="1"/>
                        <a:t>direcciones</a:t>
                      </a:r>
                      <a:r>
                        <a:rPr lang="en-US" sz="1200" dirty="0"/>
                        <a:t> IP, </a:t>
                      </a:r>
                      <a:r>
                        <a:rPr lang="en-US" sz="1200" dirty="0" err="1"/>
                        <a:t>bloques</a:t>
                      </a:r>
                      <a:r>
                        <a:rPr lang="en-US" sz="1200" dirty="0"/>
                        <a:t> CIDR)</a:t>
                      </a:r>
                    </a:p>
                  </a:txBody>
                  <a:tcPr/>
                </a:tc>
                <a:tc>
                  <a:txBody>
                    <a:bodyPr/>
                    <a:lstStyle/>
                    <a:p>
                      <a:endParaRPr lang="en-US" sz="1200" dirty="0"/>
                    </a:p>
                  </a:txBody>
                  <a:tcPr/>
                </a:tc>
                <a:tc>
                  <a:txBody>
                    <a:bodyPr/>
                    <a:lstStyle/>
                    <a:p>
                      <a:endParaRPr lang="en-US" sz="1200"/>
                    </a:p>
                  </a:txBody>
                  <a:tcPr/>
                </a:tc>
                <a:extLst>
                  <a:ext uri="{0D108BD9-81ED-4DB2-BD59-A6C34878D82A}">
                    <a16:rowId xmlns:a16="http://schemas.microsoft.com/office/drawing/2014/main" val="3131664946"/>
                  </a:ext>
                </a:extLst>
              </a:tr>
              <a:tr h="402780">
                <a:tc>
                  <a:txBody>
                    <a:bodyPr/>
                    <a:lstStyle/>
                    <a:p>
                      <a:r>
                        <a:rPr lang="es-MX" sz="1200" dirty="0"/>
                        <a:t>Seguimiento de activos y gráficos de tendencias</a:t>
                      </a:r>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52397336"/>
                  </a:ext>
                </a:extLst>
              </a:tr>
              <a:tr h="371592">
                <a:tc>
                  <a:txBody>
                    <a:bodyPr/>
                    <a:lstStyle/>
                    <a:p>
                      <a:r>
                        <a:rPr lang="es-MX" sz="1200" dirty="0"/>
                        <a:t>Importación y exportación de activos</a:t>
                      </a:r>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643046959"/>
                  </a:ext>
                </a:extLst>
              </a:tr>
              <a:tr h="625735">
                <a:tc>
                  <a:txBody>
                    <a:bodyPr/>
                    <a:lstStyle/>
                    <a:p>
                      <a:r>
                        <a:rPr lang="es-MX" sz="1200" dirty="0"/>
                        <a:t>Verificaciones automatizadas de archivos de configuración revelados (p. ej., .</a:t>
                      </a:r>
                      <a:r>
                        <a:rPr lang="es-MX" sz="1200" dirty="0" err="1"/>
                        <a:t>env</a:t>
                      </a:r>
                      <a:r>
                        <a:rPr lang="es-MX" sz="1200" dirty="0"/>
                        <a:t>, </a:t>
                      </a:r>
                      <a:r>
                        <a:rPr lang="es-MX" sz="1200" dirty="0" err="1"/>
                        <a:t>config.json</a:t>
                      </a:r>
                      <a:r>
                        <a:rPr lang="es-MX" sz="1200" dirty="0"/>
                        <a:t>) y verificaciones de posibles apropiaciones de subdominios</a:t>
                      </a:r>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65227347"/>
                  </a:ext>
                </a:extLst>
              </a:tr>
              <a:tr h="341028">
                <a:tc>
                  <a:txBody>
                    <a:bodyPr/>
                    <a:lstStyle/>
                    <a:p>
                      <a:r>
                        <a:rPr lang="es-MX" sz="1200" dirty="0"/>
                        <a:t>Visualización de la ruta de ataque</a:t>
                      </a:r>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1984348463"/>
                  </a:ext>
                </a:extLst>
              </a:tr>
              <a:tr h="607113">
                <a:tc>
                  <a:txBody>
                    <a:bodyPr/>
                    <a:lstStyle/>
                    <a:p>
                      <a:r>
                        <a:rPr lang="es-MX" sz="1200" dirty="0"/>
                        <a:t>Descubrimiento de superficies de ataque no tradicionales (plataformas SaaS, almacenamiento en la nube, repositorios de código, herramientas de colaboración)</a:t>
                      </a:r>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648400784"/>
                  </a:ext>
                </a:extLst>
              </a:tr>
              <a:tr h="359026">
                <a:tc>
                  <a:txBody>
                    <a:bodyPr/>
                    <a:lstStyle/>
                    <a:p>
                      <a:r>
                        <a:rPr lang="es-MX" sz="1200" dirty="0"/>
                        <a:t>Análisis rápido cuando se publican nuevas vulnerabilidades</a:t>
                      </a:r>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1888051125"/>
                  </a:ext>
                </a:extLst>
              </a:tr>
              <a:tr h="471869">
                <a:tc>
                  <a:txBody>
                    <a:bodyPr/>
                    <a:lstStyle/>
                    <a:p>
                      <a:r>
                        <a:rPr lang="es-MX" sz="1200" dirty="0"/>
                        <a:t>Búsqueda de divulgación de información confidencial (por ejemplo, secretos en repositorios de código, documentación interna expuesta, credenciales filtradas)</a:t>
                      </a:r>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1013670083"/>
                  </a:ext>
                </a:extLst>
              </a:tr>
              <a:tr h="371592">
                <a:tc>
                  <a:txBody>
                    <a:bodyPr/>
                    <a:lstStyle/>
                    <a:p>
                      <a:r>
                        <a:rPr lang="es-MX" sz="1200" dirty="0"/>
                        <a:t>Explotación de la ruta de ataque hasta el punto de compromiso inicial</a:t>
                      </a:r>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653089767"/>
                  </a:ext>
                </a:extLst>
              </a:tr>
              <a:tr h="408909">
                <a:tc>
                  <a:txBody>
                    <a:bodyPr/>
                    <a:lstStyle/>
                    <a:p>
                      <a:r>
                        <a:rPr lang="es-MX" sz="1200" dirty="0"/>
                        <a:t>Búsquedas basadas en investigaciones centradas en tecnologías orientadas a Internet</a:t>
                      </a:r>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895049124"/>
                  </a:ext>
                </a:extLst>
              </a:tr>
              <a:tr h="408909">
                <a:tc>
                  <a:txBody>
                    <a:bodyPr/>
                    <a:lstStyle/>
                    <a:p>
                      <a:r>
                        <a:rPr lang="es-MX" sz="1200" dirty="0"/>
                        <a:t>Asesoramiento experto y consultoría continua</a:t>
                      </a:r>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445698193"/>
                  </a:ext>
                </a:extLst>
              </a:tr>
            </a:tbl>
          </a:graphicData>
        </a:graphic>
      </p:graphicFrame>
      <p:pic>
        <p:nvPicPr>
          <p:cNvPr id="2" name="Graphic 1" descr="Checkbox Ticked outline">
            <a:extLst>
              <a:ext uri="{FF2B5EF4-FFF2-40B4-BE49-F238E27FC236}">
                <a16:creationId xmlns:a16="http://schemas.microsoft.com/office/drawing/2014/main" id="{F40BAC56-DF7A-AF10-1AC7-CCDA97557D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1788" y="1319992"/>
            <a:ext cx="432048" cy="432048"/>
          </a:xfrm>
          <a:prstGeom prst="rect">
            <a:avLst/>
          </a:prstGeom>
        </p:spPr>
      </p:pic>
      <p:pic>
        <p:nvPicPr>
          <p:cNvPr id="5" name="Graphic 4" descr="Checkbox Ticked outline">
            <a:extLst>
              <a:ext uri="{FF2B5EF4-FFF2-40B4-BE49-F238E27FC236}">
                <a16:creationId xmlns:a16="http://schemas.microsoft.com/office/drawing/2014/main" id="{F144AF5C-DC93-41E1-988B-AD4BB1E00B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513" y="3642798"/>
            <a:ext cx="432048" cy="432048"/>
          </a:xfrm>
          <a:prstGeom prst="rect">
            <a:avLst/>
          </a:prstGeom>
        </p:spPr>
      </p:pic>
      <p:pic>
        <p:nvPicPr>
          <p:cNvPr id="6" name="Graphic 5" descr="Checkbox Ticked outline">
            <a:extLst>
              <a:ext uri="{FF2B5EF4-FFF2-40B4-BE49-F238E27FC236}">
                <a16:creationId xmlns:a16="http://schemas.microsoft.com/office/drawing/2014/main" id="{9EA1BF0B-2BD8-33E6-B8CC-2D197BC652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513" y="3117722"/>
            <a:ext cx="432048" cy="432048"/>
          </a:xfrm>
          <a:prstGeom prst="rect">
            <a:avLst/>
          </a:prstGeom>
        </p:spPr>
      </p:pic>
      <p:pic>
        <p:nvPicPr>
          <p:cNvPr id="7" name="Graphic 6" descr="Checkbox Ticked outline">
            <a:extLst>
              <a:ext uri="{FF2B5EF4-FFF2-40B4-BE49-F238E27FC236}">
                <a16:creationId xmlns:a16="http://schemas.microsoft.com/office/drawing/2014/main" id="{B9384F3E-1991-15E5-9E85-8C9E9B00AE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513" y="2617378"/>
            <a:ext cx="432048" cy="432048"/>
          </a:xfrm>
          <a:prstGeom prst="rect">
            <a:avLst/>
          </a:prstGeom>
        </p:spPr>
      </p:pic>
      <p:pic>
        <p:nvPicPr>
          <p:cNvPr id="8" name="Graphic 7" descr="Checkbox Ticked outline">
            <a:extLst>
              <a:ext uri="{FF2B5EF4-FFF2-40B4-BE49-F238E27FC236}">
                <a16:creationId xmlns:a16="http://schemas.microsoft.com/office/drawing/2014/main" id="{6701449A-24F8-0334-D81A-A7C93A0837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513" y="2134989"/>
            <a:ext cx="432048" cy="432048"/>
          </a:xfrm>
          <a:prstGeom prst="rect">
            <a:avLst/>
          </a:prstGeom>
        </p:spPr>
      </p:pic>
      <p:pic>
        <p:nvPicPr>
          <p:cNvPr id="9" name="Graphic 8" descr="Checkbox Ticked outline">
            <a:extLst>
              <a:ext uri="{FF2B5EF4-FFF2-40B4-BE49-F238E27FC236}">
                <a16:creationId xmlns:a16="http://schemas.microsoft.com/office/drawing/2014/main" id="{3CE0152A-2AB0-4A01-6B60-BAB1777524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513" y="1752040"/>
            <a:ext cx="432048" cy="432048"/>
          </a:xfrm>
          <a:prstGeom prst="rect">
            <a:avLst/>
          </a:prstGeom>
        </p:spPr>
      </p:pic>
      <p:pic>
        <p:nvPicPr>
          <p:cNvPr id="10" name="Graphic 9" descr="Checkbox Ticked outline">
            <a:extLst>
              <a:ext uri="{FF2B5EF4-FFF2-40B4-BE49-F238E27FC236}">
                <a16:creationId xmlns:a16="http://schemas.microsoft.com/office/drawing/2014/main" id="{6B68F971-8869-96A8-A84F-32DF240395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5473" y="1319992"/>
            <a:ext cx="432048" cy="432048"/>
          </a:xfrm>
          <a:prstGeom prst="rect">
            <a:avLst/>
          </a:prstGeom>
        </p:spPr>
      </p:pic>
      <p:pic>
        <p:nvPicPr>
          <p:cNvPr id="11" name="Graphic 10" descr="Checkbox Ticked outline">
            <a:extLst>
              <a:ext uri="{FF2B5EF4-FFF2-40B4-BE49-F238E27FC236}">
                <a16:creationId xmlns:a16="http://schemas.microsoft.com/office/drawing/2014/main" id="{FC653619-2FBF-4E9B-7714-E18385A542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1788" y="1760116"/>
            <a:ext cx="432048" cy="432048"/>
          </a:xfrm>
          <a:prstGeom prst="rect">
            <a:avLst/>
          </a:prstGeom>
        </p:spPr>
      </p:pic>
      <p:pic>
        <p:nvPicPr>
          <p:cNvPr id="12" name="Graphic 11" descr="Checkbox Ticked outline">
            <a:extLst>
              <a:ext uri="{FF2B5EF4-FFF2-40B4-BE49-F238E27FC236}">
                <a16:creationId xmlns:a16="http://schemas.microsoft.com/office/drawing/2014/main" id="{5A9F336B-9CFE-EE43-1F2F-0EC4BF6558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513" y="5128831"/>
            <a:ext cx="432048" cy="432048"/>
          </a:xfrm>
          <a:prstGeom prst="rect">
            <a:avLst/>
          </a:prstGeom>
        </p:spPr>
      </p:pic>
      <p:pic>
        <p:nvPicPr>
          <p:cNvPr id="13" name="Graphic 12" descr="Checkbox Ticked outline">
            <a:extLst>
              <a:ext uri="{FF2B5EF4-FFF2-40B4-BE49-F238E27FC236}">
                <a16:creationId xmlns:a16="http://schemas.microsoft.com/office/drawing/2014/main" id="{26ED1C69-6F37-4BB3-0ADD-7608F81673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513" y="4630902"/>
            <a:ext cx="432048" cy="432048"/>
          </a:xfrm>
          <a:prstGeom prst="rect">
            <a:avLst/>
          </a:prstGeom>
        </p:spPr>
      </p:pic>
      <p:pic>
        <p:nvPicPr>
          <p:cNvPr id="14" name="Graphic 13" descr="Checkbox Ticked outline">
            <a:extLst>
              <a:ext uri="{FF2B5EF4-FFF2-40B4-BE49-F238E27FC236}">
                <a16:creationId xmlns:a16="http://schemas.microsoft.com/office/drawing/2014/main" id="{76089184-A5BC-100C-9CA0-CD4D73AAD2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513" y="4132973"/>
            <a:ext cx="432048" cy="432048"/>
          </a:xfrm>
          <a:prstGeom prst="rect">
            <a:avLst/>
          </a:prstGeom>
        </p:spPr>
      </p:pic>
      <p:pic>
        <p:nvPicPr>
          <p:cNvPr id="16" name="Graphic 15" descr="Checkbox Ticked outline">
            <a:extLst>
              <a:ext uri="{FF2B5EF4-FFF2-40B4-BE49-F238E27FC236}">
                <a16:creationId xmlns:a16="http://schemas.microsoft.com/office/drawing/2014/main" id="{6B188816-4684-94F1-DB3E-C5528E3E7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1788" y="2619620"/>
            <a:ext cx="432048" cy="432048"/>
          </a:xfrm>
          <a:prstGeom prst="rect">
            <a:avLst/>
          </a:prstGeom>
        </p:spPr>
      </p:pic>
      <p:pic>
        <p:nvPicPr>
          <p:cNvPr id="17" name="Graphic 16" descr="Checkbox Ticked outline">
            <a:extLst>
              <a:ext uri="{FF2B5EF4-FFF2-40B4-BE49-F238E27FC236}">
                <a16:creationId xmlns:a16="http://schemas.microsoft.com/office/drawing/2014/main" id="{705EF3BF-5B82-6D70-8AF3-BD9815BC58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1788" y="2134989"/>
            <a:ext cx="432048" cy="432048"/>
          </a:xfrm>
          <a:prstGeom prst="rect">
            <a:avLst/>
          </a:prstGeom>
        </p:spPr>
      </p:pic>
      <p:pic>
        <p:nvPicPr>
          <p:cNvPr id="18" name="Graphic 17" descr="Checkbox Ticked outline">
            <a:extLst>
              <a:ext uri="{FF2B5EF4-FFF2-40B4-BE49-F238E27FC236}">
                <a16:creationId xmlns:a16="http://schemas.microsoft.com/office/drawing/2014/main" id="{787FA773-83A8-DC48-8FE3-A303808204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1788" y="3104956"/>
            <a:ext cx="432048" cy="432048"/>
          </a:xfrm>
          <a:prstGeom prst="rect">
            <a:avLst/>
          </a:prstGeom>
        </p:spPr>
      </p:pic>
      <p:pic>
        <p:nvPicPr>
          <p:cNvPr id="19" name="Graphic 18" descr="Checkbox Ticked outline">
            <a:extLst>
              <a:ext uri="{FF2B5EF4-FFF2-40B4-BE49-F238E27FC236}">
                <a16:creationId xmlns:a16="http://schemas.microsoft.com/office/drawing/2014/main" id="{AE02AA30-1A17-65A5-AF76-FCB0973F13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513" y="5527653"/>
            <a:ext cx="432048" cy="432048"/>
          </a:xfrm>
          <a:prstGeom prst="rect">
            <a:avLst/>
          </a:prstGeom>
        </p:spPr>
      </p:pic>
      <p:pic>
        <p:nvPicPr>
          <p:cNvPr id="20" name="Graphic 19" descr="Checkbox Ticked outline">
            <a:extLst>
              <a:ext uri="{FF2B5EF4-FFF2-40B4-BE49-F238E27FC236}">
                <a16:creationId xmlns:a16="http://schemas.microsoft.com/office/drawing/2014/main" id="{D3C1AB4D-0B8F-1D7D-8309-4BA849E007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63513" y="5999559"/>
            <a:ext cx="432048" cy="432048"/>
          </a:xfrm>
          <a:prstGeom prst="rect">
            <a:avLst/>
          </a:prstGeom>
        </p:spPr>
      </p:pic>
    </p:spTree>
    <p:extLst>
      <p:ext uri="{BB962C8B-B14F-4D97-AF65-F5344CB8AC3E}">
        <p14:creationId xmlns:p14="http://schemas.microsoft.com/office/powerpoint/2010/main" val="2624787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5" name="Picture 14" descr="A blue background with dots and lines&#10;&#10;Description automatically generated">
            <a:extLst>
              <a:ext uri="{FF2B5EF4-FFF2-40B4-BE49-F238E27FC236}">
                <a16:creationId xmlns:a16="http://schemas.microsoft.com/office/drawing/2014/main" id="{A9D9CAB9-84A2-2E22-D8D0-69659D1C6ECE}"/>
              </a:ext>
            </a:extLst>
          </p:cNvPr>
          <p:cNvPicPr>
            <a:picLocks noGrp="1" noRot="1" noChangeAspect="1" noMove="1" noResize="1" noEditPoints="1" noAdjustHandles="1" noChangeArrowheads="1" noChangeShapeType="1" noCrop="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l="13600" t="6493" r="9809"/>
          <a:stretch/>
        </p:blipFill>
        <p:spPr>
          <a:xfrm>
            <a:off x="0" y="0"/>
            <a:ext cx="12192000" cy="6858000"/>
          </a:xfrm>
          <a:prstGeom prst="rect">
            <a:avLst/>
          </a:prstGeom>
        </p:spPr>
      </p:pic>
      <p:sp>
        <p:nvSpPr>
          <p:cNvPr id="3" name="Title 2">
            <a:extLst>
              <a:ext uri="{FF2B5EF4-FFF2-40B4-BE49-F238E27FC236}">
                <a16:creationId xmlns:a16="http://schemas.microsoft.com/office/drawing/2014/main" id="{429C0BF0-F13D-30C3-FE1D-655BDD237143}"/>
              </a:ext>
            </a:extLst>
          </p:cNvPr>
          <p:cNvSpPr>
            <a:spLocks noGrp="1"/>
          </p:cNvSpPr>
          <p:nvPr>
            <p:ph type="title"/>
          </p:nvPr>
        </p:nvSpPr>
        <p:spPr/>
        <p:txBody>
          <a:bodyPr/>
          <a:lstStyle/>
          <a:p>
            <a:r>
              <a:rPr lang="en-US" dirty="0" err="1">
                <a:solidFill>
                  <a:schemeClr val="accent6"/>
                </a:solidFill>
              </a:rPr>
              <a:t>Enfoque</a:t>
            </a:r>
            <a:r>
              <a:rPr lang="en-US" dirty="0">
                <a:solidFill>
                  <a:schemeClr val="accent6"/>
                </a:solidFill>
              </a:rPr>
              <a:t> de </a:t>
            </a:r>
            <a:r>
              <a:rPr lang="en-US" dirty="0" err="1">
                <a:solidFill>
                  <a:schemeClr val="accent6"/>
                </a:solidFill>
              </a:rPr>
              <a:t>seguridad</a:t>
            </a:r>
            <a:r>
              <a:rPr lang="en-US" dirty="0">
                <a:solidFill>
                  <a:schemeClr val="accent6"/>
                </a:solidFill>
              </a:rPr>
              <a:t> </a:t>
            </a:r>
            <a:r>
              <a:rPr lang="en-US" dirty="0" err="1">
                <a:solidFill>
                  <a:schemeClr val="accent6"/>
                </a:solidFill>
              </a:rPr>
              <a:t>proactivo</a:t>
            </a:r>
            <a:endParaRPr lang="en-FI" dirty="0">
              <a:solidFill>
                <a:schemeClr val="accent6"/>
              </a:solidFill>
            </a:endParaRPr>
          </a:p>
        </p:txBody>
      </p:sp>
      <p:sp>
        <p:nvSpPr>
          <p:cNvPr id="4" name="TextBox 3">
            <a:extLst>
              <a:ext uri="{FF2B5EF4-FFF2-40B4-BE49-F238E27FC236}">
                <a16:creationId xmlns:a16="http://schemas.microsoft.com/office/drawing/2014/main" id="{32CD89BC-AFC5-39F5-BF40-EA3E5AEE9308}"/>
              </a:ext>
            </a:extLst>
          </p:cNvPr>
          <p:cNvSpPr txBox="1"/>
          <p:nvPr/>
        </p:nvSpPr>
        <p:spPr>
          <a:xfrm>
            <a:off x="1172638" y="3931337"/>
            <a:ext cx="2450592" cy="923330"/>
          </a:xfrm>
          <a:prstGeom prst="rect">
            <a:avLst/>
          </a:prstGeom>
          <a:noFill/>
        </p:spPr>
        <p:txBody>
          <a:bodyPr wrap="square" rtlCol="0">
            <a:spAutoFit/>
          </a:bodyPr>
          <a:lstStyle/>
          <a:p>
            <a:pPr algn="ctr"/>
            <a:r>
              <a:rPr lang="es-MX" b="1" dirty="0">
                <a:solidFill>
                  <a:schemeClr val="accent6"/>
                </a:solidFill>
              </a:rPr>
              <a:t>Conozca qué constituye su superficie de ataque</a:t>
            </a:r>
            <a:endParaRPr lang="en-FI" b="1" dirty="0">
              <a:solidFill>
                <a:schemeClr val="accent6"/>
              </a:solidFill>
            </a:endParaRPr>
          </a:p>
        </p:txBody>
      </p:sp>
      <p:sp>
        <p:nvSpPr>
          <p:cNvPr id="5" name="TextBox 4">
            <a:extLst>
              <a:ext uri="{FF2B5EF4-FFF2-40B4-BE49-F238E27FC236}">
                <a16:creationId xmlns:a16="http://schemas.microsoft.com/office/drawing/2014/main" id="{D399E350-D324-D6AC-D799-2F5A7DEBC344}"/>
              </a:ext>
            </a:extLst>
          </p:cNvPr>
          <p:cNvSpPr txBox="1"/>
          <p:nvPr/>
        </p:nvSpPr>
        <p:spPr>
          <a:xfrm>
            <a:off x="4741012" y="3910455"/>
            <a:ext cx="2707005" cy="646331"/>
          </a:xfrm>
          <a:prstGeom prst="rect">
            <a:avLst/>
          </a:prstGeom>
          <a:noFill/>
        </p:spPr>
        <p:txBody>
          <a:bodyPr wrap="square" lIns="91440" tIns="45720" rIns="91440" bIns="45720" rtlCol="0" anchor="t">
            <a:spAutoFit/>
          </a:bodyPr>
          <a:lstStyle/>
          <a:p>
            <a:pPr algn="ctr"/>
            <a:r>
              <a:rPr lang="es-MX" b="1" dirty="0">
                <a:solidFill>
                  <a:schemeClr val="accent6"/>
                </a:solidFill>
              </a:rPr>
              <a:t>Sepa qué priorizar al remediar exposiciones</a:t>
            </a:r>
            <a:endParaRPr lang="en-FI" b="1" dirty="0">
              <a:solidFill>
                <a:schemeClr val="accent6"/>
              </a:solidFill>
            </a:endParaRPr>
          </a:p>
        </p:txBody>
      </p:sp>
      <p:sp>
        <p:nvSpPr>
          <p:cNvPr id="6" name="TextBox 5">
            <a:extLst>
              <a:ext uri="{FF2B5EF4-FFF2-40B4-BE49-F238E27FC236}">
                <a16:creationId xmlns:a16="http://schemas.microsoft.com/office/drawing/2014/main" id="{528D00CE-3294-3444-3B18-767F68E4F18C}"/>
              </a:ext>
            </a:extLst>
          </p:cNvPr>
          <p:cNvSpPr txBox="1"/>
          <p:nvPr/>
        </p:nvSpPr>
        <p:spPr>
          <a:xfrm>
            <a:off x="8312357" y="3931337"/>
            <a:ext cx="2707005" cy="1477328"/>
          </a:xfrm>
          <a:prstGeom prst="rect">
            <a:avLst/>
          </a:prstGeom>
          <a:noFill/>
        </p:spPr>
        <p:txBody>
          <a:bodyPr wrap="square" rtlCol="0">
            <a:spAutoFit/>
          </a:bodyPr>
          <a:lstStyle/>
          <a:p>
            <a:pPr algn="ctr"/>
            <a:r>
              <a:rPr lang="es-MX" b="1" dirty="0">
                <a:solidFill>
                  <a:schemeClr val="accent6"/>
                </a:solidFill>
              </a:rPr>
              <a:t>Disponer de las herramientas, el personal y los medios adecuados para remediarlo con éxito</a:t>
            </a:r>
            <a:endParaRPr lang="en-FI" b="1" dirty="0">
              <a:solidFill>
                <a:schemeClr val="accent6"/>
              </a:solidFill>
            </a:endParaRPr>
          </a:p>
        </p:txBody>
      </p:sp>
      <p:grpSp>
        <p:nvGrpSpPr>
          <p:cNvPr id="2" name="Group 302">
            <a:extLst>
              <a:ext uri="{FF2B5EF4-FFF2-40B4-BE49-F238E27FC236}">
                <a16:creationId xmlns:a16="http://schemas.microsoft.com/office/drawing/2014/main" id="{CD5E21C2-4152-DFEE-6695-69A7542590CA}"/>
              </a:ext>
            </a:extLst>
          </p:cNvPr>
          <p:cNvGrpSpPr>
            <a:grpSpLocks noChangeAspect="1"/>
          </p:cNvGrpSpPr>
          <p:nvPr/>
        </p:nvGrpSpPr>
        <p:grpSpPr bwMode="auto">
          <a:xfrm>
            <a:off x="1810889" y="2435270"/>
            <a:ext cx="1150939" cy="1150938"/>
            <a:chOff x="3666" y="1986"/>
            <a:chExt cx="348" cy="348"/>
          </a:xfrm>
          <a:solidFill>
            <a:schemeClr val="accent3"/>
          </a:solidFill>
        </p:grpSpPr>
        <p:sp>
          <p:nvSpPr>
            <p:cNvPr id="7" name="Freeform 303">
              <a:extLst>
                <a:ext uri="{FF2B5EF4-FFF2-40B4-BE49-F238E27FC236}">
                  <a16:creationId xmlns:a16="http://schemas.microsoft.com/office/drawing/2014/main" id="{C08473E8-B5AA-42DA-88DB-F255121E9F59}"/>
                </a:ext>
              </a:extLst>
            </p:cNvPr>
            <p:cNvSpPr>
              <a:spLocks/>
            </p:cNvSpPr>
            <p:nvPr/>
          </p:nvSpPr>
          <p:spPr bwMode="auto">
            <a:xfrm>
              <a:off x="3712" y="2044"/>
              <a:ext cx="210" cy="222"/>
            </a:xfrm>
            <a:custGeom>
              <a:avLst/>
              <a:gdLst>
                <a:gd name="T0" fmla="*/ 87 w 87"/>
                <a:gd name="T1" fmla="*/ 14 h 92"/>
                <a:gd name="T2" fmla="*/ 53 w 87"/>
                <a:gd name="T3" fmla="*/ 0 h 92"/>
                <a:gd name="T4" fmla="*/ 19 w 87"/>
                <a:gd name="T5" fmla="*/ 14 h 92"/>
                <a:gd name="T6" fmla="*/ 19 w 87"/>
                <a:gd name="T7" fmla="*/ 82 h 92"/>
                <a:gd name="T8" fmla="*/ 35 w 87"/>
                <a:gd name="T9" fmla="*/ 92 h 92"/>
                <a:gd name="T10" fmla="*/ 38 w 87"/>
                <a:gd name="T11" fmla="*/ 85 h 92"/>
                <a:gd name="T12" fmla="*/ 25 w 87"/>
                <a:gd name="T13" fmla="*/ 76 h 92"/>
                <a:gd name="T14" fmla="*/ 25 w 87"/>
                <a:gd name="T15" fmla="*/ 20 h 92"/>
                <a:gd name="T16" fmla="*/ 53 w 87"/>
                <a:gd name="T17" fmla="*/ 8 h 92"/>
                <a:gd name="T18" fmla="*/ 81 w 87"/>
                <a:gd name="T19" fmla="*/ 20 h 92"/>
                <a:gd name="T20" fmla="*/ 87 w 87"/>
                <a:gd name="T21" fmla="*/ 1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92">
                  <a:moveTo>
                    <a:pt x="87" y="14"/>
                  </a:moveTo>
                  <a:cubicBezTo>
                    <a:pt x="78" y="5"/>
                    <a:pt x="66" y="0"/>
                    <a:pt x="53" y="0"/>
                  </a:cubicBezTo>
                  <a:cubicBezTo>
                    <a:pt x="40" y="0"/>
                    <a:pt x="28" y="5"/>
                    <a:pt x="19" y="14"/>
                  </a:cubicBezTo>
                  <a:cubicBezTo>
                    <a:pt x="0" y="33"/>
                    <a:pt x="0" y="63"/>
                    <a:pt x="19" y="82"/>
                  </a:cubicBezTo>
                  <a:cubicBezTo>
                    <a:pt x="24" y="86"/>
                    <a:pt x="29" y="90"/>
                    <a:pt x="35" y="92"/>
                  </a:cubicBezTo>
                  <a:cubicBezTo>
                    <a:pt x="38" y="85"/>
                    <a:pt x="38" y="85"/>
                    <a:pt x="38" y="85"/>
                  </a:cubicBezTo>
                  <a:cubicBezTo>
                    <a:pt x="33" y="83"/>
                    <a:pt x="28" y="80"/>
                    <a:pt x="25" y="76"/>
                  </a:cubicBezTo>
                  <a:cubicBezTo>
                    <a:pt x="9" y="61"/>
                    <a:pt x="9" y="35"/>
                    <a:pt x="25" y="20"/>
                  </a:cubicBezTo>
                  <a:cubicBezTo>
                    <a:pt x="32" y="12"/>
                    <a:pt x="42" y="8"/>
                    <a:pt x="53" y="8"/>
                  </a:cubicBezTo>
                  <a:cubicBezTo>
                    <a:pt x="64" y="8"/>
                    <a:pt x="74" y="12"/>
                    <a:pt x="81" y="20"/>
                  </a:cubicBezTo>
                  <a:lnTo>
                    <a:pt x="8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304">
              <a:extLst>
                <a:ext uri="{FF2B5EF4-FFF2-40B4-BE49-F238E27FC236}">
                  <a16:creationId xmlns:a16="http://schemas.microsoft.com/office/drawing/2014/main" id="{0C5446B6-C22B-BEF8-8977-447AFE3347F1}"/>
                </a:ext>
              </a:extLst>
            </p:cNvPr>
            <p:cNvSpPr>
              <a:spLocks/>
            </p:cNvSpPr>
            <p:nvPr/>
          </p:nvSpPr>
          <p:spPr bwMode="auto">
            <a:xfrm>
              <a:off x="3673" y="1986"/>
              <a:ext cx="290" cy="133"/>
            </a:xfrm>
            <a:custGeom>
              <a:avLst/>
              <a:gdLst>
                <a:gd name="T0" fmla="*/ 24 w 120"/>
                <a:gd name="T1" fmla="*/ 27 h 55"/>
                <a:gd name="T2" fmla="*/ 69 w 120"/>
                <a:gd name="T3" fmla="*/ 8 h 55"/>
                <a:gd name="T4" fmla="*/ 114 w 120"/>
                <a:gd name="T5" fmla="*/ 27 h 55"/>
                <a:gd name="T6" fmla="*/ 120 w 120"/>
                <a:gd name="T7" fmla="*/ 21 h 55"/>
                <a:gd name="T8" fmla="*/ 69 w 120"/>
                <a:gd name="T9" fmla="*/ 0 h 55"/>
                <a:gd name="T10" fmla="*/ 18 w 120"/>
                <a:gd name="T11" fmla="*/ 21 h 55"/>
                <a:gd name="T12" fmla="*/ 0 w 120"/>
                <a:gd name="T13" fmla="*/ 53 h 55"/>
                <a:gd name="T14" fmla="*/ 7 w 120"/>
                <a:gd name="T15" fmla="*/ 55 h 55"/>
                <a:gd name="T16" fmla="*/ 24 w 120"/>
                <a:gd name="T1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55">
                  <a:moveTo>
                    <a:pt x="24" y="27"/>
                  </a:moveTo>
                  <a:cubicBezTo>
                    <a:pt x="36" y="15"/>
                    <a:pt x="52" y="8"/>
                    <a:pt x="69" y="8"/>
                  </a:cubicBezTo>
                  <a:cubicBezTo>
                    <a:pt x="86" y="8"/>
                    <a:pt x="102" y="15"/>
                    <a:pt x="114" y="27"/>
                  </a:cubicBezTo>
                  <a:cubicBezTo>
                    <a:pt x="120" y="21"/>
                    <a:pt x="120" y="21"/>
                    <a:pt x="120" y="21"/>
                  </a:cubicBezTo>
                  <a:cubicBezTo>
                    <a:pt x="106" y="7"/>
                    <a:pt x="88" y="0"/>
                    <a:pt x="69" y="0"/>
                  </a:cubicBezTo>
                  <a:cubicBezTo>
                    <a:pt x="50" y="0"/>
                    <a:pt x="32" y="7"/>
                    <a:pt x="18" y="21"/>
                  </a:cubicBezTo>
                  <a:cubicBezTo>
                    <a:pt x="9" y="30"/>
                    <a:pt x="3" y="41"/>
                    <a:pt x="0" y="53"/>
                  </a:cubicBezTo>
                  <a:cubicBezTo>
                    <a:pt x="7" y="55"/>
                    <a:pt x="7" y="55"/>
                    <a:pt x="7" y="55"/>
                  </a:cubicBezTo>
                  <a:cubicBezTo>
                    <a:pt x="10" y="44"/>
                    <a:pt x="16" y="35"/>
                    <a:pt x="2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05">
              <a:extLst>
                <a:ext uri="{FF2B5EF4-FFF2-40B4-BE49-F238E27FC236}">
                  <a16:creationId xmlns:a16="http://schemas.microsoft.com/office/drawing/2014/main" id="{A387B2E7-3AD6-7880-767C-0EB959BD6F97}"/>
                </a:ext>
              </a:extLst>
            </p:cNvPr>
            <p:cNvSpPr>
              <a:spLocks/>
            </p:cNvSpPr>
            <p:nvPr/>
          </p:nvSpPr>
          <p:spPr bwMode="auto">
            <a:xfrm>
              <a:off x="3673" y="2119"/>
              <a:ext cx="341" cy="215"/>
            </a:xfrm>
            <a:custGeom>
              <a:avLst/>
              <a:gdLst>
                <a:gd name="T0" fmla="*/ 85 w 141"/>
                <a:gd name="T1" fmla="*/ 13 h 89"/>
                <a:gd name="T2" fmla="*/ 69 w 141"/>
                <a:gd name="T3" fmla="*/ 13 h 89"/>
                <a:gd name="T4" fmla="*/ 65 w 141"/>
                <a:gd name="T5" fmla="*/ 17 h 89"/>
                <a:gd name="T6" fmla="*/ 69 w 141"/>
                <a:gd name="T7" fmla="*/ 21 h 89"/>
                <a:gd name="T8" fmla="*/ 84 w 141"/>
                <a:gd name="T9" fmla="*/ 21 h 89"/>
                <a:gd name="T10" fmla="*/ 80 w 141"/>
                <a:gd name="T11" fmla="*/ 28 h 89"/>
                <a:gd name="T12" fmla="*/ 58 w 141"/>
                <a:gd name="T13" fmla="*/ 28 h 89"/>
                <a:gd name="T14" fmla="*/ 53 w 141"/>
                <a:gd name="T15" fmla="*/ 17 h 89"/>
                <a:gd name="T16" fmla="*/ 58 w 141"/>
                <a:gd name="T17" fmla="*/ 6 h 89"/>
                <a:gd name="T18" fmla="*/ 52 w 141"/>
                <a:gd name="T19" fmla="*/ 0 h 89"/>
                <a:gd name="T20" fmla="*/ 45 w 141"/>
                <a:gd name="T21" fmla="*/ 17 h 89"/>
                <a:gd name="T22" fmla="*/ 52 w 141"/>
                <a:gd name="T23" fmla="*/ 34 h 89"/>
                <a:gd name="T24" fmla="*/ 69 w 141"/>
                <a:gd name="T25" fmla="*/ 41 h 89"/>
                <a:gd name="T26" fmla="*/ 86 w 141"/>
                <a:gd name="T27" fmla="*/ 34 h 89"/>
                <a:gd name="T28" fmla="*/ 93 w 141"/>
                <a:gd name="T29" fmla="*/ 21 h 89"/>
                <a:gd name="T30" fmla="*/ 93 w 141"/>
                <a:gd name="T31" fmla="*/ 21 h 89"/>
                <a:gd name="T32" fmla="*/ 109 w 141"/>
                <a:gd name="T33" fmla="*/ 21 h 89"/>
                <a:gd name="T34" fmla="*/ 97 w 141"/>
                <a:gd name="T35" fmla="*/ 45 h 89"/>
                <a:gd name="T36" fmla="*/ 84 w 141"/>
                <a:gd name="T37" fmla="*/ 54 h 89"/>
                <a:gd name="T38" fmla="*/ 87 w 141"/>
                <a:gd name="T39" fmla="*/ 61 h 89"/>
                <a:gd name="T40" fmla="*/ 103 w 141"/>
                <a:gd name="T41" fmla="*/ 51 h 89"/>
                <a:gd name="T42" fmla="*/ 117 w 141"/>
                <a:gd name="T43" fmla="*/ 21 h 89"/>
                <a:gd name="T44" fmla="*/ 133 w 141"/>
                <a:gd name="T45" fmla="*/ 21 h 89"/>
                <a:gd name="T46" fmla="*/ 114 w 141"/>
                <a:gd name="T47" fmla="*/ 62 h 89"/>
                <a:gd name="T48" fmla="*/ 69 w 141"/>
                <a:gd name="T49" fmla="*/ 81 h 89"/>
                <a:gd name="T50" fmla="*/ 24 w 141"/>
                <a:gd name="T51" fmla="*/ 62 h 89"/>
                <a:gd name="T52" fmla="*/ 8 w 141"/>
                <a:gd name="T53" fmla="*/ 35 h 89"/>
                <a:gd name="T54" fmla="*/ 0 w 141"/>
                <a:gd name="T55" fmla="*/ 37 h 89"/>
                <a:gd name="T56" fmla="*/ 18 w 141"/>
                <a:gd name="T57" fmla="*/ 68 h 89"/>
                <a:gd name="T58" fmla="*/ 69 w 141"/>
                <a:gd name="T59" fmla="*/ 89 h 89"/>
                <a:gd name="T60" fmla="*/ 120 w 141"/>
                <a:gd name="T61" fmla="*/ 68 h 89"/>
                <a:gd name="T62" fmla="*/ 141 w 141"/>
                <a:gd name="T63" fmla="*/ 17 h 89"/>
                <a:gd name="T64" fmla="*/ 141 w 141"/>
                <a:gd name="T65" fmla="*/ 13 h 89"/>
                <a:gd name="T66" fmla="*/ 93 w 141"/>
                <a:gd name="T67" fmla="*/ 13 h 89"/>
                <a:gd name="T68" fmla="*/ 85 w 141"/>
                <a:gd name="T69" fmla="*/ 1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89">
                  <a:moveTo>
                    <a:pt x="85" y="13"/>
                  </a:moveTo>
                  <a:cubicBezTo>
                    <a:pt x="69" y="13"/>
                    <a:pt x="69" y="13"/>
                    <a:pt x="69" y="13"/>
                  </a:cubicBezTo>
                  <a:cubicBezTo>
                    <a:pt x="67" y="13"/>
                    <a:pt x="65" y="15"/>
                    <a:pt x="65" y="17"/>
                  </a:cubicBezTo>
                  <a:cubicBezTo>
                    <a:pt x="65" y="19"/>
                    <a:pt x="67" y="21"/>
                    <a:pt x="69" y="21"/>
                  </a:cubicBezTo>
                  <a:cubicBezTo>
                    <a:pt x="84" y="21"/>
                    <a:pt x="84" y="21"/>
                    <a:pt x="84" y="21"/>
                  </a:cubicBezTo>
                  <a:cubicBezTo>
                    <a:pt x="84" y="24"/>
                    <a:pt x="82" y="26"/>
                    <a:pt x="80" y="28"/>
                  </a:cubicBezTo>
                  <a:cubicBezTo>
                    <a:pt x="74" y="34"/>
                    <a:pt x="64" y="34"/>
                    <a:pt x="58" y="28"/>
                  </a:cubicBezTo>
                  <a:cubicBezTo>
                    <a:pt x="55" y="25"/>
                    <a:pt x="53" y="21"/>
                    <a:pt x="53" y="17"/>
                  </a:cubicBezTo>
                  <a:cubicBezTo>
                    <a:pt x="53" y="13"/>
                    <a:pt x="55" y="9"/>
                    <a:pt x="58" y="6"/>
                  </a:cubicBezTo>
                  <a:cubicBezTo>
                    <a:pt x="52" y="0"/>
                    <a:pt x="52" y="0"/>
                    <a:pt x="52" y="0"/>
                  </a:cubicBezTo>
                  <a:cubicBezTo>
                    <a:pt x="47" y="5"/>
                    <a:pt x="45" y="11"/>
                    <a:pt x="45" y="17"/>
                  </a:cubicBezTo>
                  <a:cubicBezTo>
                    <a:pt x="45" y="23"/>
                    <a:pt x="47" y="29"/>
                    <a:pt x="52" y="34"/>
                  </a:cubicBezTo>
                  <a:cubicBezTo>
                    <a:pt x="57" y="39"/>
                    <a:pt x="63" y="41"/>
                    <a:pt x="69" y="41"/>
                  </a:cubicBezTo>
                  <a:cubicBezTo>
                    <a:pt x="75" y="41"/>
                    <a:pt x="81" y="39"/>
                    <a:pt x="86" y="34"/>
                  </a:cubicBezTo>
                  <a:cubicBezTo>
                    <a:pt x="90" y="30"/>
                    <a:pt x="92" y="26"/>
                    <a:pt x="93" y="21"/>
                  </a:cubicBezTo>
                  <a:cubicBezTo>
                    <a:pt x="93" y="21"/>
                    <a:pt x="93" y="21"/>
                    <a:pt x="93" y="21"/>
                  </a:cubicBezTo>
                  <a:cubicBezTo>
                    <a:pt x="109" y="21"/>
                    <a:pt x="109" y="21"/>
                    <a:pt x="109" y="21"/>
                  </a:cubicBezTo>
                  <a:cubicBezTo>
                    <a:pt x="108" y="30"/>
                    <a:pt x="104" y="39"/>
                    <a:pt x="97" y="45"/>
                  </a:cubicBezTo>
                  <a:cubicBezTo>
                    <a:pt x="94" y="49"/>
                    <a:pt x="89" y="52"/>
                    <a:pt x="84" y="54"/>
                  </a:cubicBezTo>
                  <a:cubicBezTo>
                    <a:pt x="87" y="61"/>
                    <a:pt x="87" y="61"/>
                    <a:pt x="87" y="61"/>
                  </a:cubicBezTo>
                  <a:cubicBezTo>
                    <a:pt x="93" y="59"/>
                    <a:pt x="98" y="55"/>
                    <a:pt x="103" y="51"/>
                  </a:cubicBezTo>
                  <a:cubicBezTo>
                    <a:pt x="111" y="43"/>
                    <a:pt x="116" y="32"/>
                    <a:pt x="117" y="21"/>
                  </a:cubicBezTo>
                  <a:cubicBezTo>
                    <a:pt x="133" y="21"/>
                    <a:pt x="133" y="21"/>
                    <a:pt x="133" y="21"/>
                  </a:cubicBezTo>
                  <a:cubicBezTo>
                    <a:pt x="132" y="37"/>
                    <a:pt x="125" y="51"/>
                    <a:pt x="114" y="62"/>
                  </a:cubicBezTo>
                  <a:cubicBezTo>
                    <a:pt x="102" y="74"/>
                    <a:pt x="86" y="81"/>
                    <a:pt x="69" y="81"/>
                  </a:cubicBezTo>
                  <a:cubicBezTo>
                    <a:pt x="52" y="81"/>
                    <a:pt x="36" y="74"/>
                    <a:pt x="24" y="62"/>
                  </a:cubicBezTo>
                  <a:cubicBezTo>
                    <a:pt x="16" y="55"/>
                    <a:pt x="11" y="45"/>
                    <a:pt x="8" y="35"/>
                  </a:cubicBezTo>
                  <a:cubicBezTo>
                    <a:pt x="0" y="37"/>
                    <a:pt x="0" y="37"/>
                    <a:pt x="0" y="37"/>
                  </a:cubicBezTo>
                  <a:cubicBezTo>
                    <a:pt x="3" y="49"/>
                    <a:pt x="10" y="59"/>
                    <a:pt x="18" y="68"/>
                  </a:cubicBezTo>
                  <a:cubicBezTo>
                    <a:pt x="32" y="82"/>
                    <a:pt x="50" y="89"/>
                    <a:pt x="69" y="89"/>
                  </a:cubicBezTo>
                  <a:cubicBezTo>
                    <a:pt x="88" y="89"/>
                    <a:pt x="106" y="82"/>
                    <a:pt x="120" y="68"/>
                  </a:cubicBezTo>
                  <a:cubicBezTo>
                    <a:pt x="134" y="54"/>
                    <a:pt x="141" y="36"/>
                    <a:pt x="141" y="17"/>
                  </a:cubicBezTo>
                  <a:cubicBezTo>
                    <a:pt x="141" y="13"/>
                    <a:pt x="141" y="13"/>
                    <a:pt x="141" y="13"/>
                  </a:cubicBezTo>
                  <a:cubicBezTo>
                    <a:pt x="93" y="13"/>
                    <a:pt x="93" y="13"/>
                    <a:pt x="93" y="13"/>
                  </a:cubicBezTo>
                  <a:lnTo>
                    <a:pt x="8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Oval 306">
              <a:extLst>
                <a:ext uri="{FF2B5EF4-FFF2-40B4-BE49-F238E27FC236}">
                  <a16:creationId xmlns:a16="http://schemas.microsoft.com/office/drawing/2014/main" id="{14582B07-8C4C-9548-80B0-7812535B2C48}"/>
                </a:ext>
              </a:extLst>
            </p:cNvPr>
            <p:cNvSpPr>
              <a:spLocks noChangeArrowheads="1"/>
            </p:cNvSpPr>
            <p:nvPr/>
          </p:nvSpPr>
          <p:spPr bwMode="auto">
            <a:xfrm>
              <a:off x="3830" y="2102"/>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307">
              <a:extLst>
                <a:ext uri="{FF2B5EF4-FFF2-40B4-BE49-F238E27FC236}">
                  <a16:creationId xmlns:a16="http://schemas.microsoft.com/office/drawing/2014/main" id="{91B02708-4E82-4353-6F45-9BF8AB1BDB19}"/>
                </a:ext>
              </a:extLst>
            </p:cNvPr>
            <p:cNvSpPr>
              <a:spLocks noChangeArrowheads="1"/>
            </p:cNvSpPr>
            <p:nvPr/>
          </p:nvSpPr>
          <p:spPr bwMode="auto">
            <a:xfrm>
              <a:off x="3830" y="2257"/>
              <a:ext cx="20"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308">
              <a:extLst>
                <a:ext uri="{FF2B5EF4-FFF2-40B4-BE49-F238E27FC236}">
                  <a16:creationId xmlns:a16="http://schemas.microsoft.com/office/drawing/2014/main" id="{E75138AD-5742-EE67-B15D-588AA7B16CE3}"/>
                </a:ext>
              </a:extLst>
            </p:cNvPr>
            <p:cNvSpPr>
              <a:spLocks noChangeArrowheads="1"/>
            </p:cNvSpPr>
            <p:nvPr/>
          </p:nvSpPr>
          <p:spPr bwMode="auto">
            <a:xfrm>
              <a:off x="3666" y="2150"/>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4">
            <a:extLst>
              <a:ext uri="{FF2B5EF4-FFF2-40B4-BE49-F238E27FC236}">
                <a16:creationId xmlns:a16="http://schemas.microsoft.com/office/drawing/2014/main" id="{C8A650A8-CB0A-7734-9879-08DF6E0A8E55}"/>
              </a:ext>
            </a:extLst>
          </p:cNvPr>
          <p:cNvGrpSpPr>
            <a:grpSpLocks noChangeAspect="1"/>
          </p:cNvGrpSpPr>
          <p:nvPr/>
        </p:nvGrpSpPr>
        <p:grpSpPr bwMode="auto">
          <a:xfrm>
            <a:off x="5521516" y="2543513"/>
            <a:ext cx="1148967" cy="923330"/>
            <a:chOff x="3647" y="2005"/>
            <a:chExt cx="387" cy="311"/>
          </a:xfrm>
          <a:solidFill>
            <a:schemeClr val="accent3"/>
          </a:solidFill>
        </p:grpSpPr>
        <p:sp>
          <p:nvSpPr>
            <p:cNvPr id="20" name="Freeform 5">
              <a:extLst>
                <a:ext uri="{FF2B5EF4-FFF2-40B4-BE49-F238E27FC236}">
                  <a16:creationId xmlns:a16="http://schemas.microsoft.com/office/drawing/2014/main" id="{01EB9061-E26A-6273-ED38-3CC94E63CEC1}"/>
                </a:ext>
              </a:extLst>
            </p:cNvPr>
            <p:cNvSpPr>
              <a:spLocks noEditPoints="1"/>
            </p:cNvSpPr>
            <p:nvPr/>
          </p:nvSpPr>
          <p:spPr bwMode="auto">
            <a:xfrm>
              <a:off x="3647" y="2005"/>
              <a:ext cx="387" cy="311"/>
            </a:xfrm>
            <a:custGeom>
              <a:avLst/>
              <a:gdLst>
                <a:gd name="T0" fmla="*/ 140 w 160"/>
                <a:gd name="T1" fmla="*/ 0 h 128"/>
                <a:gd name="T2" fmla="*/ 20 w 160"/>
                <a:gd name="T3" fmla="*/ 0 h 128"/>
                <a:gd name="T4" fmla="*/ 0 w 160"/>
                <a:gd name="T5" fmla="*/ 20 h 128"/>
                <a:gd name="T6" fmla="*/ 0 w 160"/>
                <a:gd name="T7" fmla="*/ 108 h 128"/>
                <a:gd name="T8" fmla="*/ 20 w 160"/>
                <a:gd name="T9" fmla="*/ 128 h 128"/>
                <a:gd name="T10" fmla="*/ 140 w 160"/>
                <a:gd name="T11" fmla="*/ 128 h 128"/>
                <a:gd name="T12" fmla="*/ 160 w 160"/>
                <a:gd name="T13" fmla="*/ 108 h 128"/>
                <a:gd name="T14" fmla="*/ 160 w 160"/>
                <a:gd name="T15" fmla="*/ 20 h 128"/>
                <a:gd name="T16" fmla="*/ 140 w 160"/>
                <a:gd name="T17" fmla="*/ 0 h 128"/>
                <a:gd name="T18" fmla="*/ 152 w 160"/>
                <a:gd name="T19" fmla="*/ 108 h 128"/>
                <a:gd name="T20" fmla="*/ 140 w 160"/>
                <a:gd name="T21" fmla="*/ 120 h 128"/>
                <a:gd name="T22" fmla="*/ 20 w 160"/>
                <a:gd name="T23" fmla="*/ 120 h 128"/>
                <a:gd name="T24" fmla="*/ 8 w 160"/>
                <a:gd name="T25" fmla="*/ 108 h 128"/>
                <a:gd name="T26" fmla="*/ 8 w 160"/>
                <a:gd name="T27" fmla="*/ 20 h 128"/>
                <a:gd name="T28" fmla="*/ 20 w 160"/>
                <a:gd name="T29" fmla="*/ 8 h 128"/>
                <a:gd name="T30" fmla="*/ 140 w 160"/>
                <a:gd name="T31" fmla="*/ 8 h 128"/>
                <a:gd name="T32" fmla="*/ 152 w 160"/>
                <a:gd name="T33" fmla="*/ 20 h 128"/>
                <a:gd name="T34" fmla="*/ 152 w 160"/>
                <a:gd name="T35" fmla="*/ 10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128">
                  <a:moveTo>
                    <a:pt x="140" y="0"/>
                  </a:moveTo>
                  <a:cubicBezTo>
                    <a:pt x="20" y="0"/>
                    <a:pt x="20" y="0"/>
                    <a:pt x="20" y="0"/>
                  </a:cubicBezTo>
                  <a:cubicBezTo>
                    <a:pt x="9" y="0"/>
                    <a:pt x="0" y="9"/>
                    <a:pt x="0" y="20"/>
                  </a:cubicBezTo>
                  <a:cubicBezTo>
                    <a:pt x="0" y="108"/>
                    <a:pt x="0" y="108"/>
                    <a:pt x="0" y="108"/>
                  </a:cubicBezTo>
                  <a:cubicBezTo>
                    <a:pt x="0" y="119"/>
                    <a:pt x="9" y="128"/>
                    <a:pt x="20" y="128"/>
                  </a:cubicBezTo>
                  <a:cubicBezTo>
                    <a:pt x="140" y="128"/>
                    <a:pt x="140" y="128"/>
                    <a:pt x="140" y="128"/>
                  </a:cubicBezTo>
                  <a:cubicBezTo>
                    <a:pt x="151" y="128"/>
                    <a:pt x="160" y="119"/>
                    <a:pt x="160" y="108"/>
                  </a:cubicBezTo>
                  <a:cubicBezTo>
                    <a:pt x="160" y="20"/>
                    <a:pt x="160" y="20"/>
                    <a:pt x="160" y="20"/>
                  </a:cubicBezTo>
                  <a:cubicBezTo>
                    <a:pt x="160" y="9"/>
                    <a:pt x="151" y="0"/>
                    <a:pt x="140" y="0"/>
                  </a:cubicBezTo>
                  <a:close/>
                  <a:moveTo>
                    <a:pt x="152" y="108"/>
                  </a:moveTo>
                  <a:cubicBezTo>
                    <a:pt x="152" y="115"/>
                    <a:pt x="147" y="120"/>
                    <a:pt x="140" y="120"/>
                  </a:cubicBezTo>
                  <a:cubicBezTo>
                    <a:pt x="20" y="120"/>
                    <a:pt x="20" y="120"/>
                    <a:pt x="20" y="120"/>
                  </a:cubicBezTo>
                  <a:cubicBezTo>
                    <a:pt x="13" y="120"/>
                    <a:pt x="8" y="115"/>
                    <a:pt x="8" y="108"/>
                  </a:cubicBezTo>
                  <a:cubicBezTo>
                    <a:pt x="8" y="20"/>
                    <a:pt x="8" y="20"/>
                    <a:pt x="8" y="20"/>
                  </a:cubicBezTo>
                  <a:cubicBezTo>
                    <a:pt x="8" y="13"/>
                    <a:pt x="13" y="8"/>
                    <a:pt x="20" y="8"/>
                  </a:cubicBezTo>
                  <a:cubicBezTo>
                    <a:pt x="140" y="8"/>
                    <a:pt x="140" y="8"/>
                    <a:pt x="140" y="8"/>
                  </a:cubicBezTo>
                  <a:cubicBezTo>
                    <a:pt x="147" y="8"/>
                    <a:pt x="152" y="13"/>
                    <a:pt x="152" y="20"/>
                  </a:cubicBezTo>
                  <a:lnTo>
                    <a:pt x="15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A919F326-3E01-BA2B-A787-26B10F652E8A}"/>
                </a:ext>
              </a:extLst>
            </p:cNvPr>
            <p:cNvSpPr>
              <a:spLocks noChangeArrowheads="1"/>
            </p:cNvSpPr>
            <p:nvPr/>
          </p:nvSpPr>
          <p:spPr bwMode="auto">
            <a:xfrm>
              <a:off x="3705" y="2063"/>
              <a:ext cx="58"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90183102-FDC8-9CE3-33ED-B89B8B348A60}"/>
                </a:ext>
              </a:extLst>
            </p:cNvPr>
            <p:cNvSpPr>
              <a:spLocks noChangeArrowheads="1"/>
            </p:cNvSpPr>
            <p:nvPr/>
          </p:nvSpPr>
          <p:spPr bwMode="auto">
            <a:xfrm>
              <a:off x="3705" y="2121"/>
              <a:ext cx="5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B7C93AB7-A3EF-BBF8-36C5-1A982A328E50}"/>
                </a:ext>
              </a:extLst>
            </p:cNvPr>
            <p:cNvSpPr>
              <a:spLocks noChangeArrowheads="1"/>
            </p:cNvSpPr>
            <p:nvPr/>
          </p:nvSpPr>
          <p:spPr bwMode="auto">
            <a:xfrm>
              <a:off x="3705" y="2179"/>
              <a:ext cx="58"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30D25D36-DA89-D324-5EF0-67C6944D90CD}"/>
                </a:ext>
              </a:extLst>
            </p:cNvPr>
            <p:cNvSpPr>
              <a:spLocks noChangeArrowheads="1"/>
            </p:cNvSpPr>
            <p:nvPr/>
          </p:nvSpPr>
          <p:spPr bwMode="auto">
            <a:xfrm>
              <a:off x="3705" y="2238"/>
              <a:ext cx="58"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CECC557F-A2FB-9984-7691-B2C2A43AC16D}"/>
                </a:ext>
              </a:extLst>
            </p:cNvPr>
            <p:cNvSpPr>
              <a:spLocks noChangeArrowheads="1"/>
            </p:cNvSpPr>
            <p:nvPr/>
          </p:nvSpPr>
          <p:spPr bwMode="auto">
            <a:xfrm>
              <a:off x="3801" y="2238"/>
              <a:ext cx="174"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8E4C4EA7-B809-CA11-8F52-328C0EC16C2C}"/>
                </a:ext>
              </a:extLst>
            </p:cNvPr>
            <p:cNvSpPr>
              <a:spLocks noChangeArrowheads="1"/>
            </p:cNvSpPr>
            <p:nvPr/>
          </p:nvSpPr>
          <p:spPr bwMode="auto">
            <a:xfrm>
              <a:off x="3937" y="2063"/>
              <a:ext cx="19" cy="1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C4CADFAE-9D59-D61A-7053-02AA0139A0E7}"/>
                </a:ext>
              </a:extLst>
            </p:cNvPr>
            <p:cNvSpPr>
              <a:spLocks noChangeArrowheads="1"/>
            </p:cNvSpPr>
            <p:nvPr/>
          </p:nvSpPr>
          <p:spPr bwMode="auto">
            <a:xfrm>
              <a:off x="3879" y="2131"/>
              <a:ext cx="19" cy="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7">
              <a:extLst>
                <a:ext uri="{FF2B5EF4-FFF2-40B4-BE49-F238E27FC236}">
                  <a16:creationId xmlns:a16="http://schemas.microsoft.com/office/drawing/2014/main" id="{10CCD5E6-7AD5-1447-A344-584EFED607AE}"/>
                </a:ext>
              </a:extLst>
            </p:cNvPr>
            <p:cNvSpPr>
              <a:spLocks noChangeArrowheads="1"/>
            </p:cNvSpPr>
            <p:nvPr/>
          </p:nvSpPr>
          <p:spPr bwMode="auto">
            <a:xfrm>
              <a:off x="3821" y="2199"/>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oup 31">
            <a:extLst>
              <a:ext uri="{FF2B5EF4-FFF2-40B4-BE49-F238E27FC236}">
                <a16:creationId xmlns:a16="http://schemas.microsoft.com/office/drawing/2014/main" id="{556E0223-B0C3-F4A9-2502-EC3D87479B13}"/>
              </a:ext>
            </a:extLst>
          </p:cNvPr>
          <p:cNvGrpSpPr>
            <a:grpSpLocks noChangeAspect="1"/>
          </p:cNvGrpSpPr>
          <p:nvPr/>
        </p:nvGrpSpPr>
        <p:grpSpPr bwMode="auto">
          <a:xfrm>
            <a:off x="9101187" y="2435271"/>
            <a:ext cx="1150938" cy="1150938"/>
            <a:chOff x="3666" y="1986"/>
            <a:chExt cx="348" cy="348"/>
          </a:xfrm>
          <a:solidFill>
            <a:schemeClr val="accent3"/>
          </a:solidFill>
        </p:grpSpPr>
        <p:sp>
          <p:nvSpPr>
            <p:cNvPr id="33" name="Freeform 17">
              <a:extLst>
                <a:ext uri="{FF2B5EF4-FFF2-40B4-BE49-F238E27FC236}">
                  <a16:creationId xmlns:a16="http://schemas.microsoft.com/office/drawing/2014/main" id="{396E4843-6458-63D6-0754-BBFC8CCFBF7A}"/>
                </a:ext>
              </a:extLst>
            </p:cNvPr>
            <p:cNvSpPr>
              <a:spLocks noEditPoints="1"/>
            </p:cNvSpPr>
            <p:nvPr/>
          </p:nvSpPr>
          <p:spPr bwMode="auto">
            <a:xfrm>
              <a:off x="3666" y="1986"/>
              <a:ext cx="348" cy="348"/>
            </a:xfrm>
            <a:custGeom>
              <a:avLst/>
              <a:gdLst>
                <a:gd name="T0" fmla="*/ 72 w 144"/>
                <a:gd name="T1" fmla="*/ 4 h 144"/>
                <a:gd name="T2" fmla="*/ 48 w 144"/>
                <a:gd name="T3" fmla="*/ 1 h 144"/>
                <a:gd name="T4" fmla="*/ 43 w 144"/>
                <a:gd name="T5" fmla="*/ 3 h 144"/>
                <a:gd name="T6" fmla="*/ 29 w 144"/>
                <a:gd name="T7" fmla="*/ 15 h 144"/>
                <a:gd name="T8" fmla="*/ 28 w 144"/>
                <a:gd name="T9" fmla="*/ 17 h 144"/>
                <a:gd name="T10" fmla="*/ 4 w 144"/>
                <a:gd name="T11" fmla="*/ 72 h 144"/>
                <a:gd name="T12" fmla="*/ 4 w 144"/>
                <a:gd name="T13" fmla="*/ 74 h 144"/>
                <a:gd name="T14" fmla="*/ 2 w 144"/>
                <a:gd name="T15" fmla="*/ 76 h 144"/>
                <a:gd name="T16" fmla="*/ 1 w 144"/>
                <a:gd name="T17" fmla="*/ 80 h 144"/>
                <a:gd name="T18" fmla="*/ 0 w 144"/>
                <a:gd name="T19" fmla="*/ 85 h 144"/>
                <a:gd name="T20" fmla="*/ 0 w 144"/>
                <a:gd name="T21" fmla="*/ 87 h 144"/>
                <a:gd name="T22" fmla="*/ 0 w 144"/>
                <a:gd name="T23" fmla="*/ 90 h 144"/>
                <a:gd name="T24" fmla="*/ 1 w 144"/>
                <a:gd name="T25" fmla="*/ 96 h 144"/>
                <a:gd name="T26" fmla="*/ 2 w 144"/>
                <a:gd name="T27" fmla="*/ 100 h 144"/>
                <a:gd name="T28" fmla="*/ 5 w 144"/>
                <a:gd name="T29" fmla="*/ 105 h 144"/>
                <a:gd name="T30" fmla="*/ 6 w 144"/>
                <a:gd name="T31" fmla="*/ 107 h 144"/>
                <a:gd name="T32" fmla="*/ 8 w 144"/>
                <a:gd name="T33" fmla="*/ 109 h 144"/>
                <a:gd name="T34" fmla="*/ 12 w 144"/>
                <a:gd name="T35" fmla="*/ 113 h 144"/>
                <a:gd name="T36" fmla="*/ 15 w 144"/>
                <a:gd name="T37" fmla="*/ 115 h 144"/>
                <a:gd name="T38" fmla="*/ 18 w 144"/>
                <a:gd name="T39" fmla="*/ 117 h 144"/>
                <a:gd name="T40" fmla="*/ 20 w 144"/>
                <a:gd name="T41" fmla="*/ 118 h 144"/>
                <a:gd name="T42" fmla="*/ 25 w 144"/>
                <a:gd name="T43" fmla="*/ 119 h 144"/>
                <a:gd name="T44" fmla="*/ 88 w 144"/>
                <a:gd name="T45" fmla="*/ 144 h 144"/>
                <a:gd name="T46" fmla="*/ 140 w 144"/>
                <a:gd name="T47" fmla="*/ 72 h 144"/>
                <a:gd name="T48" fmla="*/ 33 w 144"/>
                <a:gd name="T49" fmla="*/ 120 h 144"/>
                <a:gd name="T50" fmla="*/ 44 w 144"/>
                <a:gd name="T51" fmla="*/ 118 h 144"/>
                <a:gd name="T52" fmla="*/ 61 w 144"/>
                <a:gd name="T53" fmla="*/ 116 h 144"/>
                <a:gd name="T54" fmla="*/ 52 w 144"/>
                <a:gd name="T55" fmla="*/ 100 h 144"/>
                <a:gd name="T56" fmla="*/ 44 w 144"/>
                <a:gd name="T57" fmla="*/ 100 h 144"/>
                <a:gd name="T58" fmla="*/ 29 w 144"/>
                <a:gd name="T59" fmla="*/ 112 h 144"/>
                <a:gd name="T60" fmla="*/ 23 w 144"/>
                <a:gd name="T61" fmla="*/ 110 h 144"/>
                <a:gd name="T62" fmla="*/ 18 w 144"/>
                <a:gd name="T63" fmla="*/ 107 h 144"/>
                <a:gd name="T64" fmla="*/ 14 w 144"/>
                <a:gd name="T65" fmla="*/ 103 h 144"/>
                <a:gd name="T66" fmla="*/ 11 w 144"/>
                <a:gd name="T67" fmla="*/ 99 h 144"/>
                <a:gd name="T68" fmla="*/ 9 w 144"/>
                <a:gd name="T69" fmla="*/ 93 h 144"/>
                <a:gd name="T70" fmla="*/ 8 w 144"/>
                <a:gd name="T71" fmla="*/ 88 h 144"/>
                <a:gd name="T72" fmla="*/ 8 w 144"/>
                <a:gd name="T73" fmla="*/ 85 h 144"/>
                <a:gd name="T74" fmla="*/ 9 w 144"/>
                <a:gd name="T75" fmla="*/ 81 h 144"/>
                <a:gd name="T76" fmla="*/ 11 w 144"/>
                <a:gd name="T77" fmla="*/ 77 h 144"/>
                <a:gd name="T78" fmla="*/ 21 w 144"/>
                <a:gd name="T79" fmla="*/ 58 h 144"/>
                <a:gd name="T80" fmla="*/ 24 w 144"/>
                <a:gd name="T81" fmla="*/ 33 h 144"/>
                <a:gd name="T82" fmla="*/ 35 w 144"/>
                <a:gd name="T83" fmla="*/ 70 h 144"/>
                <a:gd name="T84" fmla="*/ 54 w 144"/>
                <a:gd name="T85" fmla="*/ 51 h 144"/>
                <a:gd name="T86" fmla="*/ 33 w 144"/>
                <a:gd name="T87" fmla="*/ 38 h 144"/>
                <a:gd name="T88" fmla="*/ 33 w 144"/>
                <a:gd name="T89" fmla="*/ 26 h 144"/>
                <a:gd name="T90" fmla="*/ 38 w 144"/>
                <a:gd name="T91" fmla="*/ 17 h 144"/>
                <a:gd name="T92" fmla="*/ 43 w 144"/>
                <a:gd name="T93" fmla="*/ 12 h 144"/>
                <a:gd name="T94" fmla="*/ 49 w 144"/>
                <a:gd name="T95" fmla="*/ 9 h 144"/>
                <a:gd name="T96" fmla="*/ 68 w 144"/>
                <a:gd name="T97" fmla="*/ 133 h 144"/>
                <a:gd name="T98" fmla="*/ 115 w 144"/>
                <a:gd name="T99" fmla="*/ 112 h 144"/>
                <a:gd name="T100" fmla="*/ 111 w 144"/>
                <a:gd name="T101" fmla="*/ 120 h 144"/>
                <a:gd name="T102" fmla="*/ 76 w 144"/>
                <a:gd name="T103" fmla="*/ 96 h 144"/>
                <a:gd name="T104" fmla="*/ 84 w 144"/>
                <a:gd name="T105" fmla="*/ 76 h 144"/>
                <a:gd name="T106" fmla="*/ 76 w 144"/>
                <a:gd name="T107" fmla="*/ 11 h 144"/>
                <a:gd name="T108" fmla="*/ 112 w 144"/>
                <a:gd name="T109" fmla="*/ 44 h 144"/>
                <a:gd name="T110" fmla="*/ 84 w 144"/>
                <a:gd name="T111" fmla="*/ 36 h 144"/>
                <a:gd name="T112" fmla="*/ 120 w 144"/>
                <a:gd name="T113" fmla="*/ 33 h 144"/>
                <a:gd name="T114" fmla="*/ 130 w 144"/>
                <a:gd name="T115" fmla="*/ 60 h 144"/>
                <a:gd name="T116" fmla="*/ 116 w 144"/>
                <a:gd name="T117" fmla="*/ 76 h 144"/>
                <a:gd name="T118" fmla="*/ 130 w 144"/>
                <a:gd name="T119" fmla="*/ 72 h 144"/>
                <a:gd name="T120" fmla="*/ 136 w 144"/>
                <a:gd name="T121" fmla="*/ 8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 h="144">
                  <a:moveTo>
                    <a:pt x="119" y="25"/>
                  </a:moveTo>
                  <a:cubicBezTo>
                    <a:pt x="116" y="10"/>
                    <a:pt x="103" y="0"/>
                    <a:pt x="88" y="0"/>
                  </a:cubicBezTo>
                  <a:cubicBezTo>
                    <a:pt x="82" y="0"/>
                    <a:pt x="77" y="1"/>
                    <a:pt x="72" y="4"/>
                  </a:cubicBezTo>
                  <a:cubicBezTo>
                    <a:pt x="67" y="1"/>
                    <a:pt x="62" y="0"/>
                    <a:pt x="56" y="0"/>
                  </a:cubicBezTo>
                  <a:cubicBezTo>
                    <a:pt x="53" y="0"/>
                    <a:pt x="50" y="0"/>
                    <a:pt x="48" y="1"/>
                  </a:cubicBezTo>
                  <a:cubicBezTo>
                    <a:pt x="48" y="1"/>
                    <a:pt x="48" y="1"/>
                    <a:pt x="48" y="1"/>
                  </a:cubicBezTo>
                  <a:cubicBezTo>
                    <a:pt x="47" y="1"/>
                    <a:pt x="47" y="1"/>
                    <a:pt x="46" y="2"/>
                  </a:cubicBezTo>
                  <a:cubicBezTo>
                    <a:pt x="46" y="2"/>
                    <a:pt x="45" y="2"/>
                    <a:pt x="45" y="2"/>
                  </a:cubicBezTo>
                  <a:cubicBezTo>
                    <a:pt x="44" y="2"/>
                    <a:pt x="44" y="2"/>
                    <a:pt x="43" y="3"/>
                  </a:cubicBezTo>
                  <a:cubicBezTo>
                    <a:pt x="43" y="3"/>
                    <a:pt x="43" y="3"/>
                    <a:pt x="43" y="3"/>
                  </a:cubicBezTo>
                  <a:cubicBezTo>
                    <a:pt x="37" y="5"/>
                    <a:pt x="32" y="10"/>
                    <a:pt x="29" y="15"/>
                  </a:cubicBezTo>
                  <a:cubicBezTo>
                    <a:pt x="29" y="15"/>
                    <a:pt x="29" y="15"/>
                    <a:pt x="29" y="15"/>
                  </a:cubicBezTo>
                  <a:cubicBezTo>
                    <a:pt x="29" y="15"/>
                    <a:pt x="28" y="16"/>
                    <a:pt x="28" y="16"/>
                  </a:cubicBezTo>
                  <a:cubicBezTo>
                    <a:pt x="28" y="16"/>
                    <a:pt x="28" y="17"/>
                    <a:pt x="28" y="17"/>
                  </a:cubicBezTo>
                  <a:cubicBezTo>
                    <a:pt x="28" y="17"/>
                    <a:pt x="28" y="17"/>
                    <a:pt x="28" y="17"/>
                  </a:cubicBezTo>
                  <a:cubicBezTo>
                    <a:pt x="26" y="20"/>
                    <a:pt x="25" y="22"/>
                    <a:pt x="25" y="25"/>
                  </a:cubicBezTo>
                  <a:cubicBezTo>
                    <a:pt x="10" y="28"/>
                    <a:pt x="0" y="41"/>
                    <a:pt x="0" y="56"/>
                  </a:cubicBezTo>
                  <a:cubicBezTo>
                    <a:pt x="0" y="62"/>
                    <a:pt x="1" y="67"/>
                    <a:pt x="4" y="72"/>
                  </a:cubicBezTo>
                  <a:cubicBezTo>
                    <a:pt x="4" y="72"/>
                    <a:pt x="4" y="72"/>
                    <a:pt x="4" y="72"/>
                  </a:cubicBezTo>
                  <a:cubicBezTo>
                    <a:pt x="4" y="73"/>
                    <a:pt x="4" y="73"/>
                    <a:pt x="4" y="73"/>
                  </a:cubicBezTo>
                  <a:cubicBezTo>
                    <a:pt x="4" y="73"/>
                    <a:pt x="4" y="73"/>
                    <a:pt x="4" y="74"/>
                  </a:cubicBezTo>
                  <a:cubicBezTo>
                    <a:pt x="3" y="73"/>
                    <a:pt x="3" y="73"/>
                    <a:pt x="3" y="73"/>
                  </a:cubicBezTo>
                  <a:cubicBezTo>
                    <a:pt x="3" y="74"/>
                    <a:pt x="3" y="74"/>
                    <a:pt x="3" y="75"/>
                  </a:cubicBezTo>
                  <a:cubicBezTo>
                    <a:pt x="3" y="75"/>
                    <a:pt x="2" y="76"/>
                    <a:pt x="2" y="76"/>
                  </a:cubicBezTo>
                  <a:cubicBezTo>
                    <a:pt x="2" y="76"/>
                    <a:pt x="2" y="77"/>
                    <a:pt x="2" y="77"/>
                  </a:cubicBezTo>
                  <a:cubicBezTo>
                    <a:pt x="2" y="77"/>
                    <a:pt x="2" y="78"/>
                    <a:pt x="1" y="79"/>
                  </a:cubicBezTo>
                  <a:cubicBezTo>
                    <a:pt x="1" y="79"/>
                    <a:pt x="1" y="80"/>
                    <a:pt x="1" y="80"/>
                  </a:cubicBezTo>
                  <a:cubicBezTo>
                    <a:pt x="1" y="81"/>
                    <a:pt x="1" y="81"/>
                    <a:pt x="1" y="81"/>
                  </a:cubicBezTo>
                  <a:cubicBezTo>
                    <a:pt x="1" y="82"/>
                    <a:pt x="1" y="82"/>
                    <a:pt x="0" y="83"/>
                  </a:cubicBezTo>
                  <a:cubicBezTo>
                    <a:pt x="0" y="83"/>
                    <a:pt x="0" y="84"/>
                    <a:pt x="0" y="85"/>
                  </a:cubicBezTo>
                  <a:cubicBezTo>
                    <a:pt x="0" y="85"/>
                    <a:pt x="0" y="85"/>
                    <a:pt x="0" y="85"/>
                  </a:cubicBezTo>
                  <a:cubicBezTo>
                    <a:pt x="0" y="85"/>
                    <a:pt x="0" y="86"/>
                    <a:pt x="0" y="86"/>
                  </a:cubicBezTo>
                  <a:cubicBezTo>
                    <a:pt x="0" y="86"/>
                    <a:pt x="0" y="87"/>
                    <a:pt x="0" y="87"/>
                  </a:cubicBezTo>
                  <a:cubicBezTo>
                    <a:pt x="0" y="87"/>
                    <a:pt x="0" y="88"/>
                    <a:pt x="0" y="88"/>
                  </a:cubicBezTo>
                  <a:cubicBezTo>
                    <a:pt x="0" y="89"/>
                    <a:pt x="0" y="90"/>
                    <a:pt x="0" y="90"/>
                  </a:cubicBezTo>
                  <a:cubicBezTo>
                    <a:pt x="0" y="90"/>
                    <a:pt x="0" y="90"/>
                    <a:pt x="0" y="90"/>
                  </a:cubicBezTo>
                  <a:cubicBezTo>
                    <a:pt x="0" y="92"/>
                    <a:pt x="1" y="94"/>
                    <a:pt x="1" y="95"/>
                  </a:cubicBezTo>
                  <a:cubicBezTo>
                    <a:pt x="1" y="95"/>
                    <a:pt x="1" y="95"/>
                    <a:pt x="1" y="95"/>
                  </a:cubicBezTo>
                  <a:cubicBezTo>
                    <a:pt x="1" y="95"/>
                    <a:pt x="1" y="96"/>
                    <a:pt x="1" y="96"/>
                  </a:cubicBezTo>
                  <a:cubicBezTo>
                    <a:pt x="1" y="97"/>
                    <a:pt x="2" y="98"/>
                    <a:pt x="2" y="99"/>
                  </a:cubicBezTo>
                  <a:cubicBezTo>
                    <a:pt x="2" y="100"/>
                    <a:pt x="2" y="100"/>
                    <a:pt x="2" y="100"/>
                  </a:cubicBezTo>
                  <a:cubicBezTo>
                    <a:pt x="2" y="100"/>
                    <a:pt x="2" y="100"/>
                    <a:pt x="2" y="100"/>
                  </a:cubicBezTo>
                  <a:cubicBezTo>
                    <a:pt x="3" y="100"/>
                    <a:pt x="3" y="100"/>
                    <a:pt x="3" y="100"/>
                  </a:cubicBezTo>
                  <a:cubicBezTo>
                    <a:pt x="3" y="101"/>
                    <a:pt x="3" y="102"/>
                    <a:pt x="4" y="103"/>
                  </a:cubicBezTo>
                  <a:cubicBezTo>
                    <a:pt x="4" y="104"/>
                    <a:pt x="4" y="104"/>
                    <a:pt x="5" y="105"/>
                  </a:cubicBezTo>
                  <a:cubicBezTo>
                    <a:pt x="5" y="105"/>
                    <a:pt x="5" y="105"/>
                    <a:pt x="5" y="105"/>
                  </a:cubicBezTo>
                  <a:cubicBezTo>
                    <a:pt x="5" y="105"/>
                    <a:pt x="5" y="105"/>
                    <a:pt x="5" y="105"/>
                  </a:cubicBezTo>
                  <a:cubicBezTo>
                    <a:pt x="5" y="106"/>
                    <a:pt x="6" y="106"/>
                    <a:pt x="6" y="107"/>
                  </a:cubicBezTo>
                  <a:cubicBezTo>
                    <a:pt x="6" y="107"/>
                    <a:pt x="6" y="107"/>
                    <a:pt x="7" y="108"/>
                  </a:cubicBezTo>
                  <a:cubicBezTo>
                    <a:pt x="7" y="108"/>
                    <a:pt x="7" y="108"/>
                    <a:pt x="8" y="109"/>
                  </a:cubicBezTo>
                  <a:cubicBezTo>
                    <a:pt x="8" y="109"/>
                    <a:pt x="8" y="109"/>
                    <a:pt x="8" y="109"/>
                  </a:cubicBezTo>
                  <a:cubicBezTo>
                    <a:pt x="9" y="110"/>
                    <a:pt x="9" y="111"/>
                    <a:pt x="10" y="111"/>
                  </a:cubicBezTo>
                  <a:cubicBezTo>
                    <a:pt x="11" y="112"/>
                    <a:pt x="11" y="112"/>
                    <a:pt x="11" y="112"/>
                  </a:cubicBezTo>
                  <a:cubicBezTo>
                    <a:pt x="11" y="112"/>
                    <a:pt x="11" y="112"/>
                    <a:pt x="12" y="113"/>
                  </a:cubicBezTo>
                  <a:cubicBezTo>
                    <a:pt x="12" y="113"/>
                    <a:pt x="12" y="113"/>
                    <a:pt x="12" y="113"/>
                  </a:cubicBezTo>
                  <a:cubicBezTo>
                    <a:pt x="13" y="114"/>
                    <a:pt x="14" y="114"/>
                    <a:pt x="14" y="115"/>
                  </a:cubicBezTo>
                  <a:cubicBezTo>
                    <a:pt x="15" y="115"/>
                    <a:pt x="15" y="115"/>
                    <a:pt x="15" y="115"/>
                  </a:cubicBezTo>
                  <a:cubicBezTo>
                    <a:pt x="16" y="115"/>
                    <a:pt x="16" y="116"/>
                    <a:pt x="16" y="116"/>
                  </a:cubicBezTo>
                  <a:cubicBezTo>
                    <a:pt x="17" y="116"/>
                    <a:pt x="17" y="116"/>
                    <a:pt x="18" y="117"/>
                  </a:cubicBezTo>
                  <a:cubicBezTo>
                    <a:pt x="18" y="117"/>
                    <a:pt x="18" y="117"/>
                    <a:pt x="18" y="117"/>
                  </a:cubicBezTo>
                  <a:cubicBezTo>
                    <a:pt x="19" y="117"/>
                    <a:pt x="19" y="117"/>
                    <a:pt x="20" y="118"/>
                  </a:cubicBezTo>
                  <a:cubicBezTo>
                    <a:pt x="20" y="118"/>
                    <a:pt x="20" y="118"/>
                    <a:pt x="20" y="118"/>
                  </a:cubicBezTo>
                  <a:cubicBezTo>
                    <a:pt x="20" y="118"/>
                    <a:pt x="20" y="118"/>
                    <a:pt x="20" y="118"/>
                  </a:cubicBezTo>
                  <a:cubicBezTo>
                    <a:pt x="21" y="118"/>
                    <a:pt x="21" y="118"/>
                    <a:pt x="21" y="118"/>
                  </a:cubicBezTo>
                  <a:cubicBezTo>
                    <a:pt x="21" y="118"/>
                    <a:pt x="21" y="118"/>
                    <a:pt x="21" y="118"/>
                  </a:cubicBezTo>
                  <a:cubicBezTo>
                    <a:pt x="23" y="119"/>
                    <a:pt x="24" y="119"/>
                    <a:pt x="25" y="119"/>
                  </a:cubicBezTo>
                  <a:cubicBezTo>
                    <a:pt x="28" y="134"/>
                    <a:pt x="41" y="144"/>
                    <a:pt x="56" y="144"/>
                  </a:cubicBezTo>
                  <a:cubicBezTo>
                    <a:pt x="62" y="144"/>
                    <a:pt x="67" y="143"/>
                    <a:pt x="72" y="140"/>
                  </a:cubicBezTo>
                  <a:cubicBezTo>
                    <a:pt x="77" y="143"/>
                    <a:pt x="82" y="144"/>
                    <a:pt x="88" y="144"/>
                  </a:cubicBezTo>
                  <a:cubicBezTo>
                    <a:pt x="103" y="144"/>
                    <a:pt x="116" y="134"/>
                    <a:pt x="119" y="119"/>
                  </a:cubicBezTo>
                  <a:cubicBezTo>
                    <a:pt x="134" y="116"/>
                    <a:pt x="144" y="103"/>
                    <a:pt x="144" y="88"/>
                  </a:cubicBezTo>
                  <a:cubicBezTo>
                    <a:pt x="144" y="82"/>
                    <a:pt x="143" y="77"/>
                    <a:pt x="140" y="72"/>
                  </a:cubicBezTo>
                  <a:cubicBezTo>
                    <a:pt x="143" y="67"/>
                    <a:pt x="144" y="62"/>
                    <a:pt x="144" y="56"/>
                  </a:cubicBezTo>
                  <a:cubicBezTo>
                    <a:pt x="144" y="41"/>
                    <a:pt x="134" y="28"/>
                    <a:pt x="119" y="25"/>
                  </a:cubicBezTo>
                  <a:close/>
                  <a:moveTo>
                    <a:pt x="33" y="120"/>
                  </a:moveTo>
                  <a:cubicBezTo>
                    <a:pt x="37" y="120"/>
                    <a:pt x="40" y="119"/>
                    <a:pt x="44" y="118"/>
                  </a:cubicBezTo>
                  <a:cubicBezTo>
                    <a:pt x="43" y="117"/>
                    <a:pt x="43" y="117"/>
                    <a:pt x="43" y="117"/>
                  </a:cubicBezTo>
                  <a:cubicBezTo>
                    <a:pt x="44" y="118"/>
                    <a:pt x="44" y="118"/>
                    <a:pt x="44" y="118"/>
                  </a:cubicBezTo>
                  <a:cubicBezTo>
                    <a:pt x="45" y="117"/>
                    <a:pt x="47" y="117"/>
                    <a:pt x="49" y="117"/>
                  </a:cubicBezTo>
                  <a:cubicBezTo>
                    <a:pt x="51" y="118"/>
                    <a:pt x="53" y="119"/>
                    <a:pt x="54" y="121"/>
                  </a:cubicBezTo>
                  <a:cubicBezTo>
                    <a:pt x="61" y="116"/>
                    <a:pt x="61" y="116"/>
                    <a:pt x="61" y="116"/>
                  </a:cubicBezTo>
                  <a:cubicBezTo>
                    <a:pt x="58" y="113"/>
                    <a:pt x="55" y="110"/>
                    <a:pt x="51" y="109"/>
                  </a:cubicBezTo>
                  <a:cubicBezTo>
                    <a:pt x="51" y="109"/>
                    <a:pt x="50" y="109"/>
                    <a:pt x="50" y="109"/>
                  </a:cubicBezTo>
                  <a:cubicBezTo>
                    <a:pt x="51" y="106"/>
                    <a:pt x="52" y="103"/>
                    <a:pt x="52" y="100"/>
                  </a:cubicBezTo>
                  <a:cubicBezTo>
                    <a:pt x="52" y="96"/>
                    <a:pt x="51" y="93"/>
                    <a:pt x="49" y="90"/>
                  </a:cubicBezTo>
                  <a:cubicBezTo>
                    <a:pt x="42" y="94"/>
                    <a:pt x="42" y="94"/>
                    <a:pt x="42" y="94"/>
                  </a:cubicBezTo>
                  <a:cubicBezTo>
                    <a:pt x="43" y="96"/>
                    <a:pt x="44" y="98"/>
                    <a:pt x="44" y="100"/>
                  </a:cubicBezTo>
                  <a:cubicBezTo>
                    <a:pt x="44" y="106"/>
                    <a:pt x="39" y="112"/>
                    <a:pt x="33" y="112"/>
                  </a:cubicBezTo>
                  <a:cubicBezTo>
                    <a:pt x="31" y="112"/>
                    <a:pt x="30" y="112"/>
                    <a:pt x="29" y="112"/>
                  </a:cubicBezTo>
                  <a:cubicBezTo>
                    <a:pt x="29" y="112"/>
                    <a:pt x="29" y="112"/>
                    <a:pt x="29" y="112"/>
                  </a:cubicBezTo>
                  <a:cubicBezTo>
                    <a:pt x="29" y="112"/>
                    <a:pt x="28" y="112"/>
                    <a:pt x="28" y="112"/>
                  </a:cubicBezTo>
                  <a:cubicBezTo>
                    <a:pt x="27" y="111"/>
                    <a:pt x="26" y="111"/>
                    <a:pt x="25" y="111"/>
                  </a:cubicBezTo>
                  <a:cubicBezTo>
                    <a:pt x="24" y="111"/>
                    <a:pt x="24" y="111"/>
                    <a:pt x="23" y="110"/>
                  </a:cubicBezTo>
                  <a:cubicBezTo>
                    <a:pt x="23" y="110"/>
                    <a:pt x="22" y="110"/>
                    <a:pt x="21" y="109"/>
                  </a:cubicBezTo>
                  <a:cubicBezTo>
                    <a:pt x="21" y="109"/>
                    <a:pt x="20" y="109"/>
                    <a:pt x="20" y="109"/>
                  </a:cubicBezTo>
                  <a:cubicBezTo>
                    <a:pt x="19" y="108"/>
                    <a:pt x="18" y="108"/>
                    <a:pt x="18" y="107"/>
                  </a:cubicBezTo>
                  <a:cubicBezTo>
                    <a:pt x="17" y="107"/>
                    <a:pt x="17" y="107"/>
                    <a:pt x="17" y="106"/>
                  </a:cubicBezTo>
                  <a:cubicBezTo>
                    <a:pt x="16" y="106"/>
                    <a:pt x="15" y="105"/>
                    <a:pt x="14" y="104"/>
                  </a:cubicBezTo>
                  <a:cubicBezTo>
                    <a:pt x="14" y="104"/>
                    <a:pt x="14" y="104"/>
                    <a:pt x="14" y="103"/>
                  </a:cubicBezTo>
                  <a:cubicBezTo>
                    <a:pt x="13" y="103"/>
                    <a:pt x="12" y="102"/>
                    <a:pt x="12" y="101"/>
                  </a:cubicBezTo>
                  <a:cubicBezTo>
                    <a:pt x="12" y="101"/>
                    <a:pt x="12" y="101"/>
                    <a:pt x="12" y="100"/>
                  </a:cubicBezTo>
                  <a:cubicBezTo>
                    <a:pt x="11" y="100"/>
                    <a:pt x="11" y="100"/>
                    <a:pt x="11" y="99"/>
                  </a:cubicBezTo>
                  <a:cubicBezTo>
                    <a:pt x="10" y="98"/>
                    <a:pt x="10" y="98"/>
                    <a:pt x="10" y="97"/>
                  </a:cubicBezTo>
                  <a:cubicBezTo>
                    <a:pt x="10" y="96"/>
                    <a:pt x="9" y="96"/>
                    <a:pt x="9" y="95"/>
                  </a:cubicBezTo>
                  <a:cubicBezTo>
                    <a:pt x="9" y="94"/>
                    <a:pt x="9" y="94"/>
                    <a:pt x="9" y="93"/>
                  </a:cubicBezTo>
                  <a:cubicBezTo>
                    <a:pt x="8" y="92"/>
                    <a:pt x="8" y="92"/>
                    <a:pt x="8" y="91"/>
                  </a:cubicBezTo>
                  <a:cubicBezTo>
                    <a:pt x="8" y="90"/>
                    <a:pt x="8" y="90"/>
                    <a:pt x="8" y="89"/>
                  </a:cubicBezTo>
                  <a:cubicBezTo>
                    <a:pt x="8" y="89"/>
                    <a:pt x="8" y="89"/>
                    <a:pt x="8" y="88"/>
                  </a:cubicBezTo>
                  <a:cubicBezTo>
                    <a:pt x="8" y="88"/>
                    <a:pt x="8" y="87"/>
                    <a:pt x="8" y="87"/>
                  </a:cubicBezTo>
                  <a:cubicBezTo>
                    <a:pt x="8" y="87"/>
                    <a:pt x="8" y="86"/>
                    <a:pt x="8" y="86"/>
                  </a:cubicBezTo>
                  <a:cubicBezTo>
                    <a:pt x="8" y="85"/>
                    <a:pt x="8" y="85"/>
                    <a:pt x="8" y="85"/>
                  </a:cubicBezTo>
                  <a:cubicBezTo>
                    <a:pt x="8" y="84"/>
                    <a:pt x="8" y="84"/>
                    <a:pt x="8" y="83"/>
                  </a:cubicBezTo>
                  <a:cubicBezTo>
                    <a:pt x="9" y="83"/>
                    <a:pt x="9" y="83"/>
                    <a:pt x="9" y="82"/>
                  </a:cubicBezTo>
                  <a:cubicBezTo>
                    <a:pt x="9" y="82"/>
                    <a:pt x="9" y="82"/>
                    <a:pt x="9" y="81"/>
                  </a:cubicBezTo>
                  <a:cubicBezTo>
                    <a:pt x="9" y="81"/>
                    <a:pt x="9" y="81"/>
                    <a:pt x="9" y="80"/>
                  </a:cubicBezTo>
                  <a:cubicBezTo>
                    <a:pt x="10" y="79"/>
                    <a:pt x="10" y="79"/>
                    <a:pt x="10" y="78"/>
                  </a:cubicBezTo>
                  <a:cubicBezTo>
                    <a:pt x="10" y="78"/>
                    <a:pt x="11" y="77"/>
                    <a:pt x="11" y="77"/>
                  </a:cubicBezTo>
                  <a:cubicBezTo>
                    <a:pt x="11" y="76"/>
                    <a:pt x="11" y="76"/>
                    <a:pt x="12" y="75"/>
                  </a:cubicBezTo>
                  <a:cubicBezTo>
                    <a:pt x="15" y="71"/>
                    <a:pt x="19" y="67"/>
                    <a:pt x="24" y="65"/>
                  </a:cubicBezTo>
                  <a:cubicBezTo>
                    <a:pt x="21" y="58"/>
                    <a:pt x="21" y="58"/>
                    <a:pt x="21" y="58"/>
                  </a:cubicBezTo>
                  <a:cubicBezTo>
                    <a:pt x="17" y="60"/>
                    <a:pt x="13" y="62"/>
                    <a:pt x="10" y="65"/>
                  </a:cubicBezTo>
                  <a:cubicBezTo>
                    <a:pt x="9" y="62"/>
                    <a:pt x="8" y="59"/>
                    <a:pt x="8" y="56"/>
                  </a:cubicBezTo>
                  <a:cubicBezTo>
                    <a:pt x="8" y="46"/>
                    <a:pt x="15" y="37"/>
                    <a:pt x="24" y="33"/>
                  </a:cubicBezTo>
                  <a:cubicBezTo>
                    <a:pt x="24" y="36"/>
                    <a:pt x="24" y="38"/>
                    <a:pt x="25" y="40"/>
                  </a:cubicBezTo>
                  <a:cubicBezTo>
                    <a:pt x="27" y="48"/>
                    <a:pt x="32" y="54"/>
                    <a:pt x="38" y="58"/>
                  </a:cubicBezTo>
                  <a:cubicBezTo>
                    <a:pt x="36" y="62"/>
                    <a:pt x="35" y="66"/>
                    <a:pt x="35" y="70"/>
                  </a:cubicBezTo>
                  <a:cubicBezTo>
                    <a:pt x="43" y="70"/>
                    <a:pt x="43" y="70"/>
                    <a:pt x="43" y="70"/>
                  </a:cubicBezTo>
                  <a:cubicBezTo>
                    <a:pt x="43" y="66"/>
                    <a:pt x="45" y="61"/>
                    <a:pt x="47" y="58"/>
                  </a:cubicBezTo>
                  <a:cubicBezTo>
                    <a:pt x="49" y="55"/>
                    <a:pt x="51" y="53"/>
                    <a:pt x="54" y="51"/>
                  </a:cubicBezTo>
                  <a:cubicBezTo>
                    <a:pt x="50" y="45"/>
                    <a:pt x="50" y="45"/>
                    <a:pt x="50" y="45"/>
                  </a:cubicBezTo>
                  <a:cubicBezTo>
                    <a:pt x="47" y="46"/>
                    <a:pt x="44" y="49"/>
                    <a:pt x="42" y="51"/>
                  </a:cubicBezTo>
                  <a:cubicBezTo>
                    <a:pt x="38" y="48"/>
                    <a:pt x="34" y="44"/>
                    <a:pt x="33" y="38"/>
                  </a:cubicBezTo>
                  <a:cubicBezTo>
                    <a:pt x="32" y="35"/>
                    <a:pt x="32" y="33"/>
                    <a:pt x="32" y="30"/>
                  </a:cubicBezTo>
                  <a:cubicBezTo>
                    <a:pt x="32" y="29"/>
                    <a:pt x="32" y="29"/>
                    <a:pt x="32" y="29"/>
                  </a:cubicBezTo>
                  <a:cubicBezTo>
                    <a:pt x="32" y="28"/>
                    <a:pt x="33" y="27"/>
                    <a:pt x="33" y="26"/>
                  </a:cubicBezTo>
                  <a:cubicBezTo>
                    <a:pt x="33" y="26"/>
                    <a:pt x="33" y="26"/>
                    <a:pt x="33" y="26"/>
                  </a:cubicBezTo>
                  <a:cubicBezTo>
                    <a:pt x="34" y="23"/>
                    <a:pt x="35" y="20"/>
                    <a:pt x="37" y="18"/>
                  </a:cubicBezTo>
                  <a:cubicBezTo>
                    <a:pt x="37" y="18"/>
                    <a:pt x="37" y="17"/>
                    <a:pt x="38" y="17"/>
                  </a:cubicBezTo>
                  <a:cubicBezTo>
                    <a:pt x="38" y="16"/>
                    <a:pt x="39" y="15"/>
                    <a:pt x="39" y="15"/>
                  </a:cubicBezTo>
                  <a:cubicBezTo>
                    <a:pt x="40" y="14"/>
                    <a:pt x="40" y="14"/>
                    <a:pt x="41" y="14"/>
                  </a:cubicBezTo>
                  <a:cubicBezTo>
                    <a:pt x="41" y="13"/>
                    <a:pt x="42" y="13"/>
                    <a:pt x="43" y="12"/>
                  </a:cubicBezTo>
                  <a:cubicBezTo>
                    <a:pt x="43" y="12"/>
                    <a:pt x="44" y="11"/>
                    <a:pt x="44" y="11"/>
                  </a:cubicBezTo>
                  <a:cubicBezTo>
                    <a:pt x="45" y="11"/>
                    <a:pt x="46" y="10"/>
                    <a:pt x="46" y="10"/>
                  </a:cubicBezTo>
                  <a:cubicBezTo>
                    <a:pt x="47" y="10"/>
                    <a:pt x="48" y="9"/>
                    <a:pt x="49" y="9"/>
                  </a:cubicBezTo>
                  <a:cubicBezTo>
                    <a:pt x="51" y="8"/>
                    <a:pt x="53" y="8"/>
                    <a:pt x="56" y="8"/>
                  </a:cubicBezTo>
                  <a:cubicBezTo>
                    <a:pt x="60" y="8"/>
                    <a:pt x="64" y="9"/>
                    <a:pt x="68" y="11"/>
                  </a:cubicBezTo>
                  <a:cubicBezTo>
                    <a:pt x="68" y="133"/>
                    <a:pt x="68" y="133"/>
                    <a:pt x="68" y="133"/>
                  </a:cubicBezTo>
                  <a:cubicBezTo>
                    <a:pt x="64" y="135"/>
                    <a:pt x="60" y="136"/>
                    <a:pt x="56" y="136"/>
                  </a:cubicBezTo>
                  <a:cubicBezTo>
                    <a:pt x="46" y="136"/>
                    <a:pt x="37" y="129"/>
                    <a:pt x="33" y="120"/>
                  </a:cubicBezTo>
                  <a:close/>
                  <a:moveTo>
                    <a:pt x="115" y="112"/>
                  </a:moveTo>
                  <a:cubicBezTo>
                    <a:pt x="100" y="112"/>
                    <a:pt x="100" y="112"/>
                    <a:pt x="100" y="112"/>
                  </a:cubicBezTo>
                  <a:cubicBezTo>
                    <a:pt x="100" y="120"/>
                    <a:pt x="100" y="120"/>
                    <a:pt x="100" y="120"/>
                  </a:cubicBezTo>
                  <a:cubicBezTo>
                    <a:pt x="111" y="120"/>
                    <a:pt x="111" y="120"/>
                    <a:pt x="111" y="120"/>
                  </a:cubicBezTo>
                  <a:cubicBezTo>
                    <a:pt x="107" y="129"/>
                    <a:pt x="98" y="136"/>
                    <a:pt x="88" y="136"/>
                  </a:cubicBezTo>
                  <a:cubicBezTo>
                    <a:pt x="84" y="136"/>
                    <a:pt x="80" y="135"/>
                    <a:pt x="76" y="133"/>
                  </a:cubicBezTo>
                  <a:cubicBezTo>
                    <a:pt x="76" y="96"/>
                    <a:pt x="76" y="96"/>
                    <a:pt x="76" y="96"/>
                  </a:cubicBezTo>
                  <a:cubicBezTo>
                    <a:pt x="92" y="96"/>
                    <a:pt x="92" y="96"/>
                    <a:pt x="92" y="96"/>
                  </a:cubicBezTo>
                  <a:cubicBezTo>
                    <a:pt x="92" y="76"/>
                    <a:pt x="92" y="76"/>
                    <a:pt x="92" y="76"/>
                  </a:cubicBezTo>
                  <a:cubicBezTo>
                    <a:pt x="84" y="76"/>
                    <a:pt x="84" y="76"/>
                    <a:pt x="84" y="76"/>
                  </a:cubicBezTo>
                  <a:cubicBezTo>
                    <a:pt x="84" y="88"/>
                    <a:pt x="84" y="88"/>
                    <a:pt x="84" y="88"/>
                  </a:cubicBezTo>
                  <a:cubicBezTo>
                    <a:pt x="76" y="88"/>
                    <a:pt x="76" y="88"/>
                    <a:pt x="76" y="88"/>
                  </a:cubicBezTo>
                  <a:cubicBezTo>
                    <a:pt x="76" y="11"/>
                    <a:pt x="76" y="11"/>
                    <a:pt x="76" y="11"/>
                  </a:cubicBezTo>
                  <a:cubicBezTo>
                    <a:pt x="80" y="9"/>
                    <a:pt x="84" y="8"/>
                    <a:pt x="88" y="8"/>
                  </a:cubicBezTo>
                  <a:cubicBezTo>
                    <a:pt x="100" y="8"/>
                    <a:pt x="110" y="17"/>
                    <a:pt x="112" y="29"/>
                  </a:cubicBezTo>
                  <a:cubicBezTo>
                    <a:pt x="112" y="44"/>
                    <a:pt x="112" y="44"/>
                    <a:pt x="112" y="44"/>
                  </a:cubicBezTo>
                  <a:cubicBezTo>
                    <a:pt x="92" y="44"/>
                    <a:pt x="92" y="44"/>
                    <a:pt x="92" y="44"/>
                  </a:cubicBezTo>
                  <a:cubicBezTo>
                    <a:pt x="92" y="36"/>
                    <a:pt x="92" y="36"/>
                    <a:pt x="92" y="36"/>
                  </a:cubicBezTo>
                  <a:cubicBezTo>
                    <a:pt x="84" y="36"/>
                    <a:pt x="84" y="36"/>
                    <a:pt x="84" y="36"/>
                  </a:cubicBezTo>
                  <a:cubicBezTo>
                    <a:pt x="84" y="52"/>
                    <a:pt x="84" y="52"/>
                    <a:pt x="84" y="52"/>
                  </a:cubicBezTo>
                  <a:cubicBezTo>
                    <a:pt x="120" y="52"/>
                    <a:pt x="120" y="52"/>
                    <a:pt x="120" y="52"/>
                  </a:cubicBezTo>
                  <a:cubicBezTo>
                    <a:pt x="120" y="33"/>
                    <a:pt x="120" y="33"/>
                    <a:pt x="120" y="33"/>
                  </a:cubicBezTo>
                  <a:cubicBezTo>
                    <a:pt x="129" y="37"/>
                    <a:pt x="136" y="46"/>
                    <a:pt x="136" y="56"/>
                  </a:cubicBezTo>
                  <a:cubicBezTo>
                    <a:pt x="136" y="59"/>
                    <a:pt x="135" y="62"/>
                    <a:pt x="134" y="65"/>
                  </a:cubicBezTo>
                  <a:cubicBezTo>
                    <a:pt x="130" y="60"/>
                    <a:pt x="130" y="60"/>
                    <a:pt x="130" y="60"/>
                  </a:cubicBezTo>
                  <a:cubicBezTo>
                    <a:pt x="108" y="60"/>
                    <a:pt x="108" y="60"/>
                    <a:pt x="108" y="60"/>
                  </a:cubicBezTo>
                  <a:cubicBezTo>
                    <a:pt x="108" y="76"/>
                    <a:pt x="108" y="76"/>
                    <a:pt x="108" y="76"/>
                  </a:cubicBezTo>
                  <a:cubicBezTo>
                    <a:pt x="116" y="76"/>
                    <a:pt x="116" y="76"/>
                    <a:pt x="116" y="76"/>
                  </a:cubicBezTo>
                  <a:cubicBezTo>
                    <a:pt x="116" y="68"/>
                    <a:pt x="116" y="68"/>
                    <a:pt x="116" y="68"/>
                  </a:cubicBezTo>
                  <a:cubicBezTo>
                    <a:pt x="126" y="68"/>
                    <a:pt x="126" y="68"/>
                    <a:pt x="126" y="68"/>
                  </a:cubicBezTo>
                  <a:cubicBezTo>
                    <a:pt x="130" y="72"/>
                    <a:pt x="130" y="72"/>
                    <a:pt x="130" y="72"/>
                  </a:cubicBezTo>
                  <a:cubicBezTo>
                    <a:pt x="130" y="72"/>
                    <a:pt x="130" y="72"/>
                    <a:pt x="130" y="72"/>
                  </a:cubicBezTo>
                  <a:cubicBezTo>
                    <a:pt x="132" y="74"/>
                    <a:pt x="132" y="74"/>
                    <a:pt x="132" y="74"/>
                  </a:cubicBezTo>
                  <a:cubicBezTo>
                    <a:pt x="135" y="78"/>
                    <a:pt x="136" y="83"/>
                    <a:pt x="136" y="88"/>
                  </a:cubicBezTo>
                  <a:cubicBezTo>
                    <a:pt x="136" y="100"/>
                    <a:pt x="127" y="110"/>
                    <a:pt x="115"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18">
              <a:extLst>
                <a:ext uri="{FF2B5EF4-FFF2-40B4-BE49-F238E27FC236}">
                  <a16:creationId xmlns:a16="http://schemas.microsoft.com/office/drawing/2014/main" id="{E599DBCA-30C0-FC0E-BC85-D76CE4389CC9}"/>
                </a:ext>
              </a:extLst>
            </p:cNvPr>
            <p:cNvSpPr>
              <a:spLocks noChangeArrowheads="1"/>
            </p:cNvSpPr>
            <p:nvPr/>
          </p:nvSpPr>
          <p:spPr bwMode="auto">
            <a:xfrm>
              <a:off x="3869" y="2034"/>
              <a:ext cx="19"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19">
              <a:extLst>
                <a:ext uri="{FF2B5EF4-FFF2-40B4-BE49-F238E27FC236}">
                  <a16:creationId xmlns:a16="http://schemas.microsoft.com/office/drawing/2014/main" id="{81B2261B-B1DC-D9DC-1EAC-D056ED1C87A3}"/>
                </a:ext>
              </a:extLst>
            </p:cNvPr>
            <p:cNvSpPr>
              <a:spLocks noChangeArrowheads="1"/>
            </p:cNvSpPr>
            <p:nvPr/>
          </p:nvSpPr>
          <p:spPr bwMode="auto">
            <a:xfrm>
              <a:off x="3869" y="2131"/>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20">
              <a:extLst>
                <a:ext uri="{FF2B5EF4-FFF2-40B4-BE49-F238E27FC236}">
                  <a16:creationId xmlns:a16="http://schemas.microsoft.com/office/drawing/2014/main" id="{410EC510-120D-3E88-9CF4-0F20B48FB3CD}"/>
                </a:ext>
              </a:extLst>
            </p:cNvPr>
            <p:cNvSpPr>
              <a:spLocks noChangeArrowheads="1"/>
            </p:cNvSpPr>
            <p:nvPr/>
          </p:nvSpPr>
          <p:spPr bwMode="auto">
            <a:xfrm>
              <a:off x="3927" y="2189"/>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21">
              <a:extLst>
                <a:ext uri="{FF2B5EF4-FFF2-40B4-BE49-F238E27FC236}">
                  <a16:creationId xmlns:a16="http://schemas.microsoft.com/office/drawing/2014/main" id="{8C87BE04-9951-0B58-D72C-56541A220B98}"/>
                </a:ext>
              </a:extLst>
            </p:cNvPr>
            <p:cNvSpPr>
              <a:spLocks noChangeArrowheads="1"/>
            </p:cNvSpPr>
            <p:nvPr/>
          </p:nvSpPr>
          <p:spPr bwMode="auto">
            <a:xfrm>
              <a:off x="3869" y="2257"/>
              <a:ext cx="19" cy="1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 name="Picture 12">
            <a:extLst>
              <a:ext uri="{FF2B5EF4-FFF2-40B4-BE49-F238E27FC236}">
                <a16:creationId xmlns:a16="http://schemas.microsoft.com/office/drawing/2014/main" id="{ED5F5CC1-3E24-A966-0B15-80E29CC06E44}"/>
              </a:ext>
            </a:extLst>
          </p:cNvPr>
          <p:cNvPicPr>
            <a:picLocks noChangeAspect="1"/>
          </p:cNvPicPr>
          <p:nvPr/>
        </p:nvPicPr>
        <p:blipFill>
          <a:blip r:embed="rId4"/>
          <a:stretch>
            <a:fillRect/>
          </a:stretch>
        </p:blipFill>
        <p:spPr>
          <a:xfrm>
            <a:off x="10778400" y="6307849"/>
            <a:ext cx="1079086" cy="262151"/>
          </a:xfrm>
          <a:prstGeom prst="rect">
            <a:avLst/>
          </a:prstGeom>
        </p:spPr>
      </p:pic>
    </p:spTree>
    <p:extLst>
      <p:ext uri="{BB962C8B-B14F-4D97-AF65-F5344CB8AC3E}">
        <p14:creationId xmlns:p14="http://schemas.microsoft.com/office/powerpoint/2010/main" val="3890591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2CDA0182-AC40-FEDD-0489-9CF57A84215C}"/>
              </a:ext>
            </a:extLst>
          </p:cNvPr>
          <p:cNvSpPr txBox="1">
            <a:spLocks/>
          </p:cNvSpPr>
          <p:nvPr/>
        </p:nvSpPr>
        <p:spPr>
          <a:xfrm>
            <a:off x="529874" y="476923"/>
            <a:ext cx="4744663" cy="81400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a:lstStyle>
          <a:p>
            <a:pPr>
              <a:spcAft>
                <a:spcPts val="600"/>
              </a:spcAft>
            </a:pPr>
            <a:r>
              <a:rPr lang="en-US" sz="2800" dirty="0">
                <a:solidFill>
                  <a:schemeClr val="accent3"/>
                </a:solidFill>
                <a:latin typeface="TitlingGothicFB" pitchFamily="2" charset="0"/>
              </a:rPr>
              <a:t>Elements </a:t>
            </a:r>
            <a:r>
              <a:rPr lang="en-US" sz="2800" dirty="0">
                <a:solidFill>
                  <a:schemeClr val="accent3"/>
                </a:solidFill>
                <a:latin typeface="TitlingGothicFB Medium" pitchFamily="2" charset="77"/>
              </a:rPr>
              <a:t>XM</a:t>
            </a:r>
            <a:r>
              <a:rPr lang="en-US" sz="2800" dirty="0">
                <a:solidFill>
                  <a:schemeClr val="accent3"/>
                </a:solidFill>
                <a:latin typeface="TitlingGothicFB" pitchFamily="2" charset="0"/>
              </a:rPr>
              <a:t> &amp; </a:t>
            </a:r>
            <a:r>
              <a:rPr lang="en-US" sz="2800" dirty="0">
                <a:solidFill>
                  <a:srgbClr val="566ACF"/>
                </a:solidFill>
                <a:latin typeface="TitlingGothicFB Medium" pitchFamily="2" charset="77"/>
              </a:rPr>
              <a:t>XDR</a:t>
            </a:r>
            <a:r>
              <a:rPr lang="en-US" sz="2800" dirty="0">
                <a:solidFill>
                  <a:schemeClr val="accent3"/>
                </a:solidFill>
                <a:latin typeface="TitlingGothicFB" pitchFamily="2" charset="0"/>
              </a:rPr>
              <a:t> </a:t>
            </a:r>
          </a:p>
        </p:txBody>
      </p:sp>
      <p:cxnSp>
        <p:nvCxnSpPr>
          <p:cNvPr id="519" name="Straight Connector 518">
            <a:extLst>
              <a:ext uri="{FF2B5EF4-FFF2-40B4-BE49-F238E27FC236}">
                <a16:creationId xmlns:a16="http://schemas.microsoft.com/office/drawing/2014/main" id="{2AEAE90B-4950-7DD5-86F9-65188CA58AF8}"/>
              </a:ext>
            </a:extLst>
          </p:cNvPr>
          <p:cNvCxnSpPr>
            <a:cxnSpLocks/>
          </p:cNvCxnSpPr>
          <p:nvPr/>
        </p:nvCxnSpPr>
        <p:spPr>
          <a:xfrm flipV="1">
            <a:off x="8419802" y="3380673"/>
            <a:ext cx="3772198" cy="265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0BD56D64-E5B7-BB4A-0F09-F92AF60C8F11}"/>
              </a:ext>
            </a:extLst>
          </p:cNvPr>
          <p:cNvCxnSpPr>
            <a:cxnSpLocks/>
          </p:cNvCxnSpPr>
          <p:nvPr/>
        </p:nvCxnSpPr>
        <p:spPr>
          <a:xfrm flipH="1">
            <a:off x="4704625" y="3209809"/>
            <a:ext cx="338974" cy="400472"/>
          </a:xfrm>
          <a:prstGeom prst="line">
            <a:avLst/>
          </a:prstGeom>
          <a:ln w="38100">
            <a:solidFill>
              <a:srgbClr val="07281C"/>
            </a:solidFill>
          </a:ln>
        </p:spPr>
        <p:style>
          <a:lnRef idx="1">
            <a:schemeClr val="accent1"/>
          </a:lnRef>
          <a:fillRef idx="0">
            <a:schemeClr val="accent1"/>
          </a:fillRef>
          <a:effectRef idx="0">
            <a:schemeClr val="accent1"/>
          </a:effectRef>
          <a:fontRef idx="minor">
            <a:schemeClr val="tx1"/>
          </a:fontRef>
        </p:style>
      </p:cxnSp>
      <p:sp>
        <p:nvSpPr>
          <p:cNvPr id="539" name="TextBox 538">
            <a:extLst>
              <a:ext uri="{FF2B5EF4-FFF2-40B4-BE49-F238E27FC236}">
                <a16:creationId xmlns:a16="http://schemas.microsoft.com/office/drawing/2014/main" id="{6DBB3D53-1B66-F034-AF61-9C81B9C597AD}"/>
              </a:ext>
            </a:extLst>
          </p:cNvPr>
          <p:cNvSpPr txBox="1"/>
          <p:nvPr/>
        </p:nvSpPr>
        <p:spPr>
          <a:xfrm>
            <a:off x="10488169" y="3095801"/>
            <a:ext cx="1650386" cy="276999"/>
          </a:xfrm>
          <a:prstGeom prst="rect">
            <a:avLst/>
          </a:prstGeom>
          <a:noFill/>
        </p:spPr>
        <p:txBody>
          <a:bodyPr wrap="square" rtlCol="0">
            <a:spAutoFit/>
          </a:bodyPr>
          <a:lstStyle/>
          <a:p>
            <a:r>
              <a:rPr lang="en-US" sz="1200" dirty="0" err="1">
                <a:solidFill>
                  <a:schemeClr val="bg1">
                    <a:lumMod val="75000"/>
                  </a:schemeClr>
                </a:solidFill>
                <a:latin typeface="Archivo" pitchFamily="2" charset="77"/>
                <a:cs typeface="Archivo" pitchFamily="2" charset="77"/>
              </a:rPr>
              <a:t>Superficie</a:t>
            </a:r>
            <a:r>
              <a:rPr lang="en-US" sz="1200" dirty="0">
                <a:solidFill>
                  <a:schemeClr val="bg1">
                    <a:lumMod val="75000"/>
                  </a:schemeClr>
                </a:solidFill>
                <a:latin typeface="Archivo" pitchFamily="2" charset="77"/>
                <a:cs typeface="Archivo" pitchFamily="2" charset="77"/>
              </a:rPr>
              <a:t> de </a:t>
            </a:r>
            <a:r>
              <a:rPr lang="en-US" sz="1200" dirty="0" err="1">
                <a:solidFill>
                  <a:schemeClr val="bg1">
                    <a:lumMod val="75000"/>
                  </a:schemeClr>
                </a:solidFill>
                <a:latin typeface="Archivo" pitchFamily="2" charset="77"/>
                <a:cs typeface="Archivo" pitchFamily="2" charset="77"/>
              </a:rPr>
              <a:t>ataque</a:t>
            </a:r>
            <a:endParaRPr lang="en-FI" sz="1200" dirty="0">
              <a:solidFill>
                <a:schemeClr val="bg1">
                  <a:lumMod val="75000"/>
                </a:schemeClr>
              </a:solidFill>
              <a:latin typeface="Archivo" pitchFamily="2" charset="77"/>
              <a:cs typeface="Archivo" pitchFamily="2" charset="77"/>
            </a:endParaRPr>
          </a:p>
        </p:txBody>
      </p:sp>
      <p:sp>
        <p:nvSpPr>
          <p:cNvPr id="200" name="TextBox 199">
            <a:extLst>
              <a:ext uri="{FF2B5EF4-FFF2-40B4-BE49-F238E27FC236}">
                <a16:creationId xmlns:a16="http://schemas.microsoft.com/office/drawing/2014/main" id="{780D0043-EA8E-BBEE-4A2A-87C56BBEFCF3}"/>
              </a:ext>
            </a:extLst>
          </p:cNvPr>
          <p:cNvSpPr txBox="1"/>
          <p:nvPr/>
        </p:nvSpPr>
        <p:spPr>
          <a:xfrm>
            <a:off x="8423470" y="3118344"/>
            <a:ext cx="1220206" cy="261610"/>
          </a:xfrm>
          <a:prstGeom prst="rect">
            <a:avLst/>
          </a:prstGeom>
          <a:noFill/>
        </p:spPr>
        <p:txBody>
          <a:bodyPr wrap="square" rtlCol="0">
            <a:spAutoFit/>
          </a:bodyPr>
          <a:lstStyle/>
          <a:p>
            <a:r>
              <a:rPr lang="en-US" sz="1100" i="1" dirty="0">
                <a:solidFill>
                  <a:schemeClr val="accent5"/>
                </a:solidFill>
              </a:rPr>
              <a:t>antes del </a:t>
            </a:r>
            <a:r>
              <a:rPr lang="en-US" sz="1100" i="1" dirty="0" err="1">
                <a:solidFill>
                  <a:schemeClr val="accent5"/>
                </a:solidFill>
              </a:rPr>
              <a:t>ataque</a:t>
            </a:r>
            <a:endParaRPr lang="en-FI" sz="1100" i="1" dirty="0">
              <a:solidFill>
                <a:schemeClr val="accent5"/>
              </a:solidFill>
            </a:endParaRPr>
          </a:p>
        </p:txBody>
      </p:sp>
      <p:sp>
        <p:nvSpPr>
          <p:cNvPr id="203" name="TextBox 202">
            <a:extLst>
              <a:ext uri="{FF2B5EF4-FFF2-40B4-BE49-F238E27FC236}">
                <a16:creationId xmlns:a16="http://schemas.microsoft.com/office/drawing/2014/main" id="{04AA3D54-EE07-7B1E-0FB0-3FBB970BCFBC}"/>
              </a:ext>
            </a:extLst>
          </p:cNvPr>
          <p:cNvSpPr txBox="1"/>
          <p:nvPr/>
        </p:nvSpPr>
        <p:spPr>
          <a:xfrm>
            <a:off x="8424078" y="3391200"/>
            <a:ext cx="1290738" cy="261610"/>
          </a:xfrm>
          <a:prstGeom prst="rect">
            <a:avLst/>
          </a:prstGeom>
          <a:noFill/>
        </p:spPr>
        <p:txBody>
          <a:bodyPr wrap="square" rtlCol="0">
            <a:spAutoFit/>
          </a:bodyPr>
          <a:lstStyle/>
          <a:p>
            <a:r>
              <a:rPr lang="en-US" sz="1100" i="1" dirty="0" err="1">
                <a:solidFill>
                  <a:srgbClr val="A0ACE8"/>
                </a:solidFill>
              </a:rPr>
              <a:t>durante</a:t>
            </a:r>
            <a:r>
              <a:rPr lang="en-US" sz="1100" i="1" dirty="0">
                <a:solidFill>
                  <a:srgbClr val="A0ACE8"/>
                </a:solidFill>
              </a:rPr>
              <a:t> </a:t>
            </a:r>
            <a:r>
              <a:rPr lang="en-US" sz="1100" i="1" dirty="0" err="1">
                <a:solidFill>
                  <a:srgbClr val="A0ACE8"/>
                </a:solidFill>
              </a:rPr>
              <a:t>el</a:t>
            </a:r>
            <a:r>
              <a:rPr lang="en-US" sz="1100" i="1" dirty="0">
                <a:solidFill>
                  <a:srgbClr val="A0ACE8"/>
                </a:solidFill>
              </a:rPr>
              <a:t> </a:t>
            </a:r>
            <a:r>
              <a:rPr lang="en-US" sz="1100" i="1" dirty="0" err="1">
                <a:solidFill>
                  <a:srgbClr val="A0ACE8"/>
                </a:solidFill>
              </a:rPr>
              <a:t>ataque</a:t>
            </a:r>
            <a:endParaRPr lang="en-FI" sz="1100" i="1" dirty="0">
              <a:solidFill>
                <a:srgbClr val="A0ACE8"/>
              </a:solidFill>
            </a:endParaRPr>
          </a:p>
        </p:txBody>
      </p:sp>
      <p:sp>
        <p:nvSpPr>
          <p:cNvPr id="2" name="TextBox 1">
            <a:extLst>
              <a:ext uri="{FF2B5EF4-FFF2-40B4-BE49-F238E27FC236}">
                <a16:creationId xmlns:a16="http://schemas.microsoft.com/office/drawing/2014/main" id="{2CF55A7A-653E-9531-8D35-EB6AF99BC27C}"/>
              </a:ext>
            </a:extLst>
          </p:cNvPr>
          <p:cNvSpPr txBox="1"/>
          <p:nvPr/>
        </p:nvSpPr>
        <p:spPr>
          <a:xfrm>
            <a:off x="603580" y="5638394"/>
            <a:ext cx="3871875"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bg2">
                    <a:alpha val="34407"/>
                  </a:schemeClr>
                </a:solidFill>
                <a:cs typeface="Archivo"/>
              </a:rPr>
              <a:t>Note: </a:t>
            </a:r>
            <a:r>
              <a:rPr lang="en-US" sz="1100" dirty="0">
                <a:solidFill>
                  <a:schemeClr val="bg2">
                    <a:alpha val="34407"/>
                  </a:schemeClr>
                </a:solidFill>
                <a:cs typeface="Archivo"/>
              </a:rPr>
              <a:t>Figure adapted from </a:t>
            </a:r>
            <a:r>
              <a:rPr lang="en-US" sz="1100" dirty="0">
                <a:solidFill>
                  <a:schemeClr val="accent4">
                    <a:alpha val="34407"/>
                  </a:schemeClr>
                </a:solidFill>
                <a:cs typeface="Archivo"/>
                <a:hlinkClick r:id="rId3">
                  <a:extLst>
                    <a:ext uri="{A12FA001-AC4F-418D-AE19-62706E023703}">
                      <ahyp:hlinkClr xmlns:ahyp="http://schemas.microsoft.com/office/drawing/2018/hyperlinkcolor" val="tx"/>
                    </a:ext>
                  </a:extLst>
                </a:hlinkClick>
              </a:rPr>
              <a:t>NIST cyber security framework</a:t>
            </a:r>
            <a:r>
              <a:rPr lang="en-US" sz="1100" dirty="0">
                <a:solidFill>
                  <a:schemeClr val="bg2">
                    <a:alpha val="34407"/>
                  </a:schemeClr>
                </a:solidFill>
                <a:cs typeface="Archivo"/>
              </a:rPr>
              <a:t>. We offer additional Incident Response services to cover the "Recover" area of NIST.</a:t>
            </a:r>
          </a:p>
        </p:txBody>
      </p:sp>
      <p:sp>
        <p:nvSpPr>
          <p:cNvPr id="4" name="TextBox 3">
            <a:extLst>
              <a:ext uri="{FF2B5EF4-FFF2-40B4-BE49-F238E27FC236}">
                <a16:creationId xmlns:a16="http://schemas.microsoft.com/office/drawing/2014/main" id="{54534B04-E90B-10CB-D5A3-EAAF1F494051}"/>
              </a:ext>
            </a:extLst>
          </p:cNvPr>
          <p:cNvSpPr txBox="1"/>
          <p:nvPr/>
        </p:nvSpPr>
        <p:spPr>
          <a:xfrm>
            <a:off x="451171" y="1290537"/>
            <a:ext cx="404442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s-MX" sz="1600" dirty="0">
                <a:solidFill>
                  <a:schemeClr val="accent5"/>
                </a:solidFill>
              </a:rPr>
              <a:t>es la combinación fundamental para abordar las necesidades de ciberseguridad del mercado medio antes y durante un ataque.</a:t>
            </a:r>
            <a:endParaRPr lang="en-US" sz="1600" dirty="0">
              <a:solidFill>
                <a:schemeClr val="accent5"/>
              </a:solidFill>
            </a:endParaRPr>
          </a:p>
        </p:txBody>
      </p:sp>
      <p:sp>
        <p:nvSpPr>
          <p:cNvPr id="5" name="TextBox 4">
            <a:extLst>
              <a:ext uri="{FF2B5EF4-FFF2-40B4-BE49-F238E27FC236}">
                <a16:creationId xmlns:a16="http://schemas.microsoft.com/office/drawing/2014/main" id="{D1830928-A3BC-161A-EC35-625227755A52}"/>
              </a:ext>
            </a:extLst>
          </p:cNvPr>
          <p:cNvSpPr txBox="1"/>
          <p:nvPr/>
        </p:nvSpPr>
        <p:spPr>
          <a:xfrm>
            <a:off x="5433685" y="2994547"/>
            <a:ext cx="2012604" cy="830997"/>
          </a:xfrm>
          <a:prstGeom prst="rect">
            <a:avLst/>
          </a:prstGeom>
          <a:noFill/>
        </p:spPr>
        <p:txBody>
          <a:bodyPr wrap="square" lIns="91440" tIns="45720" rIns="91440" bIns="45720" rtlCol="0" anchor="t">
            <a:spAutoFit/>
          </a:bodyPr>
          <a:lstStyle/>
          <a:p>
            <a:pPr algn="ctr"/>
            <a:r>
              <a:rPr lang="en-US" sz="1600" dirty="0">
                <a:solidFill>
                  <a:schemeClr val="bg1"/>
                </a:solidFill>
                <a:latin typeface="TitlingGothicFB"/>
              </a:rPr>
              <a:t>Cover </a:t>
            </a:r>
            <a:r>
              <a:rPr lang="en-US" sz="1600" dirty="0">
                <a:solidFill>
                  <a:schemeClr val="bg1"/>
                </a:solidFill>
                <a:latin typeface="TitlingGothicFB"/>
                <a:cs typeface="Calibri"/>
              </a:rPr>
              <a:t>your  </a:t>
            </a:r>
          </a:p>
          <a:p>
            <a:pPr algn="ctr"/>
            <a:r>
              <a:rPr lang="en-US" sz="1600" dirty="0">
                <a:solidFill>
                  <a:schemeClr val="bg1"/>
                </a:solidFill>
                <a:latin typeface="TitlingGothicFB"/>
                <a:cs typeface="Calibri"/>
              </a:rPr>
              <a:t>360°  cyber</a:t>
            </a:r>
          </a:p>
          <a:p>
            <a:pPr algn="ctr"/>
            <a:r>
              <a:rPr lang="en-US" sz="1600" dirty="0">
                <a:solidFill>
                  <a:schemeClr val="bg1"/>
                </a:solidFill>
                <a:latin typeface="TitlingGothicFB"/>
              </a:rPr>
              <a:t>security needs</a:t>
            </a:r>
          </a:p>
        </p:txBody>
      </p:sp>
      <p:grpSp>
        <p:nvGrpSpPr>
          <p:cNvPr id="8" name="Group 7">
            <a:extLst>
              <a:ext uri="{FF2B5EF4-FFF2-40B4-BE49-F238E27FC236}">
                <a16:creationId xmlns:a16="http://schemas.microsoft.com/office/drawing/2014/main" id="{9F1E008F-F08B-675E-7E18-04E250D6715C}"/>
              </a:ext>
            </a:extLst>
          </p:cNvPr>
          <p:cNvGrpSpPr/>
          <p:nvPr/>
        </p:nvGrpSpPr>
        <p:grpSpPr>
          <a:xfrm>
            <a:off x="8256495" y="5098366"/>
            <a:ext cx="3803281" cy="646331"/>
            <a:chOff x="943925" y="2555191"/>
            <a:chExt cx="3803281" cy="646331"/>
          </a:xfrm>
        </p:grpSpPr>
        <p:pic>
          <p:nvPicPr>
            <p:cNvPr id="10" name="Graphic 9">
              <a:extLst>
                <a:ext uri="{FF2B5EF4-FFF2-40B4-BE49-F238E27FC236}">
                  <a16:creationId xmlns:a16="http://schemas.microsoft.com/office/drawing/2014/main" id="{CDEA42C6-65EC-2079-112D-1EE5DA783C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3925" y="2559652"/>
              <a:ext cx="366700" cy="460173"/>
            </a:xfrm>
            <a:prstGeom prst="rect">
              <a:avLst/>
            </a:prstGeom>
          </p:spPr>
        </p:pic>
        <p:sp>
          <p:nvSpPr>
            <p:cNvPr id="11" name="TextBox 10">
              <a:extLst>
                <a:ext uri="{FF2B5EF4-FFF2-40B4-BE49-F238E27FC236}">
                  <a16:creationId xmlns:a16="http://schemas.microsoft.com/office/drawing/2014/main" id="{488277A9-5297-2CC5-78FA-B12C095BBAD2}"/>
                </a:ext>
              </a:extLst>
            </p:cNvPr>
            <p:cNvSpPr txBox="1"/>
            <p:nvPr/>
          </p:nvSpPr>
          <p:spPr>
            <a:xfrm>
              <a:off x="1431026" y="2555191"/>
              <a:ext cx="3316180" cy="64633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bg1"/>
                  </a:solidFill>
                  <a:latin typeface="+mj-lt"/>
                  <a:cs typeface="Archivo" pitchFamily="2" charset="77"/>
                </a:rPr>
                <a:t>WithSecure</a:t>
              </a:r>
              <a:r>
                <a:rPr lang="en-US" sz="1400" dirty="0">
                  <a:solidFill>
                    <a:schemeClr val="bg1"/>
                  </a:solidFill>
                  <a:latin typeface="+mj-lt"/>
                  <a:cs typeface="Archivo" pitchFamily="2" charset="77"/>
                </a:rPr>
                <a:t>™ Elements</a:t>
              </a:r>
              <a:br>
                <a:rPr kumimoji="0" lang="en-US" sz="1400" i="0" u="none" strike="noStrike" kern="1200" cap="none" spc="0" normalizeH="0" baseline="0" noProof="0" dirty="0">
                  <a:ln>
                    <a:noFill/>
                  </a:ln>
                  <a:solidFill>
                    <a:schemeClr val="bg1"/>
                  </a:solidFill>
                  <a:effectLst/>
                  <a:uLnTx/>
                  <a:uFillTx/>
                  <a:latin typeface="+mj-lt"/>
                  <a:ea typeface="+mn-ea"/>
                  <a:cs typeface="Archivo" pitchFamily="2" charset="77"/>
                </a:rPr>
              </a:br>
              <a:r>
                <a:rPr kumimoji="0" lang="en-US" sz="1400" i="0" u="none" strike="noStrike" kern="1200" cap="none" spc="0" normalizeH="0" baseline="0" noProof="0" dirty="0">
                  <a:ln>
                    <a:noFill/>
                  </a:ln>
                  <a:solidFill>
                    <a:schemeClr val="bg1"/>
                  </a:solidFill>
                  <a:effectLst/>
                  <a:uLnTx/>
                  <a:uFillTx/>
                  <a:latin typeface="+mj-lt"/>
                  <a:ea typeface="+mn-ea"/>
                  <a:cs typeface="Archivo" pitchFamily="2" charset="77"/>
                </a:rPr>
                <a:t>Extended Detection </a:t>
              </a:r>
              <a:br>
                <a:rPr kumimoji="0" lang="en-US" sz="1400" i="0" u="none" strike="noStrike" kern="1200" cap="none" spc="0" normalizeH="0" baseline="0" noProof="0" dirty="0">
                  <a:ln>
                    <a:noFill/>
                  </a:ln>
                  <a:solidFill>
                    <a:schemeClr val="bg1"/>
                  </a:solidFill>
                  <a:effectLst/>
                  <a:uLnTx/>
                  <a:uFillTx/>
                  <a:latin typeface="+mj-lt"/>
                  <a:ea typeface="+mn-ea"/>
                  <a:cs typeface="Archivo" pitchFamily="2" charset="77"/>
                </a:rPr>
              </a:br>
              <a:r>
                <a:rPr kumimoji="0" lang="en-US" sz="1400" i="0" u="none" strike="noStrike" kern="1200" cap="none" spc="0" normalizeH="0" baseline="0" noProof="0" dirty="0">
                  <a:ln>
                    <a:noFill/>
                  </a:ln>
                  <a:solidFill>
                    <a:schemeClr val="bg1"/>
                  </a:solidFill>
                  <a:effectLst/>
                  <a:uLnTx/>
                  <a:uFillTx/>
                  <a:latin typeface="+mj-lt"/>
                  <a:ea typeface="+mn-ea"/>
                  <a:cs typeface="Archivo" pitchFamily="2" charset="77"/>
                </a:rPr>
                <a:t>and Response</a:t>
              </a:r>
              <a:endParaRPr kumimoji="0" lang="en-FI" sz="1400" i="0" u="none" strike="noStrike" kern="1200" cap="none" spc="0" normalizeH="0" baseline="0" noProof="0" dirty="0">
                <a:ln>
                  <a:noFill/>
                </a:ln>
                <a:solidFill>
                  <a:schemeClr val="bg1"/>
                </a:solidFill>
                <a:effectLst/>
                <a:uLnTx/>
                <a:uFillTx/>
                <a:latin typeface="+mj-lt"/>
                <a:ea typeface="+mn-ea"/>
                <a:cs typeface="Archivo" pitchFamily="2" charset="77"/>
              </a:endParaRPr>
            </a:p>
          </p:txBody>
        </p:sp>
      </p:grpSp>
      <p:grpSp>
        <p:nvGrpSpPr>
          <p:cNvPr id="12" name="IR">
            <a:extLst>
              <a:ext uri="{FF2B5EF4-FFF2-40B4-BE49-F238E27FC236}">
                <a16:creationId xmlns:a16="http://schemas.microsoft.com/office/drawing/2014/main" id="{E42EB0C4-2DE2-11EA-4AF4-120DE40E2DAD}"/>
              </a:ext>
            </a:extLst>
          </p:cNvPr>
          <p:cNvGrpSpPr/>
          <p:nvPr/>
        </p:nvGrpSpPr>
        <p:grpSpPr>
          <a:xfrm>
            <a:off x="5043599" y="828717"/>
            <a:ext cx="2720250" cy="507831"/>
            <a:chOff x="8953874" y="3980850"/>
            <a:chExt cx="3093831" cy="577573"/>
          </a:xfrm>
        </p:grpSpPr>
        <p:pic>
          <p:nvPicPr>
            <p:cNvPr id="13" name="Graphic 12">
              <a:extLst>
                <a:ext uri="{FF2B5EF4-FFF2-40B4-BE49-F238E27FC236}">
                  <a16:creationId xmlns:a16="http://schemas.microsoft.com/office/drawing/2014/main" id="{A6C0D6BD-D7DE-7A73-E652-B7D31965D2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953874" y="4138052"/>
              <a:ext cx="420370" cy="420371"/>
            </a:xfrm>
            <a:prstGeom prst="rect">
              <a:avLst/>
            </a:prstGeom>
          </p:spPr>
        </p:pic>
        <p:sp>
          <p:nvSpPr>
            <p:cNvPr id="16" name="TextBox 15">
              <a:extLst>
                <a:ext uri="{FF2B5EF4-FFF2-40B4-BE49-F238E27FC236}">
                  <a16:creationId xmlns:a16="http://schemas.microsoft.com/office/drawing/2014/main" id="{78E24D29-BC30-FEC8-240E-35BED84D7647}"/>
                </a:ext>
              </a:extLst>
            </p:cNvPr>
            <p:cNvSpPr txBox="1"/>
            <p:nvPr/>
          </p:nvSpPr>
          <p:spPr>
            <a:xfrm>
              <a:off x="9216527" y="3980850"/>
              <a:ext cx="2831178" cy="577573"/>
            </a:xfrm>
            <a:prstGeom prst="rect">
              <a:avLst/>
            </a:prstGeom>
            <a:noFill/>
          </p:spPr>
          <p:txBody>
            <a:bodyPr wrap="square" lIns="182880" tIns="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900" i="0" u="none" strike="noStrike" kern="1200" cap="none" spc="0" normalizeH="0" baseline="0" noProof="0" dirty="0">
                  <a:ln>
                    <a:noFill/>
                  </a:ln>
                  <a:solidFill>
                    <a:schemeClr val="bg1"/>
                  </a:solidFill>
                  <a:effectLst/>
                  <a:uLnTx/>
                  <a:uFillTx/>
                  <a:latin typeface="+mj-lt"/>
                  <a:ea typeface="+mn-ea"/>
                  <a:cs typeface="Archivo" pitchFamily="2" charset="77"/>
                </a:rPr>
                <a:t>Servicio de respuesta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900" i="0" u="none" strike="noStrike" kern="1200" cap="none" spc="0" normalizeH="0" baseline="0" noProof="0" dirty="0">
                  <a:ln>
                    <a:noFill/>
                  </a:ln>
                  <a:solidFill>
                    <a:schemeClr val="bg1"/>
                  </a:solidFill>
                  <a:effectLst/>
                  <a:uLnTx/>
                  <a:uFillTx/>
                  <a:latin typeface="+mj-lt"/>
                  <a:ea typeface="+mn-ea"/>
                  <a:cs typeface="Archivo" pitchFamily="2" charset="77"/>
                </a:rPr>
                <a:t>a incidentes</a:t>
              </a:r>
              <a:endParaRPr kumimoji="0" lang="en-FI" sz="900" i="0" u="none" strike="noStrike" kern="1200" cap="none" spc="0" normalizeH="0" baseline="0" noProof="0" dirty="0">
                <a:ln>
                  <a:noFill/>
                </a:ln>
                <a:solidFill>
                  <a:schemeClr val="bg1"/>
                </a:solidFill>
                <a:effectLst/>
                <a:uLnTx/>
                <a:uFillTx/>
                <a:latin typeface="+mj-lt"/>
                <a:ea typeface="+mn-ea"/>
                <a:cs typeface="Archivo" pitchFamily="2" charset="77"/>
              </a:endParaRPr>
            </a:p>
          </p:txBody>
        </p:sp>
      </p:grpSp>
      <p:grpSp>
        <p:nvGrpSpPr>
          <p:cNvPr id="17" name="Group 16">
            <a:extLst>
              <a:ext uri="{FF2B5EF4-FFF2-40B4-BE49-F238E27FC236}">
                <a16:creationId xmlns:a16="http://schemas.microsoft.com/office/drawing/2014/main" id="{0BBAB702-4452-9A92-4522-73ABD4D4F1F5}"/>
              </a:ext>
            </a:extLst>
          </p:cNvPr>
          <p:cNvGrpSpPr/>
          <p:nvPr/>
        </p:nvGrpSpPr>
        <p:grpSpPr>
          <a:xfrm>
            <a:off x="8153438" y="1290537"/>
            <a:ext cx="3266266" cy="521254"/>
            <a:chOff x="4592050" y="3454934"/>
            <a:chExt cx="3266266" cy="521254"/>
          </a:xfrm>
        </p:grpSpPr>
        <p:pic>
          <p:nvPicPr>
            <p:cNvPr id="20" name="Graphic 19">
              <a:extLst>
                <a:ext uri="{FF2B5EF4-FFF2-40B4-BE49-F238E27FC236}">
                  <a16:creationId xmlns:a16="http://schemas.microsoft.com/office/drawing/2014/main" id="{F721CC88-49D3-BF5B-F7C2-1347CB0EBE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592050" y="3454934"/>
              <a:ext cx="521254" cy="521254"/>
            </a:xfrm>
            <a:prstGeom prst="rect">
              <a:avLst/>
            </a:prstGeom>
          </p:spPr>
        </p:pic>
        <p:sp>
          <p:nvSpPr>
            <p:cNvPr id="21" name="TextBox 20">
              <a:extLst>
                <a:ext uri="{FF2B5EF4-FFF2-40B4-BE49-F238E27FC236}">
                  <a16:creationId xmlns:a16="http://schemas.microsoft.com/office/drawing/2014/main" id="{F400DB83-FDB3-BA60-8C63-CA759AB9B8B5}"/>
                </a:ext>
              </a:extLst>
            </p:cNvPr>
            <p:cNvSpPr txBox="1"/>
            <p:nvPr/>
          </p:nvSpPr>
          <p:spPr>
            <a:xfrm>
              <a:off x="5188794" y="3516499"/>
              <a:ext cx="2669522" cy="4308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solidFill>
                    <a:schemeClr val="bg1"/>
                  </a:solidFill>
                  <a:latin typeface="+mj-lt"/>
                  <a:cs typeface="Archivo" pitchFamily="2" charset="77"/>
                </a:rPr>
                <a:t>WithSecure</a:t>
              </a:r>
              <a:r>
                <a:rPr lang="en-US" sz="1400" dirty="0">
                  <a:solidFill>
                    <a:schemeClr val="bg1"/>
                  </a:solidFill>
                  <a:latin typeface="+mj-lt"/>
                  <a:cs typeface="Archivo" pitchFamily="2" charset="77"/>
                </a:rPr>
                <a:t>™ Elements</a:t>
              </a:r>
              <a:br>
                <a:rPr lang="en-US" sz="1400" dirty="0">
                  <a:solidFill>
                    <a:schemeClr val="bg1"/>
                  </a:solidFill>
                  <a:latin typeface="+mj-lt"/>
                  <a:cs typeface="Archivo" pitchFamily="2" charset="77"/>
                </a:rPr>
              </a:br>
              <a:r>
                <a:rPr lang="en-US" sz="1400" dirty="0">
                  <a:solidFill>
                    <a:schemeClr val="bg1"/>
                  </a:solidFill>
                  <a:latin typeface="+mj-lt"/>
                  <a:cs typeface="Archivo" pitchFamily="2" charset="77"/>
                </a:rPr>
                <a:t>Exposure Management</a:t>
              </a:r>
              <a:endParaRPr lang="en-FI" sz="1400">
                <a:solidFill>
                  <a:schemeClr val="bg1"/>
                </a:solidFill>
                <a:latin typeface="+mj-lt"/>
                <a:cs typeface="Archivo" pitchFamily="2" charset="77"/>
              </a:endParaRPr>
            </a:p>
          </p:txBody>
        </p:sp>
      </p:grpSp>
      <p:pic>
        <p:nvPicPr>
          <p:cNvPr id="28" name="Picture 27">
            <a:extLst>
              <a:ext uri="{FF2B5EF4-FFF2-40B4-BE49-F238E27FC236}">
                <a16:creationId xmlns:a16="http://schemas.microsoft.com/office/drawing/2014/main" id="{9F155419-23B7-278F-81F3-451B50500E3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15907" y="1566115"/>
            <a:ext cx="3687860" cy="3687860"/>
          </a:xfrm>
          <a:prstGeom prst="rect">
            <a:avLst/>
          </a:prstGeom>
        </p:spPr>
      </p:pic>
      <p:pic>
        <p:nvPicPr>
          <p:cNvPr id="9" name="Picture 8">
            <a:extLst>
              <a:ext uri="{FF2B5EF4-FFF2-40B4-BE49-F238E27FC236}">
                <a16:creationId xmlns:a16="http://schemas.microsoft.com/office/drawing/2014/main" id="{08FFC816-57F3-5DE2-8558-615B8DEC682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499872" y="1382606"/>
            <a:ext cx="3919930" cy="3977765"/>
          </a:xfrm>
          <a:prstGeom prst="rect">
            <a:avLst/>
          </a:prstGeom>
        </p:spPr>
      </p:pic>
    </p:spTree>
    <p:extLst>
      <p:ext uri="{BB962C8B-B14F-4D97-AF65-F5344CB8AC3E}">
        <p14:creationId xmlns:p14="http://schemas.microsoft.com/office/powerpoint/2010/main" val="210378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FDF8-598C-08A8-C9C3-F62F5594972A}"/>
              </a:ext>
            </a:extLst>
          </p:cNvPr>
          <p:cNvSpPr>
            <a:spLocks noGrp="1"/>
          </p:cNvSpPr>
          <p:nvPr>
            <p:ph type="title"/>
          </p:nvPr>
        </p:nvSpPr>
        <p:spPr>
          <a:xfrm>
            <a:off x="704469" y="2866644"/>
            <a:ext cx="5760675" cy="1124712"/>
          </a:xfrm>
        </p:spPr>
        <p:txBody>
          <a:bodyPr/>
          <a:lstStyle/>
          <a:p>
            <a:r>
              <a:rPr lang="es-MX" dirty="0"/>
              <a:t>Descripción general de la solución</a:t>
            </a:r>
            <a:endParaRPr lang="en-FI" dirty="0"/>
          </a:p>
        </p:txBody>
      </p:sp>
      <p:sp>
        <p:nvSpPr>
          <p:cNvPr id="6" name="Picture Placeholder 5">
            <a:extLst>
              <a:ext uri="{FF2B5EF4-FFF2-40B4-BE49-F238E27FC236}">
                <a16:creationId xmlns:a16="http://schemas.microsoft.com/office/drawing/2014/main" id="{018F3B24-6E84-99A1-E204-5813AB602463}"/>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410751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blue dotted wave of dots&#10;&#10;Description automatically generated">
            <a:extLst>
              <a:ext uri="{FF2B5EF4-FFF2-40B4-BE49-F238E27FC236}">
                <a16:creationId xmlns:a16="http://schemas.microsoft.com/office/drawing/2014/main" id="{5767162C-A047-427B-2DF5-6E829786344C}"/>
              </a:ext>
            </a:extLst>
          </p:cNvPr>
          <p:cNvPicPr>
            <a:picLocks noGrp="1" noRot="1" noChangeAspect="1" noMove="1" noResize="1" noEditPoints="1" noAdjustHandles="1" noChangeArrowheads="1" noChangeShapeType="1" noCrop="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r="7042" b="16887"/>
          <a:stretch/>
        </p:blipFill>
        <p:spPr>
          <a:xfrm>
            <a:off x="-79952" y="0"/>
            <a:ext cx="12271952" cy="6858000"/>
          </a:xfrm>
          <a:prstGeom prst="rect">
            <a:avLst/>
          </a:prstGeom>
        </p:spPr>
      </p:pic>
      <p:sp>
        <p:nvSpPr>
          <p:cNvPr id="4" name="Rectangle 3">
            <a:extLst>
              <a:ext uri="{FF2B5EF4-FFF2-40B4-BE49-F238E27FC236}">
                <a16:creationId xmlns:a16="http://schemas.microsoft.com/office/drawing/2014/main" id="{E674BF7B-E5E6-2B45-E637-BDD00F185611}"/>
              </a:ext>
            </a:extLst>
          </p:cNvPr>
          <p:cNvSpPr>
            <a:spLocks noGrp="1" noRot="1" noMove="1" noResize="1" noEditPoints="1" noAdjustHandles="1" noChangeArrowheads="1" noChangeShapeType="1"/>
          </p:cNvSpPr>
          <p:nvPr/>
        </p:nvSpPr>
        <p:spPr>
          <a:xfrm flipH="1">
            <a:off x="-39976" y="0"/>
            <a:ext cx="12192000" cy="6858000"/>
          </a:xfrm>
          <a:prstGeom prst="rect">
            <a:avLst/>
          </a:prstGeom>
          <a:blipFill dpi="0" rotWithShape="1">
            <a:blip r:embed="rId4">
              <a:duotone>
                <a:prstClr val="black"/>
                <a:srgbClr val="81E5C7">
                  <a:tint val="45000"/>
                  <a:satMod val="400000"/>
                </a:srgbClr>
              </a:duotone>
              <a:alphaModFix amt="2000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Content Placeholder 1">
            <a:extLst>
              <a:ext uri="{FF2B5EF4-FFF2-40B4-BE49-F238E27FC236}">
                <a16:creationId xmlns:a16="http://schemas.microsoft.com/office/drawing/2014/main" id="{EE57B2F7-81ED-32D8-7DA8-72CE1A2048BF}"/>
              </a:ext>
            </a:extLst>
          </p:cNvPr>
          <p:cNvSpPr>
            <a:spLocks noGrp="1"/>
          </p:cNvSpPr>
          <p:nvPr>
            <p:ph idx="1"/>
          </p:nvPr>
        </p:nvSpPr>
        <p:spPr>
          <a:xfrm>
            <a:off x="695325" y="2817091"/>
            <a:ext cx="5825548" cy="3077793"/>
          </a:xfrm>
        </p:spPr>
        <p:txBody>
          <a:bodyPr/>
          <a:lstStyle/>
          <a:p>
            <a:pPr marL="0" indent="0">
              <a:buNone/>
            </a:pPr>
            <a:r>
              <a:rPr lang="es-MX" sz="2000" dirty="0">
                <a:solidFill>
                  <a:schemeClr val="accent6"/>
                </a:solidFill>
              </a:rPr>
              <a:t>Una solución proactiva continua para predecir y prevenir violaciones a los activos y operaciones comerciales de su empresa.</a:t>
            </a:r>
            <a:endParaRPr lang="en-FI" sz="2000" dirty="0">
              <a:solidFill>
                <a:schemeClr val="accent6"/>
              </a:solidFill>
            </a:endParaRPr>
          </a:p>
        </p:txBody>
      </p:sp>
      <p:sp>
        <p:nvSpPr>
          <p:cNvPr id="3" name="Title 2">
            <a:extLst>
              <a:ext uri="{FF2B5EF4-FFF2-40B4-BE49-F238E27FC236}">
                <a16:creationId xmlns:a16="http://schemas.microsoft.com/office/drawing/2014/main" id="{79717647-DBB0-805A-A165-DAEB6A146F4D}"/>
              </a:ext>
            </a:extLst>
          </p:cNvPr>
          <p:cNvSpPr>
            <a:spLocks noGrp="1"/>
          </p:cNvSpPr>
          <p:nvPr>
            <p:ph type="title"/>
          </p:nvPr>
        </p:nvSpPr>
        <p:spPr>
          <a:xfrm>
            <a:off x="695325" y="1169301"/>
            <a:ext cx="8430014" cy="1150938"/>
          </a:xfrm>
        </p:spPr>
        <p:txBody>
          <a:bodyPr/>
          <a:lstStyle/>
          <a:p>
            <a:r>
              <a:rPr lang="en-US" sz="3500" dirty="0" err="1">
                <a:solidFill>
                  <a:schemeClr val="accent4"/>
                </a:solidFill>
              </a:rPr>
              <a:t>WithSecure</a:t>
            </a:r>
            <a:r>
              <a:rPr lang="en-US" sz="3500">
                <a:solidFill>
                  <a:schemeClr val="accent4"/>
                </a:solidFill>
              </a:rPr>
              <a:t>™ Elements </a:t>
            </a:r>
            <a:br>
              <a:rPr lang="en-US" sz="3500">
                <a:solidFill>
                  <a:schemeClr val="accent4"/>
                </a:solidFill>
              </a:rPr>
            </a:br>
            <a:r>
              <a:rPr lang="en-US" sz="3500">
                <a:solidFill>
                  <a:schemeClr val="accent4"/>
                </a:solidFill>
              </a:rPr>
              <a:t>Exposure Management (XM)</a:t>
            </a:r>
            <a:endParaRPr lang="en-FI" sz="3500">
              <a:solidFill>
                <a:schemeClr val="accent4"/>
              </a:solidFill>
            </a:endParaRPr>
          </a:p>
        </p:txBody>
      </p:sp>
      <p:pic>
        <p:nvPicPr>
          <p:cNvPr id="7" name="Picture 6">
            <a:extLst>
              <a:ext uri="{FF2B5EF4-FFF2-40B4-BE49-F238E27FC236}">
                <a16:creationId xmlns:a16="http://schemas.microsoft.com/office/drawing/2014/main" id="{198F4551-D8A5-A566-9A65-E1EFA0854650}"/>
              </a:ext>
            </a:extLst>
          </p:cNvPr>
          <p:cNvPicPr>
            <a:picLocks noChangeAspect="1"/>
          </p:cNvPicPr>
          <p:nvPr/>
        </p:nvPicPr>
        <p:blipFill>
          <a:blip r:embed="rId5"/>
          <a:stretch>
            <a:fillRect/>
          </a:stretch>
        </p:blipFill>
        <p:spPr>
          <a:xfrm>
            <a:off x="10778400" y="6307849"/>
            <a:ext cx="1079086" cy="262151"/>
          </a:xfrm>
          <a:prstGeom prst="rect">
            <a:avLst/>
          </a:prstGeom>
        </p:spPr>
      </p:pic>
    </p:spTree>
    <p:extLst>
      <p:ext uri="{BB962C8B-B14F-4D97-AF65-F5344CB8AC3E}">
        <p14:creationId xmlns:p14="http://schemas.microsoft.com/office/powerpoint/2010/main" val="4146318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theme/theme1.xml><?xml version="1.0" encoding="utf-8"?>
<a:theme xmlns:a="http://schemas.openxmlformats.org/drawingml/2006/main" name="Blue Clouds">
  <a:themeElements>
    <a:clrScheme name="withsecure blue">
      <a:dk1>
        <a:srgbClr val="000000"/>
      </a:dk1>
      <a:lt1>
        <a:srgbClr val="FFFFFF"/>
      </a:lt1>
      <a:dk2>
        <a:srgbClr val="23323C"/>
      </a:dk2>
      <a:lt2>
        <a:srgbClr val="E6E6F0"/>
      </a:lt2>
      <a:accent1>
        <a:srgbClr val="0E163F"/>
      </a:accent1>
      <a:accent2>
        <a:srgbClr val="142D64"/>
      </a:accent2>
      <a:accent3>
        <a:srgbClr val="344ABE"/>
      </a:accent3>
      <a:accent4>
        <a:srgbClr val="788CD2"/>
      </a:accent4>
      <a:accent5>
        <a:srgbClr val="C6CEFF"/>
      </a:accent5>
      <a:accent6>
        <a:srgbClr val="E0EBFF"/>
      </a:accent6>
      <a:hlink>
        <a:srgbClr val="344ABE"/>
      </a:hlink>
      <a:folHlink>
        <a:srgbClr val="344ABE"/>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76B475D8-173E-42C1-8165-190A8D413CDF}"/>
    </a:ext>
  </a:extLst>
</a:theme>
</file>

<file path=ppt/theme/theme2.xml><?xml version="1.0" encoding="utf-8"?>
<a:theme xmlns:a="http://schemas.openxmlformats.org/drawingml/2006/main" name="Northern Lights">
  <a:themeElements>
    <a:clrScheme name="withsecure green">
      <a:dk1>
        <a:srgbClr val="000000"/>
      </a:dk1>
      <a:lt1>
        <a:srgbClr val="FFFFFF"/>
      </a:lt1>
      <a:dk2>
        <a:srgbClr val="23323C"/>
      </a:dk2>
      <a:lt2>
        <a:srgbClr val="E6E6F0"/>
      </a:lt2>
      <a:accent1>
        <a:srgbClr val="07281C"/>
      </a:accent1>
      <a:accent2>
        <a:srgbClr val="076140"/>
      </a:accent2>
      <a:accent3>
        <a:srgbClr val="5DC99F"/>
      </a:accent3>
      <a:accent4>
        <a:srgbClr val="81E5C7"/>
      </a:accent4>
      <a:accent5>
        <a:srgbClr val="C8F3E3"/>
      </a:accent5>
      <a:accent6>
        <a:srgbClr val="E3FFF4"/>
      </a:accent6>
      <a:hlink>
        <a:srgbClr val="076140"/>
      </a:hlink>
      <a:folHlink>
        <a:srgbClr val="076140"/>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958FF490-681B-4C24-A1D8-B10482D72C95}"/>
    </a:ext>
  </a:extLst>
</a:theme>
</file>

<file path=ppt/theme/theme3.xml><?xml version="1.0" encoding="utf-8"?>
<a:theme xmlns:a="http://schemas.openxmlformats.org/drawingml/2006/main" name="Arctic Mountain">
  <a:themeElements>
    <a:clrScheme name="withsecure purple">
      <a:dk1>
        <a:srgbClr val="000000"/>
      </a:dk1>
      <a:lt1>
        <a:srgbClr val="FFFFFF"/>
      </a:lt1>
      <a:dk2>
        <a:srgbClr val="23323C"/>
      </a:dk2>
      <a:lt2>
        <a:srgbClr val="E6E6F0"/>
      </a:lt2>
      <a:accent1>
        <a:srgbClr val="200055"/>
      </a:accent1>
      <a:accent2>
        <a:srgbClr val="743AD2"/>
      </a:accent2>
      <a:accent3>
        <a:srgbClr val="9F77E0"/>
      </a:accent3>
      <a:accent4>
        <a:srgbClr val="CDAFFF"/>
      </a:accent4>
      <a:accent5>
        <a:srgbClr val="D8C9F1"/>
      </a:accent5>
      <a:accent6>
        <a:srgbClr val="E9E1F7"/>
      </a:accent6>
      <a:hlink>
        <a:srgbClr val="9F77E0"/>
      </a:hlink>
      <a:folHlink>
        <a:srgbClr val="9F77E0"/>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3DBDBC7B-43C2-4B34-ABBA-497DF6830096}"/>
    </a:ext>
  </a:extLst>
</a:theme>
</file>

<file path=ppt/theme/theme4.xml><?xml version="1.0" encoding="utf-8"?>
<a:theme xmlns:a="http://schemas.openxmlformats.org/drawingml/2006/main" name="Sunset">
  <a:themeElements>
    <a:clrScheme name="withsecure red">
      <a:dk1>
        <a:srgbClr val="000000"/>
      </a:dk1>
      <a:lt1>
        <a:srgbClr val="FFFFFF"/>
      </a:lt1>
      <a:dk2>
        <a:srgbClr val="23323C"/>
      </a:dk2>
      <a:lt2>
        <a:srgbClr val="E6E6F0"/>
      </a:lt2>
      <a:accent1>
        <a:srgbClr val="2D0303"/>
      </a:accent1>
      <a:accent2>
        <a:srgbClr val="B24848"/>
      </a:accent2>
      <a:accent3>
        <a:srgbClr val="FF7070"/>
      </a:accent3>
      <a:accent4>
        <a:srgbClr val="FF9A9A"/>
      </a:accent4>
      <a:accent5>
        <a:srgbClr val="FFD8D8"/>
      </a:accent5>
      <a:accent6>
        <a:srgbClr val="FFEFEF"/>
      </a:accent6>
      <a:hlink>
        <a:srgbClr val="B24848"/>
      </a:hlink>
      <a:folHlink>
        <a:srgbClr val="B24848"/>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0182B9F9-5B7C-4207-B85B-492D95102EBD}"/>
    </a:ext>
  </a:extLst>
</a:theme>
</file>

<file path=ppt/theme/theme5.xml><?xml version="1.0" encoding="utf-8"?>
<a:theme xmlns:a="http://schemas.openxmlformats.org/drawingml/2006/main" name="Deep Forest">
  <a:themeElements>
    <a:clrScheme name="withsecure forest">
      <a:dk1>
        <a:srgbClr val="000000"/>
      </a:dk1>
      <a:lt1>
        <a:srgbClr val="FFFFFF"/>
      </a:lt1>
      <a:dk2>
        <a:srgbClr val="23323C"/>
      </a:dk2>
      <a:lt2>
        <a:srgbClr val="E6E6F0"/>
      </a:lt2>
      <a:accent1>
        <a:srgbClr val="1F2F06"/>
      </a:accent1>
      <a:accent2>
        <a:srgbClr val="4F711A"/>
      </a:accent2>
      <a:accent3>
        <a:srgbClr val="8CB44C"/>
      </a:accent3>
      <a:accent4>
        <a:srgbClr val="BAE17A"/>
      </a:accent4>
      <a:accent5>
        <a:srgbClr val="DBEBC2"/>
      </a:accent5>
      <a:accent6>
        <a:srgbClr val="F2FBE3"/>
      </a:accent6>
      <a:hlink>
        <a:srgbClr val="4F711A"/>
      </a:hlink>
      <a:folHlink>
        <a:srgbClr val="4F711A"/>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C6F37F2B-218E-4218-9647-33CE02C88CB4}"/>
    </a:ext>
  </a:extLst>
</a:theme>
</file>

<file path=ppt/theme/theme6.xml><?xml version="1.0" encoding="utf-8"?>
<a:theme xmlns:a="http://schemas.openxmlformats.org/drawingml/2006/main" name="Grain Fields">
  <a:themeElements>
    <a:clrScheme name="withsecure yellow">
      <a:dk1>
        <a:srgbClr val="000000"/>
      </a:dk1>
      <a:lt1>
        <a:srgbClr val="FFFFFF"/>
      </a:lt1>
      <a:dk2>
        <a:srgbClr val="23323C"/>
      </a:dk2>
      <a:lt2>
        <a:srgbClr val="E6E6F0"/>
      </a:lt2>
      <a:accent1>
        <a:srgbClr val="281914"/>
      </a:accent1>
      <a:accent2>
        <a:srgbClr val="5F3D32"/>
      </a:accent2>
      <a:accent3>
        <a:srgbClr val="FFB950"/>
      </a:accent3>
      <a:accent4>
        <a:srgbClr val="FFD597"/>
      </a:accent4>
      <a:accent5>
        <a:srgbClr val="FFF1D2"/>
      </a:accent5>
      <a:accent6>
        <a:srgbClr val="FFF9ED"/>
      </a:accent6>
      <a:hlink>
        <a:srgbClr val="FFB950"/>
      </a:hlink>
      <a:folHlink>
        <a:srgbClr val="FFB950"/>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EE3E5FCD-BFD7-47E3-AD1F-8142780E5148}"/>
    </a:ext>
  </a:extLst>
</a:theme>
</file>

<file path=ppt/theme/theme7.xml><?xml version="1.0" encoding="utf-8"?>
<a:theme xmlns:a="http://schemas.openxmlformats.org/drawingml/2006/main" name="1_Deep Forest">
  <a:themeElements>
    <a:clrScheme name="withsecure forest">
      <a:dk1>
        <a:srgbClr val="000000"/>
      </a:dk1>
      <a:lt1>
        <a:srgbClr val="FFFFFF"/>
      </a:lt1>
      <a:dk2>
        <a:srgbClr val="23323C"/>
      </a:dk2>
      <a:lt2>
        <a:srgbClr val="E6E6F0"/>
      </a:lt2>
      <a:accent1>
        <a:srgbClr val="1F2F06"/>
      </a:accent1>
      <a:accent2>
        <a:srgbClr val="4F711A"/>
      </a:accent2>
      <a:accent3>
        <a:srgbClr val="8CB44C"/>
      </a:accent3>
      <a:accent4>
        <a:srgbClr val="BAE17A"/>
      </a:accent4>
      <a:accent5>
        <a:srgbClr val="DBEBC2"/>
      </a:accent5>
      <a:accent6>
        <a:srgbClr val="F2FBE3"/>
      </a:accent6>
      <a:hlink>
        <a:srgbClr val="4F711A"/>
      </a:hlink>
      <a:folHlink>
        <a:srgbClr val="4F711A"/>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F2FFCC-6262-46B0-8C82-6EC453089FC5}" vid="{C6F37F2B-218E-4218-9647-33CE02C88CB4}"/>
    </a:ext>
  </a:extLst>
</a:theme>
</file>

<file path=ppt/theme/theme8.xml><?xml version="1.0" encoding="utf-8"?>
<a:theme xmlns:a="http://schemas.openxmlformats.org/drawingml/2006/main" name="Office-tema">
  <a:themeElements>
    <a:clrScheme name="Blue Clouds">
      <a:dk1>
        <a:srgbClr val="000000"/>
      </a:dk1>
      <a:lt1>
        <a:srgbClr val="FFFFFF"/>
      </a:lt1>
      <a:dk2>
        <a:srgbClr val="23323C"/>
      </a:dk2>
      <a:lt2>
        <a:srgbClr val="E6E6F0"/>
      </a:lt2>
      <a:accent1>
        <a:srgbClr val="0E163F"/>
      </a:accent1>
      <a:accent2>
        <a:srgbClr val="142D64"/>
      </a:accent2>
      <a:accent3>
        <a:srgbClr val="344ABE"/>
      </a:accent3>
      <a:accent4>
        <a:srgbClr val="788CD2"/>
      </a:accent4>
      <a:accent5>
        <a:srgbClr val="C6CEFF"/>
      </a:accent5>
      <a:accent6>
        <a:srgbClr val="E0EBFF"/>
      </a:accent6>
      <a:hlink>
        <a:srgbClr val="344ABE"/>
      </a:hlink>
      <a:folHlink>
        <a:srgbClr val="344ABE"/>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Blue Clouds">
      <a:dk1>
        <a:srgbClr val="000000"/>
      </a:dk1>
      <a:lt1>
        <a:srgbClr val="FFFFFF"/>
      </a:lt1>
      <a:dk2>
        <a:srgbClr val="23323C"/>
      </a:dk2>
      <a:lt2>
        <a:srgbClr val="E6E6F0"/>
      </a:lt2>
      <a:accent1>
        <a:srgbClr val="0E163F"/>
      </a:accent1>
      <a:accent2>
        <a:srgbClr val="142D64"/>
      </a:accent2>
      <a:accent3>
        <a:srgbClr val="344ABE"/>
      </a:accent3>
      <a:accent4>
        <a:srgbClr val="788CD2"/>
      </a:accent4>
      <a:accent5>
        <a:srgbClr val="C6CEFF"/>
      </a:accent5>
      <a:accent6>
        <a:srgbClr val="E0EBFF"/>
      </a:accent6>
      <a:hlink>
        <a:srgbClr val="344ABE"/>
      </a:hlink>
      <a:folHlink>
        <a:srgbClr val="344ABE"/>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FS PowerPoint" ma:contentTypeID="0x0101002782749F903C5D4185FB78A021D74F0B007408570BCBF79F4F92692C56F1EA2D35" ma:contentTypeVersion="18" ma:contentTypeDescription="" ma:contentTypeScope="" ma:versionID="67e7eeff6439e3d90da4ebb0c359f73c">
  <xsd:schema xmlns:xsd="http://www.w3.org/2001/XMLSchema" xmlns:xs="http://www.w3.org/2001/XMLSchema" xmlns:p="http://schemas.microsoft.com/office/2006/metadata/properties" xmlns:ns2="7b147ea0-a6bd-4185-b439-8c734d337a69" xmlns:ns3="cde0412e-3b41-4ca0-ae0a-f62553652069" targetNamespace="http://schemas.microsoft.com/office/2006/metadata/properties" ma:root="true" ma:fieldsID="7c1e981af80a05d7e69d8db47c387fbc" ns2:_="" ns3:_="">
    <xsd:import namespace="7b147ea0-a6bd-4185-b439-8c734d337a69"/>
    <xsd:import namespace="cde0412e-3b41-4ca0-ae0a-f62553652069"/>
    <xsd:element name="properties">
      <xsd:complexType>
        <xsd:sequence>
          <xsd:element name="documentManagement">
            <xsd:complexType>
              <xsd:all>
                <xsd:element ref="ns2:FSDescription" minOccurs="0"/>
                <xsd:element ref="ns2:p3aea627f3524ce8bd00e86409449a8c" minOccurs="0"/>
                <xsd:element ref="ns2:FSOrigCreated" minOccurs="0"/>
                <xsd:element ref="ns2:FSOtherCreator" minOccurs="0"/>
                <xsd:element ref="ns2:k9f5f5b8a5a245188c7b0b0502f2791f" minOccurs="0"/>
                <xsd:element ref="ns2:TaxCatchAll" minOccurs="0"/>
                <xsd:element ref="ns3:lcf76f155ced4ddcb4097134ff3c332f" minOccurs="0"/>
                <xsd:element ref="ns2:a42395fcb0224d2bacf4cde826a9f4dd" minOccurs="0"/>
                <xsd:element ref="ns2:o6c9ed5ba44f40fa8fd4e5ddd76a0568"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147ea0-a6bd-4185-b439-8c734d337a69" elementFormDefault="qualified">
    <xsd:import namespace="http://schemas.microsoft.com/office/2006/documentManagement/types"/>
    <xsd:import namespace="http://schemas.microsoft.com/office/infopath/2007/PartnerControls"/>
    <xsd:element name="FSDescription" ma:index="8" nillable="true" ma:displayName="Description" ma:internalName="FSDescription" ma:readOnly="false">
      <xsd:simpleType>
        <xsd:restriction base="dms:Note">
          <xsd:maxLength value="255"/>
        </xsd:restriction>
      </xsd:simpleType>
    </xsd:element>
    <xsd:element name="p3aea627f3524ce8bd00e86409449a8c" ma:index="9" nillable="true" ma:displayName="FSOrg_0" ma:hidden="true" ma:internalName="p3aea627f3524ce8bd00e86409449a8c" ma:readOnly="false">
      <xsd:simpleType>
        <xsd:restriction base="dms:Note"/>
      </xsd:simpleType>
    </xsd:element>
    <xsd:element name="FSOrigCreated" ma:index="10" nillable="true" ma:displayName="Originally created" ma:default="[today]" ma:format="DateTime" ma:internalName="FSOrigCreated" ma:readOnly="false">
      <xsd:simpleType>
        <xsd:restriction base="dms:DateTime"/>
      </xsd:simpleType>
    </xsd:element>
    <xsd:element name="FSOtherCreator" ma:index="11" nillable="true" ma:displayName="Other creator" ma:list="UserInfo" ma:SharePointGroup="0" ma:internalName="FSOtherCreato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9f5f5b8a5a245188c7b0b0502f2791f" ma:index="12" nillable="true" ma:displayName="FSStatus_0" ma:hidden="true" ma:internalName="k9f5f5b8a5a245188c7b0b0502f2791f" ma:readOnly="false">
      <xsd:simpleType>
        <xsd:restriction base="dms:Note"/>
      </xsd:simpleType>
    </xsd:element>
    <xsd:element name="TaxCatchAll" ma:index="13" nillable="true" ma:displayName="Taxonomy Catch All Column" ma:hidden="true" ma:list="{3ad6ea5f-3d0b-4162-b0b6-c43472dab121}" ma:internalName="TaxCatchAll" ma:readOnly="false" ma:showField="CatchAllData" ma:web="7b147ea0-a6bd-4185-b439-8c734d337a69">
      <xsd:complexType>
        <xsd:complexContent>
          <xsd:extension base="dms:MultiChoiceLookup">
            <xsd:sequence>
              <xsd:element name="Value" type="dms:Lookup" maxOccurs="unbounded" minOccurs="0" nillable="true"/>
            </xsd:sequence>
          </xsd:extension>
        </xsd:complexContent>
      </xsd:complexType>
    </xsd:element>
    <xsd:element name="a42395fcb0224d2bacf4cde826a9f4dd" ma:index="15" nillable="true" ma:displayName="FSClassification_0" ma:hidden="true" ma:internalName="a42395fcb0224d2bacf4cde826a9f4dd" ma:readOnly="false">
      <xsd:simpleType>
        <xsd:restriction base="dms:Note"/>
      </xsd:simpleType>
    </xsd:element>
    <xsd:element name="o6c9ed5ba44f40fa8fd4e5ddd76a0568" ma:index="16" nillable="true" ma:displayName="FSDocumentType_0" ma:hidden="true" ma:internalName="o6c9ed5ba44f40fa8fd4e5ddd76a0568" ma:readOnly="false">
      <xsd:simpleType>
        <xsd:restriction base="dms:Note"/>
      </xsd:simpleType>
    </xsd:element>
    <xsd:element name="TaxCatchAllLabel" ma:index="17" nillable="true" ma:displayName="Taxonomy Catch All Column1" ma:hidden="true" ma:list="{3ad6ea5f-3d0b-4162-b0b6-c43472dab121}" ma:internalName="TaxCatchAllLabel" ma:readOnly="true" ma:showField="CatchAllDataLabel" ma:web="7b147ea0-a6bd-4185-b439-8c734d337a6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de0412e-3b41-4ca0-ae0a-f62553652069" elementFormDefault="qualified">
    <xsd:import namespace="http://schemas.microsoft.com/office/2006/documentManagement/types"/>
    <xsd:import namespace="http://schemas.microsoft.com/office/infopath/2007/PartnerControls"/>
    <xsd:element name="lcf76f155ced4ddcb4097134ff3c332f" ma:index="14" nillable="true" ma:displayName="Image Tags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42395fcb0224d2bacf4cde826a9f4dd xmlns="7b147ea0-a6bd-4185-b439-8c734d337a69" xsi:nil="true"/>
    <k9f5f5b8a5a245188c7b0b0502f2791f xmlns="7b147ea0-a6bd-4185-b439-8c734d337a69" xsi:nil="true"/>
    <FSOrigCreated xmlns="7b147ea0-a6bd-4185-b439-8c734d337a69">2024-02-13T11:16:02+00:00</FSOrigCreated>
    <FSOtherCreator xmlns="7b147ea0-a6bd-4185-b439-8c734d337a69">
      <UserInfo>
        <DisplayName/>
        <AccountId xsi:nil="true"/>
        <AccountType/>
      </UserInfo>
    </FSOtherCreator>
    <FSDescription xmlns="7b147ea0-a6bd-4185-b439-8c734d337a69" xsi:nil="true"/>
    <p3aea627f3524ce8bd00e86409449a8c xmlns="7b147ea0-a6bd-4185-b439-8c734d337a69" xsi:nil="true"/>
    <o6c9ed5ba44f40fa8fd4e5ddd76a0568 xmlns="7b147ea0-a6bd-4185-b439-8c734d337a69" xsi:nil="true"/>
    <TaxCatchAll xmlns="7b147ea0-a6bd-4185-b439-8c734d337a69" xsi:nil="true"/>
    <lcf76f155ced4ddcb4097134ff3c332f xmlns="cde0412e-3b41-4ca0-ae0a-f62553652069" xsi:nil="true"/>
  </documentManagement>
</p:properties>
</file>

<file path=customXml/itemProps1.xml><?xml version="1.0" encoding="utf-8"?>
<ds:datastoreItem xmlns:ds="http://schemas.openxmlformats.org/officeDocument/2006/customXml" ds:itemID="{007B4C4D-B4B1-4760-9EDF-AFCBBC3D43BE}">
  <ds:schemaRefs>
    <ds:schemaRef ds:uri="http://schemas.microsoft.com/sharepoint/v3/contenttype/forms"/>
  </ds:schemaRefs>
</ds:datastoreItem>
</file>

<file path=customXml/itemProps2.xml><?xml version="1.0" encoding="utf-8"?>
<ds:datastoreItem xmlns:ds="http://schemas.openxmlformats.org/officeDocument/2006/customXml" ds:itemID="{0DE57D73-68A8-474D-9E4B-4E40AFA36B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147ea0-a6bd-4185-b439-8c734d337a69"/>
    <ds:schemaRef ds:uri="cde0412e-3b41-4ca0-ae0a-f625536520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6CA93D-9350-4CB1-8F63-2E4CF8E70C50}">
  <ds:schemaRefs>
    <ds:schemaRef ds:uri="http://www.w3.org/XML/1998/namespace"/>
    <ds:schemaRef ds:uri="http://purl.org/dc/dcmityp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4f368548-165b-46eb-8b37-3590453d8991"/>
    <ds:schemaRef ds:uri="7b147ea0-a6bd-4185-b439-8c734d337a69"/>
    <ds:schemaRef ds:uri="http://purl.org/dc/terms/"/>
    <ds:schemaRef ds:uri="cde0412e-3b41-4ca0-ae0a-f62553652069"/>
  </ds:schemaRefs>
</ds:datastoreItem>
</file>

<file path=docProps/app.xml><?xml version="1.0" encoding="utf-8"?>
<Properties xmlns="http://schemas.openxmlformats.org/officeDocument/2006/extended-properties" xmlns:vt="http://schemas.openxmlformats.org/officeDocument/2006/docPropsVTypes">
  <Template>WithSecure</Template>
  <TotalTime>1079</TotalTime>
  <Words>6629</Words>
  <Application>Microsoft Office PowerPoint</Application>
  <PresentationFormat>Panorámica</PresentationFormat>
  <Paragraphs>533</Paragraphs>
  <Slides>51</Slides>
  <Notes>36</Notes>
  <HiddenSlides>2</HiddenSlides>
  <MMClips>0</MMClips>
  <ScaleCrop>false</ScaleCrop>
  <HeadingPairs>
    <vt:vector size="6" baseType="variant">
      <vt:variant>
        <vt:lpstr>Fuentes usadas</vt:lpstr>
      </vt:variant>
      <vt:variant>
        <vt:i4>8</vt:i4>
      </vt:variant>
      <vt:variant>
        <vt:lpstr>Tema</vt:lpstr>
      </vt:variant>
      <vt:variant>
        <vt:i4>7</vt:i4>
      </vt:variant>
      <vt:variant>
        <vt:lpstr>Títulos de diapositiva</vt:lpstr>
      </vt:variant>
      <vt:variant>
        <vt:i4>51</vt:i4>
      </vt:variant>
    </vt:vector>
  </HeadingPairs>
  <TitlesOfParts>
    <vt:vector size="66" baseType="lpstr">
      <vt:lpstr>TitlingGothicFB Medium</vt:lpstr>
      <vt:lpstr>TitlingGothicFB</vt:lpstr>
      <vt:lpstr>Calibri</vt:lpstr>
      <vt:lpstr>Symbol</vt:lpstr>
      <vt:lpstr>Segoe UI</vt:lpstr>
      <vt:lpstr>WordVisi_MSFontService</vt:lpstr>
      <vt:lpstr>Archivo</vt:lpstr>
      <vt:lpstr>Arial</vt:lpstr>
      <vt:lpstr>Blue Clouds</vt:lpstr>
      <vt:lpstr>Northern Lights</vt:lpstr>
      <vt:lpstr>Arctic Mountain</vt:lpstr>
      <vt:lpstr>Sunset</vt:lpstr>
      <vt:lpstr>Deep Forest</vt:lpstr>
      <vt:lpstr>Grain Fields</vt:lpstr>
      <vt:lpstr>1_Deep Forest</vt:lpstr>
      <vt:lpstr>WithSecure™ Elements Exposure Management</vt:lpstr>
      <vt:lpstr>Léeme</vt:lpstr>
      <vt:lpstr>Panorama de amenazas</vt:lpstr>
      <vt:lpstr>Puntos críticos de la superficie de ataque actual</vt:lpstr>
      <vt:lpstr>Las organizaciones se enfrentan a muchas preguntas desafiantes</vt:lpstr>
      <vt:lpstr>Enfoque de seguridad proactivo</vt:lpstr>
      <vt:lpstr>Presentación de PowerPoint</vt:lpstr>
      <vt:lpstr>Descripción general de la solución</vt:lpstr>
      <vt:lpstr>WithSecure™ Elements  Exposure Management (XM)</vt:lpstr>
      <vt:lpstr>WithSecure™ Elements Exposure Management  Evaluación continua de la exposición a amenazas, utilizando la visión que tiene el atacante de su entorno.</vt:lpstr>
      <vt:lpstr>Resultados clave:</vt:lpstr>
      <vt:lpstr>Benefíciese de la remediación de la exposición a través de la perspectiva del atacante:</vt:lpstr>
      <vt:lpstr>Cómo funciona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Características principales</vt:lpstr>
      <vt:lpstr>Panel de exposición Comprender el riesgo empresarial y las acciones recomendadas</vt:lpstr>
      <vt:lpstr>Vista del entorno Descubra y administre sus activos desde una única vista</vt:lpstr>
      <vt:lpstr>Puntuación de exposición Vea el nivel de exposición al riesgo de su empresa y sus activos</vt:lpstr>
      <vt:lpstr>Concéntrese en lo que más importa con rutas de ataque, contexto empresarial e inteligencia de amenazas</vt:lpstr>
      <vt:lpstr>Motor de ruta de ataque heurístico Visualice las rutas de ataque simuladas en su entorno</vt:lpstr>
      <vt:lpstr>Activos compatibles</vt:lpstr>
      <vt:lpstr>Visión de 360° de los riesgos cibernéticos</vt:lpstr>
      <vt:lpstr>Exposición al riesgo de identidad Utilizar datos sobre identidades digitales para abordar los riesgos basados en la identidad</vt:lpstr>
      <vt:lpstr>Gestión de la superficie de ataque externa (EASM) Proteja sus dominios, IP y activos públicos</vt:lpstr>
      <vt:lpstr>Presentación de PowerPoint</vt:lpstr>
      <vt:lpstr>Presentación de PowerPoint</vt:lpstr>
      <vt:lpstr>Remediar exposiciones y elevar casos difíciles</vt:lpstr>
      <vt:lpstr>Remediación Obtenga orientación práctica sobre remediación y realice un seguimiento de la misma</vt:lpstr>
      <vt:lpstr>Servicios de gestión de exposición Gestión continua de la exposición a amenazas (CTEM)</vt:lpstr>
      <vt:lpstr>¿Por qué elegir WithSecure™ Elements Exposure Management?</vt:lpstr>
      <vt:lpstr>Remediar las exposiciones críticas para el negocio centrándose en los puntos críticos de su superficie de ataque.</vt:lpstr>
      <vt:lpstr>¿Por qué elegir Elements Exposure Management?</vt:lpstr>
      <vt:lpstr>Beneficios para socios de Elements XM</vt:lpstr>
      <vt:lpstr>WithSecure™ Elements Cloud - NIST</vt:lpstr>
      <vt:lpstr>¿Cómo Elements XM vs XDR protege tu medio ambiente?</vt:lpstr>
      <vt:lpstr>Complementar con Servicios de Co-Seguridad</vt:lpstr>
      <vt:lpstr>Existimos para construir y mantener la confianza digital</vt:lpstr>
      <vt:lpstr>Quiénes somos</vt:lpstr>
      <vt:lpstr>Presentación de PowerPoint</vt:lpstr>
      <vt:lpstr>Servicios ASM WithSecure™</vt:lpstr>
      <vt:lpstr>EAM, ASM or XM?</vt:lpstr>
      <vt:lpstr>EAM, ASM or XM?</vt:lpstr>
      <vt:lpstr>Nuestra oferta para apoyar sus actividades de gestión de exposición</vt:lpstr>
      <vt:lpstr>Presentación de PowerPoint</vt:lpstr>
      <vt:lpstr>Gestión de la superficie de ataque externa (EASM) en Elements XM vs. ASM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WithSecure™ Elements Exposure Management</dc:title>
  <dc:subject/>
  <dc:creator>Rose-Maria Erkkilä</dc:creator>
  <cp:keywords/>
  <dc:description/>
  <cp:lastModifiedBy>hector bermudez</cp:lastModifiedBy>
  <cp:revision>32</cp:revision>
  <dcterms:created xsi:type="dcterms:W3CDTF">2024-02-13T11:12:05Z</dcterms:created>
  <dcterms:modified xsi:type="dcterms:W3CDTF">2025-07-12T17:15:50Z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0x0101002782749F903C5D4185FB78A021D74F0B00BA8E7838E794634EB7A4A82AEE883159</vt:lpwstr>
  </property>
  <property fmtid="{D5CDD505-2E9C-101B-9397-08002B2CF9AE}" pid="3" name="MediaServiceImageTags">
    <vt:lpwstr/>
  </property>
  <property fmtid="{D5CDD505-2E9C-101B-9397-08002B2CF9AE}" pid="4" name="SharedWithUsers">
    <vt:lpwstr>2750;#Mika Lindroos;#644;#Olga Kornilova;#640;#Hannu Simonen;#679;#Neero Lius;#642;#Craig Houston;#89;#Hannu Kilpelainen;#2004;#Nina Susikova;#42;#Harri Ruusinen;#144;#Mika Loponen;#1996;#Leila Taylor;#75;#Kim Englund;#1126;#Domenico Gargano;#275;#Sandra </vt:lpwstr>
  </property>
  <property fmtid="{D5CDD505-2E9C-101B-9397-08002B2CF9AE}" pid="5" name="MSIP_Label_befdae37-e5ef-48b2-851a-39af12c5266f_Enabled">
    <vt:lpwstr>true</vt:lpwstr>
  </property>
  <property fmtid="{D5CDD505-2E9C-101B-9397-08002B2CF9AE}" pid="6" name="MSIP_Label_befdae37-e5ef-48b2-851a-39af12c5266f_SetDate">
    <vt:lpwstr>2024-09-27T17:55:00Z</vt:lpwstr>
  </property>
  <property fmtid="{D5CDD505-2E9C-101B-9397-08002B2CF9AE}" pid="7" name="MSIP_Label_befdae37-e5ef-48b2-851a-39af12c5266f_Method">
    <vt:lpwstr>Privileged</vt:lpwstr>
  </property>
  <property fmtid="{D5CDD505-2E9C-101B-9397-08002B2CF9AE}" pid="8" name="MSIP_Label_befdae37-e5ef-48b2-851a-39af12c5266f_Name">
    <vt:lpwstr>PUBLIC</vt:lpwstr>
  </property>
  <property fmtid="{D5CDD505-2E9C-101B-9397-08002B2CF9AE}" pid="9" name="MSIP_Label_befdae37-e5ef-48b2-851a-39af12c5266f_SiteId">
    <vt:lpwstr>fe5446e9-e058-47eb-bdce-b2cf1972c668</vt:lpwstr>
  </property>
  <property fmtid="{D5CDD505-2E9C-101B-9397-08002B2CF9AE}" pid="10" name="MSIP_Label_befdae37-e5ef-48b2-851a-39af12c5266f_ActionId">
    <vt:lpwstr>d28a1f35-d502-4be1-825a-508e7cb61835</vt:lpwstr>
  </property>
  <property fmtid="{D5CDD505-2E9C-101B-9397-08002B2CF9AE}" pid="11" name="MSIP_Label_befdae37-e5ef-48b2-851a-39af12c5266f_ContentBits">
    <vt:lpwstr>0</vt:lpwstr>
  </property>
</Properties>
</file>