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20104100" cy="11309350"/>
  <p:notesSz cx="20104100" cy="1130935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0" d="100"/>
          <a:sy n="40" d="100"/>
        </p:scale>
        <p:origin x="888" y="11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7DCEC64D-B0F4-4D24-BB3F-CDA64567F47F}" type="datetimeFigureOut">
              <a:rPr lang="es-PE" smtClean="0"/>
              <a:t>20/01/2023</a:t>
            </a:fld>
            <a:endParaRPr lang="es-PE"/>
          </a:p>
        </p:txBody>
      </p:sp>
      <p:sp>
        <p:nvSpPr>
          <p:cNvPr id="4" name="Marcador de imagen de diapositiva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F4400842-7BB4-4216-B57E-7353E4C7849D}" type="slidenum">
              <a:rPr lang="es-PE" smtClean="0"/>
              <a:t>‹Nº›</a:t>
            </a:fld>
            <a:endParaRPr lang="es-PE"/>
          </a:p>
        </p:txBody>
      </p:sp>
    </p:spTree>
    <p:extLst>
      <p:ext uri="{BB962C8B-B14F-4D97-AF65-F5344CB8AC3E}">
        <p14:creationId xmlns:p14="http://schemas.microsoft.com/office/powerpoint/2010/main" val="2251203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F4400842-7BB4-4216-B57E-7353E4C7849D}" type="slidenum">
              <a:rPr lang="es-PE" smtClean="0"/>
              <a:t>2</a:t>
            </a:fld>
            <a:endParaRPr lang="es-PE"/>
          </a:p>
        </p:txBody>
      </p:sp>
    </p:spTree>
    <p:extLst>
      <p:ext uri="{BB962C8B-B14F-4D97-AF65-F5344CB8AC3E}">
        <p14:creationId xmlns:p14="http://schemas.microsoft.com/office/powerpoint/2010/main" val="1169058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6" cy="237496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1/20/2023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900" b="0" i="0">
                <a:solidFill>
                  <a:schemeClr val="bg1"/>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1/20/2023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900" b="0" i="0">
                <a:solidFill>
                  <a:schemeClr val="bg1"/>
                </a:solidFill>
                <a:latin typeface="Tahoma"/>
                <a:cs typeface="Tahoma"/>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1/20/2023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23323C"/>
          </a:solidFill>
        </p:spPr>
        <p:txBody>
          <a:bodyPr wrap="square" lIns="0" tIns="0" rIns="0" bIns="0" rtlCol="0"/>
          <a:lstStyle/>
          <a:p>
            <a:endParaRPr/>
          </a:p>
        </p:txBody>
      </p:sp>
      <p:sp>
        <p:nvSpPr>
          <p:cNvPr id="17" name="bg object 17"/>
          <p:cNvSpPr/>
          <p:nvPr/>
        </p:nvSpPr>
        <p:spPr>
          <a:xfrm>
            <a:off x="3864902" y="9537630"/>
            <a:ext cx="57785" cy="29209"/>
          </a:xfrm>
          <a:custGeom>
            <a:avLst/>
            <a:gdLst/>
            <a:ahLst/>
            <a:cxnLst/>
            <a:rect l="l" t="t" r="r" b="b"/>
            <a:pathLst>
              <a:path w="57785" h="29209">
                <a:moveTo>
                  <a:pt x="24041" y="0"/>
                </a:moveTo>
                <a:lnTo>
                  <a:pt x="0" y="0"/>
                </a:lnTo>
                <a:lnTo>
                  <a:pt x="0" y="4724"/>
                </a:lnTo>
                <a:lnTo>
                  <a:pt x="9245" y="4724"/>
                </a:lnTo>
                <a:lnTo>
                  <a:pt x="9245" y="28968"/>
                </a:lnTo>
                <a:lnTo>
                  <a:pt x="14744" y="28968"/>
                </a:lnTo>
                <a:lnTo>
                  <a:pt x="14744" y="4724"/>
                </a:lnTo>
                <a:lnTo>
                  <a:pt x="24041" y="4724"/>
                </a:lnTo>
                <a:lnTo>
                  <a:pt x="24041" y="0"/>
                </a:lnTo>
                <a:close/>
              </a:path>
              <a:path w="57785" h="29209">
                <a:moveTo>
                  <a:pt x="57518" y="0"/>
                </a:moveTo>
                <a:lnTo>
                  <a:pt x="48945" y="0"/>
                </a:lnTo>
                <a:lnTo>
                  <a:pt x="44018" y="17462"/>
                </a:lnTo>
                <a:lnTo>
                  <a:pt x="43205" y="21742"/>
                </a:lnTo>
                <a:lnTo>
                  <a:pt x="42862" y="21742"/>
                </a:lnTo>
                <a:lnTo>
                  <a:pt x="42367" y="19405"/>
                </a:lnTo>
                <a:lnTo>
                  <a:pt x="36957" y="0"/>
                </a:lnTo>
                <a:lnTo>
                  <a:pt x="28295" y="0"/>
                </a:lnTo>
                <a:lnTo>
                  <a:pt x="28295" y="28968"/>
                </a:lnTo>
                <a:lnTo>
                  <a:pt x="33578" y="28968"/>
                </a:lnTo>
                <a:lnTo>
                  <a:pt x="33578" y="14312"/>
                </a:lnTo>
                <a:lnTo>
                  <a:pt x="33362" y="5435"/>
                </a:lnTo>
                <a:lnTo>
                  <a:pt x="33705" y="5435"/>
                </a:lnTo>
                <a:lnTo>
                  <a:pt x="34696" y="9448"/>
                </a:lnTo>
                <a:lnTo>
                  <a:pt x="40246" y="28968"/>
                </a:lnTo>
                <a:lnTo>
                  <a:pt x="45313" y="28968"/>
                </a:lnTo>
                <a:lnTo>
                  <a:pt x="50088" y="12369"/>
                </a:lnTo>
                <a:lnTo>
                  <a:pt x="51917" y="5435"/>
                </a:lnTo>
                <a:lnTo>
                  <a:pt x="52247" y="5435"/>
                </a:lnTo>
                <a:lnTo>
                  <a:pt x="52146" y="8013"/>
                </a:lnTo>
                <a:lnTo>
                  <a:pt x="52031" y="28968"/>
                </a:lnTo>
                <a:lnTo>
                  <a:pt x="57518" y="28968"/>
                </a:lnTo>
                <a:lnTo>
                  <a:pt x="57518" y="0"/>
                </a:lnTo>
                <a:close/>
              </a:path>
            </a:pathLst>
          </a:custGeom>
          <a:solidFill>
            <a:srgbClr val="FFFFFF"/>
          </a:solidFill>
        </p:spPr>
        <p:txBody>
          <a:bodyPr wrap="square" lIns="0" tIns="0" rIns="0" bIns="0" rtlCol="0"/>
          <a:lstStyle/>
          <a:p>
            <a:endParaRPr/>
          </a:p>
        </p:txBody>
      </p:sp>
      <p:sp>
        <p:nvSpPr>
          <p:cNvPr id="18" name="bg object 18"/>
          <p:cNvSpPr/>
          <p:nvPr/>
        </p:nvSpPr>
        <p:spPr>
          <a:xfrm>
            <a:off x="1068031" y="9509038"/>
            <a:ext cx="781050" cy="337820"/>
          </a:xfrm>
          <a:custGeom>
            <a:avLst/>
            <a:gdLst/>
            <a:ahLst/>
            <a:cxnLst/>
            <a:rect l="l" t="t" r="r" b="b"/>
            <a:pathLst>
              <a:path w="781050" h="337820">
                <a:moveTo>
                  <a:pt x="780918" y="0"/>
                </a:moveTo>
                <a:lnTo>
                  <a:pt x="700638" y="0"/>
                </a:lnTo>
                <a:lnTo>
                  <a:pt x="601876" y="246903"/>
                </a:lnTo>
                <a:lnTo>
                  <a:pt x="596446" y="255585"/>
                </a:lnTo>
                <a:lnTo>
                  <a:pt x="589760" y="260473"/>
                </a:lnTo>
                <a:lnTo>
                  <a:pt x="583151" y="262629"/>
                </a:lnTo>
                <a:lnTo>
                  <a:pt x="577762" y="263112"/>
                </a:lnTo>
                <a:lnTo>
                  <a:pt x="572600" y="262600"/>
                </a:lnTo>
                <a:lnTo>
                  <a:pt x="565973" y="260392"/>
                </a:lnTo>
                <a:lnTo>
                  <a:pt x="559269" y="255408"/>
                </a:lnTo>
                <a:lnTo>
                  <a:pt x="553878" y="246568"/>
                </a:lnTo>
                <a:lnTo>
                  <a:pt x="484079" y="65076"/>
                </a:lnTo>
                <a:lnTo>
                  <a:pt x="468997" y="38554"/>
                </a:lnTo>
                <a:lnTo>
                  <a:pt x="447329" y="18284"/>
                </a:lnTo>
                <a:lnTo>
                  <a:pt x="420630" y="5338"/>
                </a:lnTo>
                <a:lnTo>
                  <a:pt x="390459" y="785"/>
                </a:lnTo>
                <a:lnTo>
                  <a:pt x="360286" y="5338"/>
                </a:lnTo>
                <a:lnTo>
                  <a:pt x="333585" y="18284"/>
                </a:lnTo>
                <a:lnTo>
                  <a:pt x="311916" y="38554"/>
                </a:lnTo>
                <a:lnTo>
                  <a:pt x="296839" y="65076"/>
                </a:lnTo>
                <a:lnTo>
                  <a:pt x="227040" y="246568"/>
                </a:lnTo>
                <a:lnTo>
                  <a:pt x="221644" y="255408"/>
                </a:lnTo>
                <a:lnTo>
                  <a:pt x="214939" y="260392"/>
                </a:lnTo>
                <a:lnTo>
                  <a:pt x="208311" y="262600"/>
                </a:lnTo>
                <a:lnTo>
                  <a:pt x="202957" y="263112"/>
                </a:lnTo>
                <a:lnTo>
                  <a:pt x="197758" y="262629"/>
                </a:lnTo>
                <a:lnTo>
                  <a:pt x="191151" y="260473"/>
                </a:lnTo>
                <a:lnTo>
                  <a:pt x="184465" y="255585"/>
                </a:lnTo>
                <a:lnTo>
                  <a:pt x="179031" y="246903"/>
                </a:lnTo>
                <a:lnTo>
                  <a:pt x="80280" y="0"/>
                </a:lnTo>
                <a:lnTo>
                  <a:pt x="0" y="0"/>
                </a:lnTo>
                <a:lnTo>
                  <a:pt x="109829" y="274588"/>
                </a:lnTo>
                <a:lnTo>
                  <a:pt x="146667" y="320504"/>
                </a:lnTo>
                <a:lnTo>
                  <a:pt x="203627" y="337654"/>
                </a:lnTo>
                <a:lnTo>
                  <a:pt x="233586" y="332929"/>
                </a:lnTo>
                <a:lnTo>
                  <a:pt x="260095" y="319922"/>
                </a:lnTo>
                <a:lnTo>
                  <a:pt x="281607" y="299697"/>
                </a:lnTo>
                <a:lnTo>
                  <a:pt x="296577" y="273321"/>
                </a:lnTo>
                <a:lnTo>
                  <a:pt x="366386" y="91829"/>
                </a:lnTo>
                <a:lnTo>
                  <a:pt x="371819" y="82959"/>
                </a:lnTo>
                <a:lnTo>
                  <a:pt x="378576" y="77981"/>
                </a:lnTo>
                <a:lnTo>
                  <a:pt x="385256" y="75800"/>
                </a:lnTo>
                <a:lnTo>
                  <a:pt x="390459" y="75317"/>
                </a:lnTo>
                <a:lnTo>
                  <a:pt x="395662" y="75800"/>
                </a:lnTo>
                <a:lnTo>
                  <a:pt x="402342" y="77981"/>
                </a:lnTo>
                <a:lnTo>
                  <a:pt x="409099" y="82959"/>
                </a:lnTo>
                <a:lnTo>
                  <a:pt x="414531" y="91829"/>
                </a:lnTo>
                <a:lnTo>
                  <a:pt x="484330" y="273321"/>
                </a:lnTo>
                <a:lnTo>
                  <a:pt x="499300" y="299697"/>
                </a:lnTo>
                <a:lnTo>
                  <a:pt x="520812" y="319922"/>
                </a:lnTo>
                <a:lnTo>
                  <a:pt x="547321" y="332929"/>
                </a:lnTo>
                <a:lnTo>
                  <a:pt x="577950" y="337654"/>
                </a:lnTo>
                <a:lnTo>
                  <a:pt x="607765" y="333194"/>
                </a:lnTo>
                <a:lnTo>
                  <a:pt x="634245" y="320504"/>
                </a:lnTo>
                <a:lnTo>
                  <a:pt x="655859" y="300623"/>
                </a:lnTo>
                <a:lnTo>
                  <a:pt x="671079" y="274588"/>
                </a:lnTo>
                <a:lnTo>
                  <a:pt x="780918" y="0"/>
                </a:lnTo>
                <a:close/>
              </a:path>
            </a:pathLst>
          </a:custGeom>
          <a:solidFill>
            <a:srgbClr val="FFFFFF"/>
          </a:solidFill>
        </p:spPr>
        <p:txBody>
          <a:bodyPr wrap="square" lIns="0" tIns="0" rIns="0" bIns="0" rtlCol="0"/>
          <a:lstStyle/>
          <a:p>
            <a:endParaRPr/>
          </a:p>
        </p:txBody>
      </p:sp>
      <p:sp>
        <p:nvSpPr>
          <p:cNvPr id="19" name="bg object 19"/>
          <p:cNvSpPr/>
          <p:nvPr/>
        </p:nvSpPr>
        <p:spPr>
          <a:xfrm>
            <a:off x="2087459" y="9509040"/>
            <a:ext cx="214629" cy="335915"/>
          </a:xfrm>
          <a:custGeom>
            <a:avLst/>
            <a:gdLst/>
            <a:ahLst/>
            <a:cxnLst/>
            <a:rect l="l" t="t" r="r" b="b"/>
            <a:pathLst>
              <a:path w="214630" h="335915">
                <a:moveTo>
                  <a:pt x="214443" y="0"/>
                </a:moveTo>
                <a:lnTo>
                  <a:pt x="134163" y="0"/>
                </a:lnTo>
                <a:lnTo>
                  <a:pt x="0" y="335413"/>
                </a:lnTo>
                <a:lnTo>
                  <a:pt x="80280" y="335413"/>
                </a:lnTo>
                <a:lnTo>
                  <a:pt x="214443" y="0"/>
                </a:lnTo>
                <a:close/>
              </a:path>
            </a:pathLst>
          </a:custGeom>
          <a:solidFill>
            <a:srgbClr val="FFFFFF"/>
          </a:solidFill>
        </p:spPr>
        <p:txBody>
          <a:bodyPr wrap="square" lIns="0" tIns="0" rIns="0" bIns="0" rtlCol="0"/>
          <a:lstStyle/>
          <a:p>
            <a:endParaRPr/>
          </a:p>
        </p:txBody>
      </p:sp>
      <p:sp>
        <p:nvSpPr>
          <p:cNvPr id="20" name="bg object 20"/>
          <p:cNvSpPr/>
          <p:nvPr/>
        </p:nvSpPr>
        <p:spPr>
          <a:xfrm>
            <a:off x="2571943" y="9509038"/>
            <a:ext cx="447675" cy="335915"/>
          </a:xfrm>
          <a:custGeom>
            <a:avLst/>
            <a:gdLst/>
            <a:ahLst/>
            <a:cxnLst/>
            <a:rect l="l" t="t" r="r" b="b"/>
            <a:pathLst>
              <a:path w="447675" h="335915">
                <a:moveTo>
                  <a:pt x="447211" y="0"/>
                </a:moveTo>
                <a:lnTo>
                  <a:pt x="29737" y="0"/>
                </a:lnTo>
                <a:lnTo>
                  <a:pt x="0" y="74353"/>
                </a:lnTo>
                <a:lnTo>
                  <a:pt x="0" y="74542"/>
                </a:lnTo>
                <a:lnTo>
                  <a:pt x="186339" y="74542"/>
                </a:lnTo>
                <a:lnTo>
                  <a:pt x="186339" y="335413"/>
                </a:lnTo>
                <a:lnTo>
                  <a:pt x="260871" y="335413"/>
                </a:lnTo>
                <a:lnTo>
                  <a:pt x="260871" y="74542"/>
                </a:lnTo>
                <a:lnTo>
                  <a:pt x="447211" y="74542"/>
                </a:lnTo>
                <a:lnTo>
                  <a:pt x="447211" y="0"/>
                </a:lnTo>
                <a:close/>
              </a:path>
            </a:pathLst>
          </a:custGeom>
          <a:solidFill>
            <a:srgbClr val="FFFFFF"/>
          </a:solidFill>
        </p:spPr>
        <p:txBody>
          <a:bodyPr wrap="square" lIns="0" tIns="0" rIns="0" bIns="0" rtlCol="0"/>
          <a:lstStyle/>
          <a:p>
            <a:endParaRPr/>
          </a:p>
        </p:txBody>
      </p:sp>
      <p:sp>
        <p:nvSpPr>
          <p:cNvPr id="21" name="bg object 21"/>
          <p:cNvSpPr/>
          <p:nvPr/>
        </p:nvSpPr>
        <p:spPr>
          <a:xfrm>
            <a:off x="3317306" y="9711729"/>
            <a:ext cx="74930" cy="133350"/>
          </a:xfrm>
          <a:custGeom>
            <a:avLst/>
            <a:gdLst/>
            <a:ahLst/>
            <a:cxnLst/>
            <a:rect l="l" t="t" r="r" b="b"/>
            <a:pathLst>
              <a:path w="74929" h="133350">
                <a:moveTo>
                  <a:pt x="0" y="133349"/>
                </a:moveTo>
                <a:lnTo>
                  <a:pt x="74531" y="133349"/>
                </a:lnTo>
                <a:lnTo>
                  <a:pt x="74531" y="0"/>
                </a:lnTo>
                <a:lnTo>
                  <a:pt x="0" y="0"/>
                </a:lnTo>
                <a:lnTo>
                  <a:pt x="0" y="133349"/>
                </a:lnTo>
                <a:close/>
              </a:path>
            </a:pathLst>
          </a:custGeom>
          <a:solidFill>
            <a:srgbClr val="FFFFFF"/>
          </a:solidFill>
        </p:spPr>
        <p:txBody>
          <a:bodyPr wrap="square" lIns="0" tIns="0" rIns="0" bIns="0" rtlCol="0"/>
          <a:lstStyle/>
          <a:p>
            <a:endParaRPr/>
          </a:p>
        </p:txBody>
      </p:sp>
      <p:sp>
        <p:nvSpPr>
          <p:cNvPr id="22" name="bg object 22"/>
          <p:cNvSpPr/>
          <p:nvPr/>
        </p:nvSpPr>
        <p:spPr>
          <a:xfrm>
            <a:off x="3317303" y="9508534"/>
            <a:ext cx="447675" cy="336550"/>
          </a:xfrm>
          <a:custGeom>
            <a:avLst/>
            <a:gdLst/>
            <a:ahLst/>
            <a:cxnLst/>
            <a:rect l="l" t="t" r="r" b="b"/>
            <a:pathLst>
              <a:path w="447675" h="336550">
                <a:moveTo>
                  <a:pt x="447205" y="0"/>
                </a:moveTo>
                <a:lnTo>
                  <a:pt x="372681" y="0"/>
                </a:lnTo>
                <a:lnTo>
                  <a:pt x="372681" y="128270"/>
                </a:lnTo>
                <a:lnTo>
                  <a:pt x="74523" y="128270"/>
                </a:lnTo>
                <a:lnTo>
                  <a:pt x="74523" y="0"/>
                </a:lnTo>
                <a:lnTo>
                  <a:pt x="0" y="0"/>
                </a:lnTo>
                <a:lnTo>
                  <a:pt x="0" y="128270"/>
                </a:lnTo>
                <a:lnTo>
                  <a:pt x="0" y="203200"/>
                </a:lnTo>
                <a:lnTo>
                  <a:pt x="372681" y="203200"/>
                </a:lnTo>
                <a:lnTo>
                  <a:pt x="372681" y="336550"/>
                </a:lnTo>
                <a:lnTo>
                  <a:pt x="447205" y="336550"/>
                </a:lnTo>
                <a:lnTo>
                  <a:pt x="447205" y="203200"/>
                </a:lnTo>
                <a:lnTo>
                  <a:pt x="447205" y="128270"/>
                </a:lnTo>
                <a:lnTo>
                  <a:pt x="447205" y="0"/>
                </a:lnTo>
                <a:close/>
              </a:path>
            </a:pathLst>
          </a:custGeom>
          <a:solidFill>
            <a:srgbClr val="FFFFFF"/>
          </a:solidFill>
        </p:spPr>
        <p:txBody>
          <a:bodyPr wrap="square" lIns="0" tIns="0" rIns="0" bIns="0" rtlCol="0"/>
          <a:lstStyle/>
          <a:p>
            <a:endParaRPr/>
          </a:p>
        </p:txBody>
      </p:sp>
      <p:pic>
        <p:nvPicPr>
          <p:cNvPr id="23" name="bg object 23"/>
          <p:cNvPicPr/>
          <p:nvPr/>
        </p:nvPicPr>
        <p:blipFill>
          <a:blip r:embed="rId2" cstate="print"/>
          <a:stretch>
            <a:fillRect/>
          </a:stretch>
        </p:blipFill>
        <p:spPr>
          <a:xfrm>
            <a:off x="3850626" y="9509042"/>
            <a:ext cx="86426" cy="86426"/>
          </a:xfrm>
          <a:prstGeom prst="rect">
            <a:avLst/>
          </a:prstGeom>
        </p:spPr>
      </p:pic>
      <p:pic>
        <p:nvPicPr>
          <p:cNvPr id="24" name="bg object 24"/>
          <p:cNvPicPr/>
          <p:nvPr/>
        </p:nvPicPr>
        <p:blipFill>
          <a:blip r:embed="rId3" cstate="print"/>
          <a:stretch>
            <a:fillRect/>
          </a:stretch>
        </p:blipFill>
        <p:spPr>
          <a:xfrm>
            <a:off x="2681701" y="10024695"/>
            <a:ext cx="119849" cy="129608"/>
          </a:xfrm>
          <a:prstGeom prst="rect">
            <a:avLst/>
          </a:prstGeom>
        </p:spPr>
      </p:pic>
      <p:pic>
        <p:nvPicPr>
          <p:cNvPr id="25" name="bg object 25"/>
          <p:cNvPicPr/>
          <p:nvPr/>
        </p:nvPicPr>
        <p:blipFill>
          <a:blip r:embed="rId4" cstate="print"/>
          <a:stretch>
            <a:fillRect/>
          </a:stretch>
        </p:blipFill>
        <p:spPr>
          <a:xfrm>
            <a:off x="2875501" y="10025169"/>
            <a:ext cx="130074" cy="129818"/>
          </a:xfrm>
          <a:prstGeom prst="rect">
            <a:avLst/>
          </a:prstGeom>
        </p:spPr>
      </p:pic>
      <p:pic>
        <p:nvPicPr>
          <p:cNvPr id="26" name="bg object 26"/>
          <p:cNvPicPr/>
          <p:nvPr/>
        </p:nvPicPr>
        <p:blipFill>
          <a:blip r:embed="rId5" cstate="print"/>
          <a:stretch>
            <a:fillRect/>
          </a:stretch>
        </p:blipFill>
        <p:spPr>
          <a:xfrm>
            <a:off x="3076268" y="10025635"/>
            <a:ext cx="128509" cy="129587"/>
          </a:xfrm>
          <a:prstGeom prst="rect">
            <a:avLst/>
          </a:prstGeom>
        </p:spPr>
      </p:pic>
      <p:pic>
        <p:nvPicPr>
          <p:cNvPr id="27" name="bg object 27"/>
          <p:cNvPicPr/>
          <p:nvPr/>
        </p:nvPicPr>
        <p:blipFill>
          <a:blip r:embed="rId6" cstate="print"/>
          <a:stretch>
            <a:fillRect/>
          </a:stretch>
        </p:blipFill>
        <p:spPr>
          <a:xfrm>
            <a:off x="3283292" y="10028909"/>
            <a:ext cx="116164" cy="126760"/>
          </a:xfrm>
          <a:prstGeom prst="rect">
            <a:avLst/>
          </a:prstGeom>
        </p:spPr>
      </p:pic>
      <p:pic>
        <p:nvPicPr>
          <p:cNvPr id="28" name="bg object 28"/>
          <p:cNvPicPr/>
          <p:nvPr/>
        </p:nvPicPr>
        <p:blipFill>
          <a:blip r:embed="rId7" cstate="print"/>
          <a:stretch>
            <a:fillRect/>
          </a:stretch>
        </p:blipFill>
        <p:spPr>
          <a:xfrm>
            <a:off x="3485589" y="10026808"/>
            <a:ext cx="90227" cy="127231"/>
          </a:xfrm>
          <a:prstGeom prst="rect">
            <a:avLst/>
          </a:prstGeom>
        </p:spPr>
      </p:pic>
      <p:pic>
        <p:nvPicPr>
          <p:cNvPr id="29" name="bg object 29"/>
          <p:cNvPicPr/>
          <p:nvPr/>
        </p:nvPicPr>
        <p:blipFill>
          <a:blip r:embed="rId8" cstate="print"/>
          <a:stretch>
            <a:fillRect/>
          </a:stretch>
        </p:blipFill>
        <p:spPr>
          <a:xfrm>
            <a:off x="3637554" y="10026938"/>
            <a:ext cx="130074" cy="129818"/>
          </a:xfrm>
          <a:prstGeom prst="rect">
            <a:avLst/>
          </a:prstGeom>
        </p:spPr>
      </p:pic>
      <p:pic>
        <p:nvPicPr>
          <p:cNvPr id="30" name="bg object 30"/>
          <p:cNvPicPr/>
          <p:nvPr/>
        </p:nvPicPr>
        <p:blipFill>
          <a:blip r:embed="rId9" cstate="print"/>
          <a:stretch>
            <a:fillRect/>
          </a:stretch>
        </p:blipFill>
        <p:spPr>
          <a:xfrm>
            <a:off x="6665241" y="0"/>
            <a:ext cx="13438847" cy="11292891"/>
          </a:xfrm>
          <a:prstGeom prst="rect">
            <a:avLst/>
          </a:prstGeom>
        </p:spPr>
      </p:pic>
      <p:sp>
        <p:nvSpPr>
          <p:cNvPr id="2" name="Holder 2"/>
          <p:cNvSpPr>
            <a:spLocks noGrp="1"/>
          </p:cNvSpPr>
          <p:nvPr>
            <p:ph type="title"/>
          </p:nvPr>
        </p:nvSpPr>
        <p:spPr/>
        <p:txBody>
          <a:bodyPr lIns="0" tIns="0" rIns="0" bIns="0"/>
          <a:lstStyle>
            <a:lvl1pPr>
              <a:defRPr sz="5900" b="0" i="0">
                <a:solidFill>
                  <a:schemeClr val="bg1"/>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1/20/2023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1/20/2023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F8F8F8"/>
          </a:solidFill>
        </p:spPr>
        <p:txBody>
          <a:bodyPr wrap="square" lIns="0" tIns="0" rIns="0" bIns="0" rtlCol="0"/>
          <a:lstStyle/>
          <a:p>
            <a:endParaRPr/>
          </a:p>
        </p:txBody>
      </p:sp>
      <p:sp>
        <p:nvSpPr>
          <p:cNvPr id="2" name="Holder 2"/>
          <p:cNvSpPr>
            <a:spLocks noGrp="1"/>
          </p:cNvSpPr>
          <p:nvPr>
            <p:ph type="title"/>
          </p:nvPr>
        </p:nvSpPr>
        <p:spPr>
          <a:xfrm>
            <a:off x="1055330" y="1180981"/>
            <a:ext cx="17993439" cy="930275"/>
          </a:xfrm>
          <a:prstGeom prst="rect">
            <a:avLst/>
          </a:prstGeom>
        </p:spPr>
        <p:txBody>
          <a:bodyPr wrap="square" lIns="0" tIns="0" rIns="0" bIns="0">
            <a:spAutoFit/>
          </a:bodyPr>
          <a:lstStyle>
            <a:lvl1pPr>
              <a:defRPr sz="5900" b="0" i="0">
                <a:solidFill>
                  <a:schemeClr val="bg1"/>
                </a:solidFill>
                <a:latin typeface="Tahoma"/>
                <a:cs typeface="Tahoma"/>
              </a:defRPr>
            </a:lvl1pPr>
          </a:lstStyle>
          <a:p>
            <a:endParaRPr/>
          </a:p>
        </p:txBody>
      </p:sp>
      <p:sp>
        <p:nvSpPr>
          <p:cNvPr id="3" name="Holder 3"/>
          <p:cNvSpPr>
            <a:spLocks noGrp="1"/>
          </p:cNvSpPr>
          <p:nvPr>
            <p:ph type="body" idx="1"/>
          </p:nvPr>
        </p:nvSpPr>
        <p:spPr>
          <a:xfrm>
            <a:off x="1005205" y="2601150"/>
            <a:ext cx="18093690"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1/20/2023</a:t>
            </a:fld>
            <a:endParaRPr lang="en-US"/>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www.withsecure.com/en/solutions/software-and-services/cloud-protection-for-salesforce" TargetMode="External"/><Relationship Id="rId2" Type="http://schemas.openxmlformats.org/officeDocument/2006/relationships/image" Target="../media/image23.jpg"/><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salesforce.com/resources/research-reports/top-data-security-trends/" TargetMode="Externa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withsecure.com/en/expertise/resources/securing-salesforce-data-in-a-remote-era"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withsecure.com/en/expertise/campaigns/anatomy-of-a-salesforce-supply-chain-attack"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24872" y="3568343"/>
            <a:ext cx="10398778" cy="4388637"/>
          </a:xfrm>
          <a:prstGeom prst="rect">
            <a:avLst/>
          </a:prstGeom>
        </p:spPr>
        <p:txBody>
          <a:bodyPr vert="horz" wrap="square" lIns="0" tIns="132715" rIns="0" bIns="0" rtlCol="0">
            <a:spAutoFit/>
          </a:bodyPr>
          <a:lstStyle/>
          <a:p>
            <a:pPr marL="12700" marR="5080">
              <a:lnSpc>
                <a:spcPts val="8710"/>
              </a:lnSpc>
              <a:spcBef>
                <a:spcPts val="1045"/>
              </a:spcBef>
            </a:pPr>
            <a:r>
              <a:rPr lang="es-PE" sz="7900" spc="1015" dirty="0">
                <a:latin typeface="TitlingGothicFB Normal Medium" panose="02000603040000020004" pitchFamily="50" charset="0"/>
              </a:rPr>
              <a:t>Asegurar Salesforce en 2023</a:t>
            </a:r>
            <a:br>
              <a:rPr lang="es-PE" sz="7900" spc="1015" dirty="0">
                <a:latin typeface="TitlingGothicFB Normal Medium" panose="02000603040000020004" pitchFamily="50" charset="0"/>
              </a:rPr>
            </a:br>
            <a:r>
              <a:rPr lang="es-MX" sz="2300" spc="235" dirty="0">
                <a:latin typeface="TitlingGothicFB Normal Medium" panose="02000603040000020004" pitchFamily="50" charset="0"/>
              </a:rPr>
              <a:t>Examinando las amenazas y los desafíos</a:t>
            </a:r>
            <a:endParaRPr sz="2300" dirty="0">
              <a:latin typeface="TitlingGothicFB Normal Medium" panose="02000603040000020004" pitchFamily="50"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55329" y="1311275"/>
            <a:ext cx="11675895" cy="1632498"/>
          </a:xfrm>
          <a:prstGeom prst="rect">
            <a:avLst/>
          </a:prstGeom>
        </p:spPr>
        <p:txBody>
          <a:bodyPr vert="horz" wrap="square" lIns="0" tIns="54610" rIns="0" bIns="0" rtlCol="0">
            <a:spAutoFit/>
          </a:bodyPr>
          <a:lstStyle/>
          <a:p>
            <a:pPr marL="12700" marR="5080">
              <a:lnSpc>
                <a:spcPts val="4120"/>
              </a:lnSpc>
              <a:spcBef>
                <a:spcPts val="430"/>
              </a:spcBef>
            </a:pPr>
            <a:r>
              <a:rPr lang="es-MX" sz="3600" spc="470" dirty="0">
                <a:solidFill>
                  <a:srgbClr val="001423"/>
                </a:solidFill>
                <a:latin typeface="TitlingGothicFB Normal Medium" panose="02000603040000020004" pitchFamily="50" charset="0"/>
              </a:rPr>
              <a:t>Nuestras ocho recomendaciones principales para asegurar Salesforce en 2023</a:t>
            </a:r>
            <a:endParaRPr sz="3600" dirty="0">
              <a:latin typeface="TitlingGothicFB Normal Medium" panose="02000603040000020004" pitchFamily="50" charset="0"/>
            </a:endParaRPr>
          </a:p>
        </p:txBody>
      </p:sp>
      <p:sp>
        <p:nvSpPr>
          <p:cNvPr id="3" name="object 3"/>
          <p:cNvSpPr txBox="1"/>
          <p:nvPr/>
        </p:nvSpPr>
        <p:spPr>
          <a:xfrm>
            <a:off x="1055330" y="3149507"/>
            <a:ext cx="5546725" cy="1175835"/>
          </a:xfrm>
          <a:prstGeom prst="rect">
            <a:avLst/>
          </a:prstGeom>
        </p:spPr>
        <p:txBody>
          <a:bodyPr vert="horz" wrap="square" lIns="0" tIns="12700" rIns="0" bIns="0" rtlCol="0">
            <a:spAutoFit/>
          </a:bodyPr>
          <a:lstStyle/>
          <a:p>
            <a:pPr marL="12700" marR="5080" algn="just">
              <a:lnSpc>
                <a:spcPct val="116599"/>
              </a:lnSpc>
              <a:spcBef>
                <a:spcPts val="100"/>
              </a:spcBef>
            </a:pPr>
            <a:r>
              <a:rPr lang="es-MX" sz="1650" spc="-5" dirty="0">
                <a:solidFill>
                  <a:srgbClr val="001423"/>
                </a:solidFill>
                <a:latin typeface="Archivo" pitchFamily="2" charset="0"/>
                <a:cs typeface="Archivo" pitchFamily="2" charset="0"/>
              </a:rPr>
              <a:t>La revisión de los puntos de datos clave de 2022 prepara el escenario para las mayores prioridades de seguridad del próximo año. Esto es en lo que nuestros expertos recomiendan enfocarse para 2023 y más allá.</a:t>
            </a:r>
            <a:endParaRPr sz="1650" dirty="0">
              <a:latin typeface="Archivo" pitchFamily="2" charset="0"/>
              <a:cs typeface="Archivo" pitchFamily="2" charset="0"/>
            </a:endParaRPr>
          </a:p>
        </p:txBody>
      </p:sp>
      <p:sp>
        <p:nvSpPr>
          <p:cNvPr id="4" name="object 4"/>
          <p:cNvSpPr txBox="1"/>
          <p:nvPr/>
        </p:nvSpPr>
        <p:spPr>
          <a:xfrm>
            <a:off x="1055330" y="4447990"/>
            <a:ext cx="5541645" cy="367408"/>
          </a:xfrm>
          <a:prstGeom prst="rect">
            <a:avLst/>
          </a:prstGeom>
        </p:spPr>
        <p:txBody>
          <a:bodyPr vert="horz" wrap="square" lIns="0" tIns="13335" rIns="0" bIns="0" rtlCol="0">
            <a:spAutoFit/>
          </a:bodyPr>
          <a:lstStyle/>
          <a:p>
            <a:pPr marL="12700">
              <a:lnSpc>
                <a:spcPct val="100000"/>
              </a:lnSpc>
              <a:spcBef>
                <a:spcPts val="105"/>
              </a:spcBef>
            </a:pPr>
            <a:r>
              <a:rPr lang="es-MX" sz="2300" b="1" spc="35" dirty="0">
                <a:solidFill>
                  <a:srgbClr val="001423"/>
                </a:solidFill>
                <a:latin typeface="Archivo" pitchFamily="2" charset="0"/>
                <a:cs typeface="Archivo" pitchFamily="2" charset="0"/>
              </a:rPr>
              <a:t>1. Administrar la identidad y el acceso</a:t>
            </a:r>
            <a:endParaRPr sz="2300" dirty="0">
              <a:latin typeface="Archivo" pitchFamily="2" charset="0"/>
              <a:cs typeface="Archivo" pitchFamily="2" charset="0"/>
            </a:endParaRPr>
          </a:p>
        </p:txBody>
      </p:sp>
      <p:sp>
        <p:nvSpPr>
          <p:cNvPr id="5" name="object 5"/>
          <p:cNvSpPr txBox="1"/>
          <p:nvPr/>
        </p:nvSpPr>
        <p:spPr>
          <a:xfrm>
            <a:off x="1055331" y="4951503"/>
            <a:ext cx="5541644" cy="1769972"/>
          </a:xfrm>
          <a:prstGeom prst="rect">
            <a:avLst/>
          </a:prstGeom>
        </p:spPr>
        <p:txBody>
          <a:bodyPr vert="horz" wrap="square" lIns="0" tIns="12700" rIns="0" bIns="0" rtlCol="0">
            <a:spAutoFit/>
          </a:bodyPr>
          <a:lstStyle/>
          <a:p>
            <a:pPr marL="12700" marR="5080">
              <a:lnSpc>
                <a:spcPct val="116599"/>
              </a:lnSpc>
              <a:spcBef>
                <a:spcPts val="100"/>
              </a:spcBef>
            </a:pPr>
            <a:r>
              <a:rPr lang="es-MX" sz="1650" dirty="0">
                <a:solidFill>
                  <a:srgbClr val="001423"/>
                </a:solidFill>
                <a:latin typeface="Archivo" pitchFamily="2" charset="0"/>
                <a:cs typeface="Archivo" pitchFamily="2" charset="0"/>
              </a:rPr>
              <a:t>Centrarse en administrar el acceso al sistema es una de las ganancias rápidas más confiables. La autenticación </a:t>
            </a:r>
            <a:r>
              <a:rPr lang="es-MX" sz="1650" dirty="0" err="1">
                <a:solidFill>
                  <a:srgbClr val="001423"/>
                </a:solidFill>
                <a:latin typeface="Archivo" pitchFamily="2" charset="0"/>
                <a:cs typeface="Archivo" pitchFamily="2" charset="0"/>
              </a:rPr>
              <a:t>multifactor</a:t>
            </a:r>
            <a:r>
              <a:rPr lang="es-MX" sz="1650" dirty="0">
                <a:solidFill>
                  <a:srgbClr val="001423"/>
                </a:solidFill>
                <a:latin typeface="Archivo" pitchFamily="2" charset="0"/>
                <a:cs typeface="Archivo" pitchFamily="2" charset="0"/>
              </a:rPr>
              <a:t> (MFA) reducirá inmediata y significativamente el riesgo de infracciones, y ahora que se incluye con Salesforce como estándar, se puede implementar rápidamente y sin costo adicional.</a:t>
            </a:r>
            <a:endParaRPr sz="1650" dirty="0">
              <a:latin typeface="Archivo" pitchFamily="2" charset="0"/>
              <a:cs typeface="Archivo" pitchFamily="2" charset="0"/>
            </a:endParaRPr>
          </a:p>
        </p:txBody>
      </p:sp>
      <p:sp>
        <p:nvSpPr>
          <p:cNvPr id="6" name="object 6"/>
          <p:cNvSpPr txBox="1"/>
          <p:nvPr/>
        </p:nvSpPr>
        <p:spPr>
          <a:xfrm>
            <a:off x="1055331" y="6873875"/>
            <a:ext cx="5541644" cy="1472904"/>
          </a:xfrm>
          <a:prstGeom prst="rect">
            <a:avLst/>
          </a:prstGeom>
        </p:spPr>
        <p:txBody>
          <a:bodyPr vert="horz" wrap="square" lIns="0" tIns="12700" rIns="0" bIns="0" rtlCol="0">
            <a:spAutoFit/>
          </a:bodyPr>
          <a:lstStyle/>
          <a:p>
            <a:pPr marL="12700" marR="5080">
              <a:lnSpc>
                <a:spcPct val="116599"/>
              </a:lnSpc>
              <a:spcBef>
                <a:spcPts val="100"/>
              </a:spcBef>
            </a:pPr>
            <a:r>
              <a:rPr lang="es-MX" sz="1650" spc="5" dirty="0">
                <a:solidFill>
                  <a:srgbClr val="001423"/>
                </a:solidFill>
                <a:latin typeface="Archivo" pitchFamily="2" charset="0"/>
                <a:cs typeface="Archivo" pitchFamily="2" charset="0"/>
              </a:rPr>
              <a:t>Además de esto, la implementación de un enfoque de privilegios mínimos para el acceso al sistema tanto para los usuarios como para la integración de la API reducirá en gran medida la superficie de ataque. Si bien este es un proceso más lento, es extremadamente importante.</a:t>
            </a:r>
            <a:endParaRPr sz="1650" dirty="0">
              <a:latin typeface="Archivo" pitchFamily="2" charset="0"/>
              <a:cs typeface="Archivo" pitchFamily="2" charset="0"/>
            </a:endParaRPr>
          </a:p>
        </p:txBody>
      </p:sp>
      <p:sp>
        <p:nvSpPr>
          <p:cNvPr id="7" name="object 7"/>
          <p:cNvSpPr txBox="1"/>
          <p:nvPr/>
        </p:nvSpPr>
        <p:spPr>
          <a:xfrm>
            <a:off x="1055330" y="8550275"/>
            <a:ext cx="5541645" cy="661720"/>
          </a:xfrm>
          <a:prstGeom prst="rect">
            <a:avLst/>
          </a:prstGeom>
        </p:spPr>
        <p:txBody>
          <a:bodyPr vert="horz" wrap="square" lIns="0" tIns="71120" rIns="0" bIns="0" rtlCol="0">
            <a:spAutoFit/>
          </a:bodyPr>
          <a:lstStyle/>
          <a:p>
            <a:pPr marL="12700" marR="5080">
              <a:lnSpc>
                <a:spcPts val="2310"/>
              </a:lnSpc>
              <a:spcBef>
                <a:spcPts val="560"/>
              </a:spcBef>
            </a:pPr>
            <a:r>
              <a:rPr sz="2300" b="1" spc="80" dirty="0">
                <a:solidFill>
                  <a:srgbClr val="001423"/>
                </a:solidFill>
                <a:latin typeface="Archivo" pitchFamily="2" charset="0"/>
                <a:cs typeface="Archivo" pitchFamily="2" charset="0"/>
              </a:rPr>
              <a:t>2.</a:t>
            </a:r>
            <a:r>
              <a:rPr sz="2300" b="1" spc="-190" dirty="0">
                <a:solidFill>
                  <a:srgbClr val="001423"/>
                </a:solidFill>
                <a:latin typeface="Archivo" pitchFamily="2" charset="0"/>
                <a:cs typeface="Archivo" pitchFamily="2" charset="0"/>
              </a:rPr>
              <a:t> </a:t>
            </a:r>
            <a:r>
              <a:rPr lang="es-MX" sz="2300" b="1" spc="55" dirty="0">
                <a:solidFill>
                  <a:srgbClr val="001423"/>
                </a:solidFill>
                <a:latin typeface="Archivo" pitchFamily="2" charset="0"/>
                <a:cs typeface="Archivo" pitchFamily="2" charset="0"/>
              </a:rPr>
              <a:t>Supervise las amenazas entrantes a Salesforce</a:t>
            </a:r>
            <a:endParaRPr sz="2300" dirty="0">
              <a:latin typeface="Archivo" pitchFamily="2" charset="0"/>
              <a:cs typeface="Archivo" pitchFamily="2" charset="0"/>
            </a:endParaRPr>
          </a:p>
        </p:txBody>
      </p:sp>
      <p:sp>
        <p:nvSpPr>
          <p:cNvPr id="8" name="object 8"/>
          <p:cNvSpPr txBox="1"/>
          <p:nvPr/>
        </p:nvSpPr>
        <p:spPr>
          <a:xfrm>
            <a:off x="1055330" y="9298358"/>
            <a:ext cx="5541644" cy="1769972"/>
          </a:xfrm>
          <a:prstGeom prst="rect">
            <a:avLst/>
          </a:prstGeom>
        </p:spPr>
        <p:txBody>
          <a:bodyPr vert="horz" wrap="square" lIns="0" tIns="12700" rIns="0" bIns="0" rtlCol="0">
            <a:spAutoFit/>
          </a:bodyPr>
          <a:lstStyle/>
          <a:p>
            <a:pPr marL="12700" marR="5080">
              <a:lnSpc>
                <a:spcPct val="116599"/>
              </a:lnSpc>
              <a:spcBef>
                <a:spcPts val="100"/>
              </a:spcBef>
            </a:pPr>
            <a:r>
              <a:rPr lang="es-MX" sz="1650" spc="-5" dirty="0">
                <a:solidFill>
                  <a:srgbClr val="001423"/>
                </a:solidFill>
                <a:latin typeface="Archivo" pitchFamily="2" charset="0"/>
                <a:cs typeface="Archivo" pitchFamily="2" charset="0"/>
              </a:rPr>
              <a:t>Los actores de amenazas están ampliando su caja de herramientas de ataque más allá del correo electrónico. La función de carga de contenido de Salesforce y los canales de comunicación integrados como </a:t>
            </a:r>
            <a:r>
              <a:rPr lang="es-MX" sz="1650" spc="-5" dirty="0" err="1">
                <a:solidFill>
                  <a:srgbClr val="001423"/>
                </a:solidFill>
                <a:latin typeface="Archivo" pitchFamily="2" charset="0"/>
                <a:cs typeface="Archivo" pitchFamily="2" charset="0"/>
              </a:rPr>
              <a:t>Chatter</a:t>
            </a:r>
            <a:r>
              <a:rPr lang="es-MX" sz="1650" spc="-5" dirty="0">
                <a:solidFill>
                  <a:srgbClr val="001423"/>
                </a:solidFill>
                <a:latin typeface="Archivo" pitchFamily="2" charset="0"/>
                <a:cs typeface="Archivo" pitchFamily="2" charset="0"/>
              </a:rPr>
              <a:t> pueden explotarse en ataques de malware y phishing, pero la plataforma carece</a:t>
            </a:r>
            <a:endParaRPr sz="1650" dirty="0">
              <a:latin typeface="Archivo" pitchFamily="2" charset="0"/>
              <a:cs typeface="Archivo" pitchFamily="2" charset="0"/>
            </a:endParaRPr>
          </a:p>
        </p:txBody>
      </p:sp>
      <p:sp>
        <p:nvSpPr>
          <p:cNvPr id="9" name="object 9"/>
          <p:cNvSpPr txBox="1"/>
          <p:nvPr/>
        </p:nvSpPr>
        <p:spPr>
          <a:xfrm>
            <a:off x="7151837" y="2987675"/>
            <a:ext cx="5510530" cy="1472904"/>
          </a:xfrm>
          <a:prstGeom prst="rect">
            <a:avLst/>
          </a:prstGeom>
        </p:spPr>
        <p:txBody>
          <a:bodyPr vert="horz" wrap="square" lIns="0" tIns="12700" rIns="0" bIns="0" rtlCol="0">
            <a:spAutoFit/>
          </a:bodyPr>
          <a:lstStyle/>
          <a:p>
            <a:pPr marL="38100" marR="30480" indent="-635" algn="just">
              <a:lnSpc>
                <a:spcPct val="116599"/>
              </a:lnSpc>
              <a:spcBef>
                <a:spcPts val="100"/>
              </a:spcBef>
            </a:pPr>
            <a:r>
              <a:rPr lang="es-MX" sz="1650" dirty="0">
                <a:solidFill>
                  <a:srgbClr val="001423"/>
                </a:solidFill>
                <a:latin typeface="Archivo" pitchFamily="2" charset="0"/>
                <a:cs typeface="Archivo" pitchFamily="2" charset="0"/>
              </a:rPr>
              <a:t>capacidades de monitoreo de contenido nativo. </a:t>
            </a:r>
            <a:r>
              <a:rPr lang="es-MX" sz="1650" dirty="0" err="1">
                <a:solidFill>
                  <a:srgbClr val="001423"/>
                </a:solidFill>
                <a:latin typeface="Archivo" pitchFamily="2" charset="0"/>
                <a:cs typeface="Archivo" pitchFamily="2" charset="0"/>
              </a:rPr>
              <a:t>WithSecureTM</a:t>
            </a:r>
            <a:r>
              <a:rPr lang="es-MX" sz="1650" dirty="0">
                <a:solidFill>
                  <a:srgbClr val="001423"/>
                </a:solidFill>
                <a:latin typeface="Archivo" pitchFamily="2" charset="0"/>
                <a:cs typeface="Archivo" pitchFamily="2" charset="0"/>
              </a:rPr>
              <a:t> Cloud Protection </a:t>
            </a:r>
            <a:r>
              <a:rPr lang="es-MX" sz="1650" dirty="0" err="1">
                <a:solidFill>
                  <a:srgbClr val="001423"/>
                </a:solidFill>
                <a:latin typeface="Archivo" pitchFamily="2" charset="0"/>
                <a:cs typeface="Archivo" pitchFamily="2" charset="0"/>
              </a:rPr>
              <a:t>for</a:t>
            </a:r>
            <a:r>
              <a:rPr lang="es-MX" sz="1650" dirty="0">
                <a:solidFill>
                  <a:srgbClr val="001423"/>
                </a:solidFill>
                <a:latin typeface="Archivo" pitchFamily="2" charset="0"/>
                <a:cs typeface="Archivo" pitchFamily="2" charset="0"/>
              </a:rPr>
              <a:t> Salesforce fue diseñado en conjunto con Salesforce para escanear todo el contenido entrante y saliente en tiempo real para identificar y bloquear archivos y URL maliciosos.</a:t>
            </a:r>
            <a:endParaRPr sz="1650" dirty="0">
              <a:latin typeface="Archivo" pitchFamily="2" charset="0"/>
              <a:cs typeface="Archivo" pitchFamily="2" charset="0"/>
            </a:endParaRPr>
          </a:p>
        </p:txBody>
      </p:sp>
      <p:sp>
        <p:nvSpPr>
          <p:cNvPr id="10" name="object 10"/>
          <p:cNvSpPr txBox="1"/>
          <p:nvPr/>
        </p:nvSpPr>
        <p:spPr>
          <a:xfrm>
            <a:off x="7177308" y="4573547"/>
            <a:ext cx="5480050" cy="661720"/>
          </a:xfrm>
          <a:prstGeom prst="rect">
            <a:avLst/>
          </a:prstGeom>
        </p:spPr>
        <p:txBody>
          <a:bodyPr vert="horz" wrap="square" lIns="0" tIns="71120" rIns="0" bIns="0" rtlCol="0">
            <a:spAutoFit/>
          </a:bodyPr>
          <a:lstStyle/>
          <a:p>
            <a:pPr marL="12700" marR="5080">
              <a:lnSpc>
                <a:spcPts val="2310"/>
              </a:lnSpc>
              <a:spcBef>
                <a:spcPts val="560"/>
              </a:spcBef>
            </a:pPr>
            <a:r>
              <a:rPr sz="2300" b="1" spc="80" dirty="0">
                <a:solidFill>
                  <a:srgbClr val="001423"/>
                </a:solidFill>
                <a:latin typeface="Archivo" pitchFamily="2" charset="0"/>
                <a:cs typeface="Archivo" pitchFamily="2" charset="0"/>
              </a:rPr>
              <a:t>3.</a:t>
            </a:r>
            <a:r>
              <a:rPr sz="2300" b="1" spc="-190" dirty="0">
                <a:solidFill>
                  <a:srgbClr val="001423"/>
                </a:solidFill>
                <a:latin typeface="Archivo" pitchFamily="2" charset="0"/>
                <a:cs typeface="Archivo" pitchFamily="2" charset="0"/>
              </a:rPr>
              <a:t> </a:t>
            </a:r>
            <a:r>
              <a:rPr lang="es-MX" sz="2300" b="1" dirty="0">
                <a:solidFill>
                  <a:srgbClr val="001423"/>
                </a:solidFill>
                <a:latin typeface="Archivo" pitchFamily="2" charset="0"/>
                <a:cs typeface="Archivo" pitchFamily="2" charset="0"/>
              </a:rPr>
              <a:t>Manténgase al día con las normas de privacidad y cumplimiento </a:t>
            </a:r>
            <a:endParaRPr sz="2300" dirty="0">
              <a:latin typeface="Archivo" pitchFamily="2" charset="0"/>
              <a:cs typeface="Archivo" pitchFamily="2" charset="0"/>
            </a:endParaRPr>
          </a:p>
        </p:txBody>
      </p:sp>
      <p:sp>
        <p:nvSpPr>
          <p:cNvPr id="11" name="object 11"/>
          <p:cNvSpPr txBox="1"/>
          <p:nvPr/>
        </p:nvSpPr>
        <p:spPr>
          <a:xfrm>
            <a:off x="7177308" y="5494985"/>
            <a:ext cx="5758180" cy="2364109"/>
          </a:xfrm>
          <a:prstGeom prst="rect">
            <a:avLst/>
          </a:prstGeom>
        </p:spPr>
        <p:txBody>
          <a:bodyPr vert="horz" wrap="square" lIns="0" tIns="12700" rIns="0" bIns="0" rtlCol="0">
            <a:spAutoFit/>
          </a:bodyPr>
          <a:lstStyle/>
          <a:p>
            <a:pPr marL="12700" marR="5080">
              <a:lnSpc>
                <a:spcPct val="116599"/>
              </a:lnSpc>
              <a:spcBef>
                <a:spcPts val="100"/>
              </a:spcBef>
            </a:pPr>
            <a:r>
              <a:rPr lang="es-MX" sz="1650" spc="-5" dirty="0">
                <a:solidFill>
                  <a:srgbClr val="001423"/>
                </a:solidFill>
                <a:latin typeface="Archivo" pitchFamily="2" charset="0"/>
                <a:cs typeface="Archivo" pitchFamily="2" charset="0"/>
              </a:rPr>
              <a:t>El panorama regulatorio continúa cambiando, y con tantas partes móviles en el entorno de Salesforce, hacer un seguimiento del cumplimiento puede ser una tarea compleja. Adherirse a un enfoque estricto de privilegios mínimos con acceso mínimo por defecto contribuirá en gran medida a garantizar el cumplimiento. Para las regulaciones que se extienden a terceros, se debe implementar una investigación estricta para cubrir conexiones y responsabilidades.</a:t>
            </a:r>
            <a:endParaRPr sz="1650" dirty="0">
              <a:latin typeface="Archivo" pitchFamily="2" charset="0"/>
              <a:cs typeface="Archivo" pitchFamily="2" charset="0"/>
            </a:endParaRPr>
          </a:p>
        </p:txBody>
      </p:sp>
      <p:sp>
        <p:nvSpPr>
          <p:cNvPr id="12" name="object 12"/>
          <p:cNvSpPr txBox="1"/>
          <p:nvPr/>
        </p:nvSpPr>
        <p:spPr>
          <a:xfrm>
            <a:off x="7177308" y="8042037"/>
            <a:ext cx="5707380" cy="721351"/>
          </a:xfrm>
          <a:prstGeom prst="rect">
            <a:avLst/>
          </a:prstGeom>
        </p:spPr>
        <p:txBody>
          <a:bodyPr vert="horz" wrap="square" lIns="0" tIns="13335" rIns="0" bIns="0" rtlCol="0">
            <a:spAutoFit/>
          </a:bodyPr>
          <a:lstStyle/>
          <a:p>
            <a:pPr marL="12700">
              <a:lnSpc>
                <a:spcPct val="100000"/>
              </a:lnSpc>
              <a:spcBef>
                <a:spcPts val="105"/>
              </a:spcBef>
            </a:pPr>
            <a:r>
              <a:rPr lang="es-MX" sz="2300" b="1" spc="80" dirty="0">
                <a:solidFill>
                  <a:srgbClr val="001423"/>
                </a:solidFill>
                <a:latin typeface="Archivo" pitchFamily="2" charset="0"/>
                <a:cs typeface="Archivo" pitchFamily="2" charset="0"/>
              </a:rPr>
              <a:t>4. No dejes que las herramientas integradas se desperdicien</a:t>
            </a:r>
            <a:endParaRPr sz="2300" dirty="0">
              <a:latin typeface="Archivo" pitchFamily="2" charset="0"/>
              <a:cs typeface="Archivo" pitchFamily="2" charset="0"/>
            </a:endParaRPr>
          </a:p>
        </p:txBody>
      </p:sp>
      <p:sp>
        <p:nvSpPr>
          <p:cNvPr id="13" name="object 13"/>
          <p:cNvSpPr txBox="1"/>
          <p:nvPr/>
        </p:nvSpPr>
        <p:spPr>
          <a:xfrm>
            <a:off x="7177308" y="8975090"/>
            <a:ext cx="5707380" cy="1784985"/>
          </a:xfrm>
          <a:prstGeom prst="rect">
            <a:avLst/>
          </a:prstGeom>
        </p:spPr>
        <p:txBody>
          <a:bodyPr vert="horz" wrap="square" lIns="0" tIns="12700" rIns="0" bIns="0" rtlCol="0">
            <a:spAutoFit/>
          </a:bodyPr>
          <a:lstStyle/>
          <a:p>
            <a:pPr marL="12700" marR="5080">
              <a:lnSpc>
                <a:spcPct val="116599"/>
              </a:lnSpc>
              <a:spcBef>
                <a:spcPts val="100"/>
              </a:spcBef>
            </a:pPr>
            <a:r>
              <a:rPr lang="es-MX" sz="1650" spc="-5" dirty="0">
                <a:solidFill>
                  <a:srgbClr val="001423"/>
                </a:solidFill>
                <a:latin typeface="Archivo" pitchFamily="2" charset="0"/>
                <a:cs typeface="Archivo" pitchFamily="2" charset="0"/>
              </a:rPr>
              <a:t>Salesforce incluye una serie de herramientas muy útiles como estándar, así que asegúrese de sacarles el máximo partido antes de empezar a invertir en soluciones de terceros. </a:t>
            </a:r>
            <a:r>
              <a:rPr lang="es-MX" sz="1650" spc="-5" dirty="0" err="1">
                <a:solidFill>
                  <a:srgbClr val="001423"/>
                </a:solidFill>
                <a:latin typeface="Archivo" pitchFamily="2" charset="0"/>
                <a:cs typeface="Archivo" pitchFamily="2" charset="0"/>
              </a:rPr>
              <a:t>Health</a:t>
            </a:r>
            <a:r>
              <a:rPr lang="es-MX" sz="1650" spc="-5" dirty="0">
                <a:solidFill>
                  <a:srgbClr val="001423"/>
                </a:solidFill>
                <a:latin typeface="Archivo" pitchFamily="2" charset="0"/>
                <a:cs typeface="Archivo" pitchFamily="2" charset="0"/>
              </a:rPr>
              <a:t> Check y </a:t>
            </a:r>
            <a:r>
              <a:rPr lang="es-MX" sz="1650" spc="-5" dirty="0" err="1">
                <a:solidFill>
                  <a:srgbClr val="001423"/>
                </a:solidFill>
                <a:latin typeface="Archivo" pitchFamily="2" charset="0"/>
                <a:cs typeface="Archivo" pitchFamily="2" charset="0"/>
              </a:rPr>
              <a:t>Optimizer</a:t>
            </a:r>
            <a:r>
              <a:rPr lang="es-MX" sz="1650" spc="-5" dirty="0">
                <a:solidFill>
                  <a:srgbClr val="001423"/>
                </a:solidFill>
                <a:latin typeface="Archivo" pitchFamily="2" charset="0"/>
                <a:cs typeface="Archivo" pitchFamily="2" charset="0"/>
              </a:rPr>
              <a:t> son dos herramientas que pueden ayudar mucho a resaltar rápidamente posibles errores de configuración o pérdida de controles de acceso.</a:t>
            </a:r>
            <a:endParaRPr sz="1650" dirty="0">
              <a:latin typeface="Archivo" pitchFamily="2" charset="0"/>
              <a:cs typeface="Archivo" pitchFamily="2" charset="0"/>
            </a:endParaRPr>
          </a:p>
        </p:txBody>
      </p:sp>
      <p:sp>
        <p:nvSpPr>
          <p:cNvPr id="14" name="object 14"/>
          <p:cNvSpPr/>
          <p:nvPr/>
        </p:nvSpPr>
        <p:spPr>
          <a:xfrm>
            <a:off x="13291039" y="0"/>
            <a:ext cx="6813550" cy="11308715"/>
          </a:xfrm>
          <a:custGeom>
            <a:avLst/>
            <a:gdLst/>
            <a:ahLst/>
            <a:cxnLst/>
            <a:rect l="l" t="t" r="r" b="b"/>
            <a:pathLst>
              <a:path w="6813550" h="11308715">
                <a:moveTo>
                  <a:pt x="6813059" y="0"/>
                </a:moveTo>
                <a:lnTo>
                  <a:pt x="0" y="0"/>
                </a:lnTo>
                <a:lnTo>
                  <a:pt x="0" y="11308556"/>
                </a:lnTo>
                <a:lnTo>
                  <a:pt x="6813059" y="11308556"/>
                </a:lnTo>
                <a:lnTo>
                  <a:pt x="6813059" y="0"/>
                </a:lnTo>
                <a:close/>
              </a:path>
            </a:pathLst>
          </a:custGeom>
          <a:solidFill>
            <a:srgbClr val="23323C"/>
          </a:solidFill>
        </p:spPr>
        <p:txBody>
          <a:bodyPr wrap="square" lIns="0" tIns="0" rIns="0" bIns="0" rtlCol="0"/>
          <a:lstStyle/>
          <a:p>
            <a:endParaRPr/>
          </a:p>
        </p:txBody>
      </p:sp>
      <p:sp>
        <p:nvSpPr>
          <p:cNvPr id="15" name="object 15"/>
          <p:cNvSpPr txBox="1"/>
          <p:nvPr/>
        </p:nvSpPr>
        <p:spPr>
          <a:xfrm>
            <a:off x="14437120" y="1311275"/>
            <a:ext cx="5220085" cy="3206519"/>
          </a:xfrm>
          <a:prstGeom prst="rect">
            <a:avLst/>
          </a:prstGeom>
        </p:spPr>
        <p:txBody>
          <a:bodyPr vert="horz" wrap="square" lIns="0" tIns="12065" rIns="0" bIns="0" rtlCol="0">
            <a:spAutoFit/>
          </a:bodyPr>
          <a:lstStyle/>
          <a:p>
            <a:pPr marL="12700" marR="5080">
              <a:lnSpc>
                <a:spcPct val="113500"/>
              </a:lnSpc>
              <a:spcBef>
                <a:spcPts val="95"/>
              </a:spcBef>
            </a:pPr>
            <a:r>
              <a:rPr lang="es-MX" sz="2300" i="1" spc="20" dirty="0">
                <a:solidFill>
                  <a:srgbClr val="FFFFFF"/>
                </a:solidFill>
                <a:latin typeface="Arial"/>
                <a:cs typeface="Arial"/>
              </a:rPr>
              <a:t>“Mientras Salesforce trabaja para mantener segura su infraestructura, los usuarios deben reconocer sus responsabilidades en la protección de sus instancias. Los días en los que Salesforce no está en el punto de mira son casi cero, por lo que no hay tiempo que perder”</a:t>
            </a:r>
            <a:endParaRPr sz="2300" dirty="0">
              <a:latin typeface="Arial"/>
              <a:cs typeface="Arial"/>
            </a:endParaRPr>
          </a:p>
        </p:txBody>
      </p:sp>
      <p:sp>
        <p:nvSpPr>
          <p:cNvPr id="16" name="object 16"/>
          <p:cNvSpPr txBox="1"/>
          <p:nvPr/>
        </p:nvSpPr>
        <p:spPr>
          <a:xfrm>
            <a:off x="14437121" y="4634108"/>
            <a:ext cx="3615690" cy="748795"/>
          </a:xfrm>
          <a:prstGeom prst="rect">
            <a:avLst/>
          </a:prstGeom>
        </p:spPr>
        <p:txBody>
          <a:bodyPr vert="horz" wrap="square" lIns="0" tIns="12065" rIns="0" bIns="0" rtlCol="0">
            <a:spAutoFit/>
          </a:bodyPr>
          <a:lstStyle/>
          <a:p>
            <a:pPr marL="12700" marR="5080">
              <a:lnSpc>
                <a:spcPct val="126800"/>
              </a:lnSpc>
              <a:spcBef>
                <a:spcPts val="95"/>
              </a:spcBef>
            </a:pPr>
            <a:r>
              <a:rPr sz="1300" i="1" spc="30" dirty="0">
                <a:solidFill>
                  <a:srgbClr val="5DC99F"/>
                </a:solidFill>
                <a:latin typeface="Arial"/>
                <a:cs typeface="Arial"/>
              </a:rPr>
              <a:t>Doug</a:t>
            </a:r>
            <a:r>
              <a:rPr sz="1300" i="1" spc="-95" dirty="0">
                <a:solidFill>
                  <a:srgbClr val="5DC99F"/>
                </a:solidFill>
                <a:latin typeface="Arial"/>
                <a:cs typeface="Arial"/>
              </a:rPr>
              <a:t> </a:t>
            </a:r>
            <a:r>
              <a:rPr sz="1300" i="1" spc="20" dirty="0">
                <a:solidFill>
                  <a:srgbClr val="5DC99F"/>
                </a:solidFill>
                <a:latin typeface="Arial"/>
                <a:cs typeface="Arial"/>
              </a:rPr>
              <a:t>Mer</a:t>
            </a:r>
            <a:r>
              <a:rPr sz="1300" i="1" spc="-5" dirty="0">
                <a:solidFill>
                  <a:srgbClr val="5DC99F"/>
                </a:solidFill>
                <a:latin typeface="Arial"/>
                <a:cs typeface="Arial"/>
              </a:rPr>
              <a:t>r</a:t>
            </a:r>
            <a:r>
              <a:rPr sz="1300" i="1" spc="25" dirty="0">
                <a:solidFill>
                  <a:srgbClr val="5DC99F"/>
                </a:solidFill>
                <a:latin typeface="Arial"/>
                <a:cs typeface="Arial"/>
              </a:rPr>
              <a:t>ett,</a:t>
            </a:r>
            <a:r>
              <a:rPr sz="1300" i="1" spc="-95" dirty="0">
                <a:solidFill>
                  <a:srgbClr val="5DC99F"/>
                </a:solidFill>
                <a:latin typeface="Arial"/>
                <a:cs typeface="Arial"/>
              </a:rPr>
              <a:t> </a:t>
            </a:r>
            <a:r>
              <a:rPr lang="es-MX" sz="1300" i="1" spc="25" dirty="0">
                <a:solidFill>
                  <a:srgbClr val="5DC99F"/>
                </a:solidFill>
                <a:latin typeface="Arial"/>
                <a:cs typeface="Arial"/>
              </a:rPr>
              <a:t>Especialista en seguridad, cumplimiento, privacidad y resiliencia de Salesforce, Platinum7</a:t>
            </a:r>
            <a:endParaRPr sz="1300" dirty="0">
              <a:latin typeface="Arial"/>
              <a:cs typeface="Arial"/>
            </a:endParaRPr>
          </a:p>
        </p:txBody>
      </p:sp>
      <p:sp>
        <p:nvSpPr>
          <p:cNvPr id="17" name="object 17"/>
          <p:cNvSpPr txBox="1"/>
          <p:nvPr/>
        </p:nvSpPr>
        <p:spPr>
          <a:xfrm>
            <a:off x="14437121" y="5852961"/>
            <a:ext cx="4885290" cy="2183931"/>
          </a:xfrm>
          <a:prstGeom prst="rect">
            <a:avLst/>
          </a:prstGeom>
        </p:spPr>
        <p:txBody>
          <a:bodyPr vert="horz" wrap="square" lIns="0" tIns="59690" rIns="0" bIns="0" rtlCol="0">
            <a:spAutoFit/>
          </a:bodyPr>
          <a:lstStyle/>
          <a:p>
            <a:pPr marL="12700">
              <a:lnSpc>
                <a:spcPct val="100000"/>
              </a:lnSpc>
              <a:spcBef>
                <a:spcPts val="470"/>
              </a:spcBef>
            </a:pPr>
            <a:r>
              <a:rPr lang="es-MX" sz="2300" i="1" spc="35" dirty="0">
                <a:solidFill>
                  <a:srgbClr val="FFFFFF"/>
                </a:solidFill>
                <a:latin typeface="Arial"/>
                <a:cs typeface="Arial"/>
              </a:rPr>
              <a:t>“La supervisión eficaz de los usuarios es imprescindible. No solo ayudará a atrapar a los actores de amenazas y a los malintencionados, sino también a los accidentes y las configuraciones incorrectas”.</a:t>
            </a:r>
            <a:endParaRPr sz="2300" dirty="0">
              <a:latin typeface="Arial"/>
              <a:cs typeface="Arial"/>
            </a:endParaRPr>
          </a:p>
        </p:txBody>
      </p:sp>
      <p:sp>
        <p:nvSpPr>
          <p:cNvPr id="18" name="object 18"/>
          <p:cNvSpPr txBox="1"/>
          <p:nvPr/>
        </p:nvSpPr>
        <p:spPr>
          <a:xfrm>
            <a:off x="14437121" y="8110442"/>
            <a:ext cx="3615690" cy="748795"/>
          </a:xfrm>
          <a:prstGeom prst="rect">
            <a:avLst/>
          </a:prstGeom>
        </p:spPr>
        <p:txBody>
          <a:bodyPr vert="horz" wrap="square" lIns="0" tIns="12065" rIns="0" bIns="0" rtlCol="0">
            <a:spAutoFit/>
          </a:bodyPr>
          <a:lstStyle/>
          <a:p>
            <a:pPr marL="12700" marR="5080">
              <a:lnSpc>
                <a:spcPct val="126800"/>
              </a:lnSpc>
              <a:spcBef>
                <a:spcPts val="95"/>
              </a:spcBef>
            </a:pPr>
            <a:r>
              <a:rPr sz="1300" i="1" spc="30" dirty="0">
                <a:solidFill>
                  <a:srgbClr val="5DC99F"/>
                </a:solidFill>
                <a:latin typeface="Arial"/>
                <a:cs typeface="Arial"/>
              </a:rPr>
              <a:t>Doug</a:t>
            </a:r>
            <a:r>
              <a:rPr sz="1300" i="1" spc="-95" dirty="0">
                <a:solidFill>
                  <a:srgbClr val="5DC99F"/>
                </a:solidFill>
                <a:latin typeface="Arial"/>
                <a:cs typeface="Arial"/>
              </a:rPr>
              <a:t> </a:t>
            </a:r>
            <a:r>
              <a:rPr sz="1300" i="1" spc="20" dirty="0">
                <a:solidFill>
                  <a:srgbClr val="5DC99F"/>
                </a:solidFill>
                <a:latin typeface="Arial"/>
                <a:cs typeface="Arial"/>
              </a:rPr>
              <a:t>Mer</a:t>
            </a:r>
            <a:r>
              <a:rPr sz="1300" i="1" spc="-5" dirty="0">
                <a:solidFill>
                  <a:srgbClr val="5DC99F"/>
                </a:solidFill>
                <a:latin typeface="Arial"/>
                <a:cs typeface="Arial"/>
              </a:rPr>
              <a:t>r</a:t>
            </a:r>
            <a:r>
              <a:rPr sz="1300" i="1" spc="25" dirty="0">
                <a:solidFill>
                  <a:srgbClr val="5DC99F"/>
                </a:solidFill>
                <a:latin typeface="Arial"/>
                <a:cs typeface="Arial"/>
              </a:rPr>
              <a:t>ett,</a:t>
            </a:r>
            <a:r>
              <a:rPr sz="1300" i="1" spc="-95" dirty="0">
                <a:solidFill>
                  <a:srgbClr val="5DC99F"/>
                </a:solidFill>
                <a:latin typeface="Arial"/>
                <a:cs typeface="Arial"/>
              </a:rPr>
              <a:t> </a:t>
            </a:r>
            <a:r>
              <a:rPr lang="es-MX" sz="1300" i="1" spc="25" dirty="0">
                <a:solidFill>
                  <a:srgbClr val="5DC99F"/>
                </a:solidFill>
                <a:latin typeface="Arial"/>
                <a:cs typeface="Arial"/>
              </a:rPr>
              <a:t>Especialista en seguridad, cumplimiento, privacidad y resiliencia de Salesforce, Platinum7</a:t>
            </a:r>
            <a:endParaRPr sz="1300" dirty="0">
              <a:latin typeface="Arial"/>
              <a:cs typeface="Arial"/>
            </a:endParaRPr>
          </a:p>
        </p:txBody>
      </p:sp>
      <p:pic>
        <p:nvPicPr>
          <p:cNvPr id="19" name="object 19"/>
          <p:cNvPicPr/>
          <p:nvPr/>
        </p:nvPicPr>
        <p:blipFill>
          <a:blip r:embed="rId2" cstate="print"/>
          <a:stretch>
            <a:fillRect/>
          </a:stretch>
        </p:blipFill>
        <p:spPr>
          <a:xfrm>
            <a:off x="12731716" y="0"/>
            <a:ext cx="7372382" cy="11308555"/>
          </a:xfrm>
          <a:prstGeom prst="rect">
            <a:avLst/>
          </a:prstGeom>
        </p:spPr>
      </p:pic>
      <p:sp>
        <p:nvSpPr>
          <p:cNvPr id="20" name="object 20"/>
          <p:cNvSpPr/>
          <p:nvPr/>
        </p:nvSpPr>
        <p:spPr>
          <a:xfrm>
            <a:off x="12983898" y="1361215"/>
            <a:ext cx="286385" cy="9947910"/>
          </a:xfrm>
          <a:custGeom>
            <a:avLst/>
            <a:gdLst/>
            <a:ahLst/>
            <a:cxnLst/>
            <a:rect l="l" t="t" r="r" b="b"/>
            <a:pathLst>
              <a:path w="286384" h="9947910">
                <a:moveTo>
                  <a:pt x="286200" y="0"/>
                </a:moveTo>
                <a:lnTo>
                  <a:pt x="0" y="0"/>
                </a:lnTo>
                <a:lnTo>
                  <a:pt x="0" y="9947341"/>
                </a:lnTo>
                <a:lnTo>
                  <a:pt x="286200" y="9947341"/>
                </a:lnTo>
                <a:lnTo>
                  <a:pt x="286200" y="0"/>
                </a:lnTo>
                <a:close/>
              </a:path>
            </a:pathLst>
          </a:custGeom>
          <a:solidFill>
            <a:srgbClr val="F7F8F9"/>
          </a:solidFill>
        </p:spPr>
        <p:txBody>
          <a:bodyPr wrap="square" lIns="0" tIns="0" rIns="0" bIns="0" rtlCol="0"/>
          <a:lstStyle/>
          <a:p>
            <a:endParaRPr/>
          </a:p>
        </p:txBody>
      </p:sp>
      <p:sp>
        <p:nvSpPr>
          <p:cNvPr id="21" name="object 21"/>
          <p:cNvSpPr/>
          <p:nvPr/>
        </p:nvSpPr>
        <p:spPr>
          <a:xfrm>
            <a:off x="1068030" y="934528"/>
            <a:ext cx="364490" cy="133985"/>
          </a:xfrm>
          <a:custGeom>
            <a:avLst/>
            <a:gdLst/>
            <a:ahLst/>
            <a:cxnLst/>
            <a:rect l="l" t="t" r="r" b="b"/>
            <a:pathLst>
              <a:path w="364490" h="133984">
                <a:moveTo>
                  <a:pt x="364491" y="0"/>
                </a:moveTo>
                <a:lnTo>
                  <a:pt x="327016" y="0"/>
                </a:lnTo>
                <a:lnTo>
                  <a:pt x="280923" y="97620"/>
                </a:lnTo>
                <a:lnTo>
                  <a:pt x="278211" y="103379"/>
                </a:lnTo>
                <a:lnTo>
                  <a:pt x="272274" y="104028"/>
                </a:lnTo>
                <a:lnTo>
                  <a:pt x="267196" y="104017"/>
                </a:lnTo>
                <a:lnTo>
                  <a:pt x="261185" y="103347"/>
                </a:lnTo>
                <a:lnTo>
                  <a:pt x="225940" y="25726"/>
                </a:lnTo>
                <a:lnTo>
                  <a:pt x="218899" y="15238"/>
                </a:lnTo>
                <a:lnTo>
                  <a:pt x="208785" y="7223"/>
                </a:lnTo>
                <a:lnTo>
                  <a:pt x="196325" y="2104"/>
                </a:lnTo>
                <a:lnTo>
                  <a:pt x="182245" y="303"/>
                </a:lnTo>
                <a:lnTo>
                  <a:pt x="168160" y="2104"/>
                </a:lnTo>
                <a:lnTo>
                  <a:pt x="155698" y="7223"/>
                </a:lnTo>
                <a:lnTo>
                  <a:pt x="145585" y="15238"/>
                </a:lnTo>
                <a:lnTo>
                  <a:pt x="138550" y="25726"/>
                </a:lnTo>
                <a:lnTo>
                  <a:pt x="103305" y="103347"/>
                </a:lnTo>
                <a:lnTo>
                  <a:pt x="97284" y="104017"/>
                </a:lnTo>
                <a:lnTo>
                  <a:pt x="92206" y="104028"/>
                </a:lnTo>
                <a:lnTo>
                  <a:pt x="86280" y="103379"/>
                </a:lnTo>
                <a:lnTo>
                  <a:pt x="37464" y="0"/>
                </a:lnTo>
                <a:lnTo>
                  <a:pt x="0" y="0"/>
                </a:lnTo>
                <a:lnTo>
                  <a:pt x="51265" y="108572"/>
                </a:lnTo>
                <a:lnTo>
                  <a:pt x="95044" y="133503"/>
                </a:lnTo>
                <a:lnTo>
                  <a:pt x="109025" y="131638"/>
                </a:lnTo>
                <a:lnTo>
                  <a:pt x="121399" y="126496"/>
                </a:lnTo>
                <a:lnTo>
                  <a:pt x="131440" y="118499"/>
                </a:lnTo>
                <a:lnTo>
                  <a:pt x="138425" y="108070"/>
                </a:lnTo>
                <a:lnTo>
                  <a:pt x="173691" y="30407"/>
                </a:lnTo>
                <a:lnTo>
                  <a:pt x="179753" y="29779"/>
                </a:lnTo>
                <a:lnTo>
                  <a:pt x="184727" y="29779"/>
                </a:lnTo>
                <a:lnTo>
                  <a:pt x="190800" y="30407"/>
                </a:lnTo>
                <a:lnTo>
                  <a:pt x="226055" y="108070"/>
                </a:lnTo>
                <a:lnTo>
                  <a:pt x="233044" y="118499"/>
                </a:lnTo>
                <a:lnTo>
                  <a:pt x="243086" y="126496"/>
                </a:lnTo>
                <a:lnTo>
                  <a:pt x="255461" y="131638"/>
                </a:lnTo>
                <a:lnTo>
                  <a:pt x="269750" y="133503"/>
                </a:lnTo>
                <a:lnTo>
                  <a:pt x="283669" y="131740"/>
                </a:lnTo>
                <a:lnTo>
                  <a:pt x="296031" y="126723"/>
                </a:lnTo>
                <a:lnTo>
                  <a:pt x="306122" y="118864"/>
                </a:lnTo>
                <a:lnTo>
                  <a:pt x="313226" y="108572"/>
                </a:lnTo>
                <a:lnTo>
                  <a:pt x="364491" y="0"/>
                </a:lnTo>
                <a:close/>
              </a:path>
            </a:pathLst>
          </a:custGeom>
          <a:solidFill>
            <a:srgbClr val="07281C"/>
          </a:solidFill>
        </p:spPr>
        <p:txBody>
          <a:bodyPr wrap="square" lIns="0" tIns="0" rIns="0" bIns="0" rtlCol="0"/>
          <a:lstStyle/>
          <a:p>
            <a:endParaRPr/>
          </a:p>
        </p:txBody>
      </p:sp>
      <p:sp>
        <p:nvSpPr>
          <p:cNvPr id="22" name="object 22"/>
          <p:cNvSpPr/>
          <p:nvPr/>
        </p:nvSpPr>
        <p:spPr>
          <a:xfrm>
            <a:off x="1543842" y="934521"/>
            <a:ext cx="100330" cy="132715"/>
          </a:xfrm>
          <a:custGeom>
            <a:avLst/>
            <a:gdLst/>
            <a:ahLst/>
            <a:cxnLst/>
            <a:rect l="l" t="t" r="r" b="b"/>
            <a:pathLst>
              <a:path w="100330" h="132715">
                <a:moveTo>
                  <a:pt x="100091" y="0"/>
                </a:moveTo>
                <a:lnTo>
                  <a:pt x="62615" y="0"/>
                </a:lnTo>
                <a:lnTo>
                  <a:pt x="0" y="132624"/>
                </a:lnTo>
                <a:lnTo>
                  <a:pt x="37464" y="132624"/>
                </a:lnTo>
                <a:lnTo>
                  <a:pt x="100091" y="0"/>
                </a:lnTo>
                <a:close/>
              </a:path>
            </a:pathLst>
          </a:custGeom>
          <a:solidFill>
            <a:srgbClr val="07281C"/>
          </a:solidFill>
        </p:spPr>
        <p:txBody>
          <a:bodyPr wrap="square" lIns="0" tIns="0" rIns="0" bIns="0" rtlCol="0"/>
          <a:lstStyle/>
          <a:p>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55329" y="1641700"/>
            <a:ext cx="5615305" cy="721351"/>
          </a:xfrm>
          <a:prstGeom prst="rect">
            <a:avLst/>
          </a:prstGeom>
        </p:spPr>
        <p:txBody>
          <a:bodyPr vert="horz" wrap="square" lIns="0" tIns="13335" rIns="0" bIns="0" rtlCol="0">
            <a:spAutoFit/>
          </a:bodyPr>
          <a:lstStyle/>
          <a:p>
            <a:pPr marL="12700">
              <a:lnSpc>
                <a:spcPct val="100000"/>
              </a:lnSpc>
              <a:spcBef>
                <a:spcPts val="105"/>
              </a:spcBef>
            </a:pPr>
            <a:r>
              <a:rPr lang="es-MX" sz="2300" b="1" spc="80" dirty="0">
                <a:solidFill>
                  <a:srgbClr val="001423"/>
                </a:solidFill>
                <a:latin typeface="Archivo" pitchFamily="2" charset="0"/>
                <a:cs typeface="Archivo" pitchFamily="2" charset="0"/>
              </a:rPr>
              <a:t>5. Haz una copia de seguridad de tus copias de seguridad</a:t>
            </a:r>
            <a:endParaRPr sz="2300" dirty="0">
              <a:latin typeface="Archivo" pitchFamily="2" charset="0"/>
              <a:cs typeface="Archivo" pitchFamily="2" charset="0"/>
            </a:endParaRPr>
          </a:p>
        </p:txBody>
      </p:sp>
      <p:sp>
        <p:nvSpPr>
          <p:cNvPr id="3" name="object 3"/>
          <p:cNvSpPr txBox="1"/>
          <p:nvPr/>
        </p:nvSpPr>
        <p:spPr>
          <a:xfrm>
            <a:off x="1055330" y="2573153"/>
            <a:ext cx="5432425" cy="2958246"/>
          </a:xfrm>
          <a:prstGeom prst="rect">
            <a:avLst/>
          </a:prstGeom>
        </p:spPr>
        <p:txBody>
          <a:bodyPr vert="horz" wrap="square" lIns="0" tIns="12700" rIns="0" bIns="0" rtlCol="0">
            <a:spAutoFit/>
          </a:bodyPr>
          <a:lstStyle/>
          <a:p>
            <a:pPr marL="12700" marR="5080">
              <a:lnSpc>
                <a:spcPct val="116599"/>
              </a:lnSpc>
              <a:spcBef>
                <a:spcPts val="100"/>
              </a:spcBef>
            </a:pPr>
            <a:r>
              <a:rPr lang="es-MX" sz="1650" spc="-10" dirty="0">
                <a:solidFill>
                  <a:srgbClr val="001423"/>
                </a:solidFill>
                <a:latin typeface="Archivo" pitchFamily="2" charset="0"/>
                <a:cs typeface="Archivo" pitchFamily="2" charset="0"/>
              </a:rPr>
              <a:t>Las copias de seguridad confiables son uno de sus recursos más valiosos para mejorar la resiliencia. Poder restaurar su instancia de Salesforce reducirá en gran medida el impacto de ataques como ransomware que buscan dañar o destruir sus datos de CRM. Las copias de seguridad también brindan otra capa de protección contra errores humanos, lo que le permite presionar el botón de reinicio cuando las configuraciones incorrectas o una mala integración de la aplicación comienzan a causar problemas.</a:t>
            </a:r>
            <a:endParaRPr sz="1650" dirty="0">
              <a:latin typeface="Archivo" pitchFamily="2" charset="0"/>
              <a:cs typeface="Archivo" pitchFamily="2" charset="0"/>
            </a:endParaRPr>
          </a:p>
        </p:txBody>
      </p:sp>
      <p:sp>
        <p:nvSpPr>
          <p:cNvPr id="4" name="object 4"/>
          <p:cNvSpPr txBox="1"/>
          <p:nvPr/>
        </p:nvSpPr>
        <p:spPr>
          <a:xfrm>
            <a:off x="1055329" y="5727635"/>
            <a:ext cx="5094753" cy="367408"/>
          </a:xfrm>
          <a:prstGeom prst="rect">
            <a:avLst/>
          </a:prstGeom>
        </p:spPr>
        <p:txBody>
          <a:bodyPr vert="horz" wrap="square" lIns="0" tIns="13335" rIns="0" bIns="0" rtlCol="0">
            <a:spAutoFit/>
          </a:bodyPr>
          <a:lstStyle/>
          <a:p>
            <a:pPr marL="12700">
              <a:lnSpc>
                <a:spcPct val="100000"/>
              </a:lnSpc>
              <a:spcBef>
                <a:spcPts val="105"/>
              </a:spcBef>
            </a:pPr>
            <a:r>
              <a:rPr lang="es-MX" sz="2300" b="1" spc="80" dirty="0">
                <a:solidFill>
                  <a:srgbClr val="001423"/>
                </a:solidFill>
                <a:latin typeface="Archivo" pitchFamily="2" charset="0"/>
                <a:cs typeface="Archivo" pitchFamily="2" charset="0"/>
              </a:rPr>
              <a:t>6. Haga su debida diligencia</a:t>
            </a:r>
            <a:endParaRPr sz="2300" dirty="0">
              <a:latin typeface="Archivo" pitchFamily="2" charset="0"/>
              <a:cs typeface="Archivo" pitchFamily="2" charset="0"/>
            </a:endParaRPr>
          </a:p>
        </p:txBody>
      </p:sp>
      <p:sp>
        <p:nvSpPr>
          <p:cNvPr id="5" name="object 5"/>
          <p:cNvSpPr txBox="1"/>
          <p:nvPr/>
        </p:nvSpPr>
        <p:spPr>
          <a:xfrm>
            <a:off x="1055330" y="6355888"/>
            <a:ext cx="5432425" cy="2956387"/>
          </a:xfrm>
          <a:prstGeom prst="rect">
            <a:avLst/>
          </a:prstGeom>
        </p:spPr>
        <p:txBody>
          <a:bodyPr vert="horz" wrap="square" lIns="0" tIns="12700" rIns="0" bIns="0" rtlCol="0">
            <a:spAutoFit/>
          </a:bodyPr>
          <a:lstStyle/>
          <a:p>
            <a:pPr marL="12700" marR="5080">
              <a:lnSpc>
                <a:spcPct val="116599"/>
              </a:lnSpc>
              <a:spcBef>
                <a:spcPts val="100"/>
              </a:spcBef>
            </a:pPr>
            <a:r>
              <a:rPr lang="es-MX" sz="1650" spc="20" dirty="0">
                <a:solidFill>
                  <a:srgbClr val="001423"/>
                </a:solidFill>
                <a:latin typeface="Archivo" pitchFamily="2" charset="0"/>
                <a:cs typeface="Archivo" pitchFamily="2" charset="0"/>
              </a:rPr>
              <a:t>A medida que su entorno de Salesforce continúa expandiéndose, es más importante que nunca ser minucioso con la debida diligencia. Al elegir implementar una nueva aplicación o complemento de terceros, asegúrese de investigar al proveedor y verifique si es confiable y digno de confianza. La comunidad es buena para dejar informes precisos en la tienda de </a:t>
            </a:r>
            <a:r>
              <a:rPr lang="es-MX" sz="1650" spc="20" dirty="0" err="1">
                <a:solidFill>
                  <a:srgbClr val="001423"/>
                </a:solidFill>
                <a:latin typeface="Archivo" pitchFamily="2" charset="0"/>
                <a:cs typeface="Archivo" pitchFamily="2" charset="0"/>
              </a:rPr>
              <a:t>AppExchange</a:t>
            </a:r>
            <a:r>
              <a:rPr lang="es-MX" sz="1650" spc="20" dirty="0">
                <a:solidFill>
                  <a:srgbClr val="001423"/>
                </a:solidFill>
                <a:latin typeface="Archivo" pitchFamily="2" charset="0"/>
                <a:cs typeface="Archivo" pitchFamily="2" charset="0"/>
              </a:rPr>
              <a:t>, por lo que este es un buen punto de partida. Las revisiones son actualizables, por lo que vale la pena verificar si ha habido cambios con el tiempo.</a:t>
            </a:r>
            <a:endParaRPr sz="1650" dirty="0">
              <a:latin typeface="Archivo" pitchFamily="2" charset="0"/>
              <a:cs typeface="Archivo" pitchFamily="2" charset="0"/>
            </a:endParaRPr>
          </a:p>
        </p:txBody>
      </p:sp>
      <p:sp>
        <p:nvSpPr>
          <p:cNvPr id="6" name="object 6"/>
          <p:cNvSpPr txBox="1"/>
          <p:nvPr/>
        </p:nvSpPr>
        <p:spPr>
          <a:xfrm>
            <a:off x="7177308" y="1641700"/>
            <a:ext cx="5615304" cy="367408"/>
          </a:xfrm>
          <a:prstGeom prst="rect">
            <a:avLst/>
          </a:prstGeom>
        </p:spPr>
        <p:txBody>
          <a:bodyPr vert="horz" wrap="square" lIns="0" tIns="13335" rIns="0" bIns="0" rtlCol="0">
            <a:spAutoFit/>
          </a:bodyPr>
          <a:lstStyle>
            <a:defPPr>
              <a:defRPr lang="es-PE"/>
            </a:defPPr>
            <a:lvl1pPr marL="12700">
              <a:lnSpc>
                <a:spcPct val="100000"/>
              </a:lnSpc>
              <a:spcBef>
                <a:spcPts val="105"/>
              </a:spcBef>
              <a:defRPr sz="2300" b="1" spc="80">
                <a:solidFill>
                  <a:srgbClr val="001423"/>
                </a:solidFill>
                <a:latin typeface="Archivo" pitchFamily="2" charset="0"/>
                <a:cs typeface="Archivo" pitchFamily="2" charset="0"/>
              </a:defRPr>
            </a:lvl1pPr>
          </a:lstStyle>
          <a:p>
            <a:r>
              <a:rPr lang="es-MX" dirty="0"/>
              <a:t>7. Habilitar el monitoreo de eventos</a:t>
            </a:r>
            <a:endParaRPr dirty="0"/>
          </a:p>
        </p:txBody>
      </p:sp>
      <p:sp>
        <p:nvSpPr>
          <p:cNvPr id="7" name="object 7"/>
          <p:cNvSpPr txBox="1"/>
          <p:nvPr/>
        </p:nvSpPr>
        <p:spPr>
          <a:xfrm>
            <a:off x="7177308" y="2269953"/>
            <a:ext cx="5547360" cy="2067041"/>
          </a:xfrm>
          <a:prstGeom prst="rect">
            <a:avLst/>
          </a:prstGeom>
        </p:spPr>
        <p:txBody>
          <a:bodyPr vert="horz" wrap="square" lIns="0" tIns="12700" rIns="0" bIns="0" rtlCol="0">
            <a:spAutoFit/>
          </a:bodyPr>
          <a:lstStyle/>
          <a:p>
            <a:pPr marL="12700" marR="5080">
              <a:lnSpc>
                <a:spcPct val="116599"/>
              </a:lnSpc>
              <a:spcBef>
                <a:spcPts val="100"/>
              </a:spcBef>
            </a:pPr>
            <a:r>
              <a:rPr lang="es-MX" sz="1650" spc="5" dirty="0">
                <a:solidFill>
                  <a:srgbClr val="001423"/>
                </a:solidFill>
                <a:latin typeface="Archivo" pitchFamily="2" charset="0"/>
                <a:cs typeface="Archivo" pitchFamily="2" charset="0"/>
              </a:rPr>
              <a:t>El monitoreo de eventos es fundamental para comprender lo que sucede dentro de su entorno de Salesforce, lo que le permite ver cómo los usuarios y las aplicaciones acceden e interactúan con sus datos críticos. Esta visibilidad es fundamental para proteger su plataforma de Salesforce tanto de intentos de ataques externos como de riesgos internos, ya sea por malicia o por accidente.</a:t>
            </a:r>
            <a:endParaRPr sz="1650" dirty="0">
              <a:latin typeface="Archivo" pitchFamily="2" charset="0"/>
              <a:cs typeface="Archivo" pitchFamily="2" charset="0"/>
            </a:endParaRPr>
          </a:p>
        </p:txBody>
      </p:sp>
      <p:sp>
        <p:nvSpPr>
          <p:cNvPr id="8" name="object 8"/>
          <p:cNvSpPr txBox="1"/>
          <p:nvPr/>
        </p:nvSpPr>
        <p:spPr>
          <a:xfrm>
            <a:off x="7177308" y="4602321"/>
            <a:ext cx="5579745" cy="1175835"/>
          </a:xfrm>
          <a:prstGeom prst="rect">
            <a:avLst/>
          </a:prstGeom>
        </p:spPr>
        <p:txBody>
          <a:bodyPr vert="horz" wrap="square" lIns="0" tIns="12700" rIns="0" bIns="0" rtlCol="0">
            <a:spAutoFit/>
          </a:bodyPr>
          <a:lstStyle/>
          <a:p>
            <a:pPr marL="12700" marR="5080">
              <a:lnSpc>
                <a:spcPct val="116599"/>
              </a:lnSpc>
              <a:spcBef>
                <a:spcPts val="100"/>
              </a:spcBef>
            </a:pPr>
            <a:r>
              <a:rPr lang="es-MX" sz="1650" dirty="0">
                <a:solidFill>
                  <a:srgbClr val="001423"/>
                </a:solidFill>
                <a:latin typeface="Archivo" pitchFamily="2" charset="0"/>
                <a:cs typeface="Archivo" pitchFamily="2" charset="0"/>
              </a:rPr>
              <a:t>Estos datos forenses solo son útiles si se pueden absorber y comprender correctamente, por lo que herramientas como </a:t>
            </a:r>
            <a:r>
              <a:rPr lang="es-MX" sz="1650" dirty="0" err="1">
                <a:solidFill>
                  <a:srgbClr val="001423"/>
                </a:solidFill>
                <a:latin typeface="Archivo" pitchFamily="2" charset="0"/>
                <a:cs typeface="Archivo" pitchFamily="2" charset="0"/>
              </a:rPr>
              <a:t>Splunk</a:t>
            </a:r>
            <a:r>
              <a:rPr lang="es-MX" sz="1650" dirty="0">
                <a:solidFill>
                  <a:srgbClr val="001423"/>
                </a:solidFill>
                <a:latin typeface="Archivo" pitchFamily="2" charset="0"/>
                <a:cs typeface="Archivo" pitchFamily="2" charset="0"/>
              </a:rPr>
              <a:t> e </a:t>
            </a:r>
            <a:r>
              <a:rPr lang="es-MX" sz="1650" dirty="0" err="1">
                <a:solidFill>
                  <a:srgbClr val="001423"/>
                </a:solidFill>
                <a:latin typeface="Archivo" pitchFamily="2" charset="0"/>
                <a:cs typeface="Archivo" pitchFamily="2" charset="0"/>
              </a:rPr>
              <a:t>Imprivata</a:t>
            </a:r>
            <a:r>
              <a:rPr lang="es-MX" sz="1650" dirty="0">
                <a:solidFill>
                  <a:srgbClr val="001423"/>
                </a:solidFill>
                <a:latin typeface="Archivo" pitchFamily="2" charset="0"/>
                <a:cs typeface="Archivo" pitchFamily="2" charset="0"/>
              </a:rPr>
              <a:t> </a:t>
            </a:r>
            <a:r>
              <a:rPr lang="es-MX" sz="1650" dirty="0" err="1">
                <a:solidFill>
                  <a:srgbClr val="001423"/>
                </a:solidFill>
                <a:latin typeface="Archivo" pitchFamily="2" charset="0"/>
                <a:cs typeface="Archivo" pitchFamily="2" charset="0"/>
              </a:rPr>
              <a:t>FairWarning</a:t>
            </a:r>
            <a:r>
              <a:rPr lang="es-MX" sz="1650" dirty="0">
                <a:solidFill>
                  <a:srgbClr val="001423"/>
                </a:solidFill>
                <a:latin typeface="Archivo" pitchFamily="2" charset="0"/>
                <a:cs typeface="Archivo" pitchFamily="2" charset="0"/>
              </a:rPr>
              <a:t> son una forma útil de controlar las cosas.</a:t>
            </a:r>
            <a:endParaRPr sz="1650" dirty="0">
              <a:latin typeface="Archivo" pitchFamily="2" charset="0"/>
              <a:cs typeface="Archivo" pitchFamily="2" charset="0"/>
            </a:endParaRPr>
          </a:p>
        </p:txBody>
      </p:sp>
      <p:sp>
        <p:nvSpPr>
          <p:cNvPr id="9" name="object 9"/>
          <p:cNvSpPr txBox="1"/>
          <p:nvPr/>
        </p:nvSpPr>
        <p:spPr>
          <a:xfrm>
            <a:off x="7177307" y="5961777"/>
            <a:ext cx="5453181" cy="367408"/>
          </a:xfrm>
          <a:prstGeom prst="rect">
            <a:avLst/>
          </a:prstGeom>
        </p:spPr>
        <p:txBody>
          <a:bodyPr vert="horz" wrap="square" lIns="0" tIns="13335" rIns="0" bIns="0" rtlCol="0">
            <a:spAutoFit/>
          </a:bodyPr>
          <a:lstStyle>
            <a:defPPr>
              <a:defRPr lang="es-PE"/>
            </a:defPPr>
            <a:lvl1pPr marL="12700">
              <a:lnSpc>
                <a:spcPct val="100000"/>
              </a:lnSpc>
              <a:spcBef>
                <a:spcPts val="105"/>
              </a:spcBef>
              <a:defRPr sz="2300" b="1" spc="80">
                <a:solidFill>
                  <a:srgbClr val="001423"/>
                </a:solidFill>
                <a:latin typeface="Archivo" pitchFamily="2" charset="0"/>
                <a:cs typeface="Archivo" pitchFamily="2" charset="0"/>
              </a:defRPr>
            </a:lvl1pPr>
          </a:lstStyle>
          <a:p>
            <a:r>
              <a:rPr lang="es-MX" dirty="0"/>
              <a:t>8. Proteja los datos confidenciales</a:t>
            </a:r>
            <a:endParaRPr dirty="0"/>
          </a:p>
        </p:txBody>
      </p:sp>
      <p:sp>
        <p:nvSpPr>
          <p:cNvPr id="10" name="object 10"/>
          <p:cNvSpPr txBox="1"/>
          <p:nvPr/>
        </p:nvSpPr>
        <p:spPr>
          <a:xfrm>
            <a:off x="7177308" y="6590030"/>
            <a:ext cx="5432425" cy="1769972"/>
          </a:xfrm>
          <a:prstGeom prst="rect">
            <a:avLst/>
          </a:prstGeom>
        </p:spPr>
        <p:txBody>
          <a:bodyPr vert="horz" wrap="square" lIns="0" tIns="12700" rIns="0" bIns="0" rtlCol="0">
            <a:spAutoFit/>
          </a:bodyPr>
          <a:lstStyle/>
          <a:p>
            <a:pPr marL="12700" marR="5080">
              <a:lnSpc>
                <a:spcPct val="116599"/>
              </a:lnSpc>
              <a:spcBef>
                <a:spcPts val="100"/>
              </a:spcBef>
            </a:pPr>
            <a:r>
              <a:rPr lang="es-MX" sz="1650" spc="10" dirty="0">
                <a:solidFill>
                  <a:srgbClr val="001423"/>
                </a:solidFill>
                <a:latin typeface="Archivo" pitchFamily="2" charset="0"/>
                <a:cs typeface="Archivo" pitchFamily="2" charset="0"/>
              </a:rPr>
              <a:t>Los datos comerciales son vitales y vale la pena proteger cada bit y byte. Sin embargo, preste especial atención a los datos confidenciales y de los clientes. Utilice Salesforce </a:t>
            </a:r>
            <a:r>
              <a:rPr lang="es-MX" sz="1650" spc="10" dirty="0" err="1">
                <a:solidFill>
                  <a:srgbClr val="001423"/>
                </a:solidFill>
                <a:latin typeface="Archivo" pitchFamily="2" charset="0"/>
                <a:cs typeface="Archivo" pitchFamily="2" charset="0"/>
              </a:rPr>
              <a:t>Shield</a:t>
            </a:r>
            <a:r>
              <a:rPr lang="es-MX" sz="1650" spc="10" dirty="0">
                <a:solidFill>
                  <a:srgbClr val="001423"/>
                </a:solidFill>
                <a:latin typeface="Archivo" pitchFamily="2" charset="0"/>
                <a:cs typeface="Archivo" pitchFamily="2" charset="0"/>
              </a:rPr>
              <a:t> u otras soluciones de terceros para encontrar, cifrar, monitorear y retener datos confidenciales.</a:t>
            </a:r>
            <a:endParaRPr sz="1650" dirty="0">
              <a:latin typeface="Archivo" pitchFamily="2" charset="0"/>
              <a:cs typeface="Archivo" pitchFamily="2" charset="0"/>
            </a:endParaRPr>
          </a:p>
        </p:txBody>
      </p:sp>
      <p:sp>
        <p:nvSpPr>
          <p:cNvPr id="11" name="object 11"/>
          <p:cNvSpPr/>
          <p:nvPr/>
        </p:nvSpPr>
        <p:spPr>
          <a:xfrm>
            <a:off x="13291039" y="0"/>
            <a:ext cx="6813550" cy="11308715"/>
          </a:xfrm>
          <a:custGeom>
            <a:avLst/>
            <a:gdLst/>
            <a:ahLst/>
            <a:cxnLst/>
            <a:rect l="l" t="t" r="r" b="b"/>
            <a:pathLst>
              <a:path w="6813550" h="11308715">
                <a:moveTo>
                  <a:pt x="6813059" y="0"/>
                </a:moveTo>
                <a:lnTo>
                  <a:pt x="0" y="0"/>
                </a:lnTo>
                <a:lnTo>
                  <a:pt x="0" y="11308556"/>
                </a:lnTo>
                <a:lnTo>
                  <a:pt x="6813059" y="11308556"/>
                </a:lnTo>
                <a:lnTo>
                  <a:pt x="6813059" y="0"/>
                </a:lnTo>
                <a:close/>
              </a:path>
            </a:pathLst>
          </a:custGeom>
          <a:solidFill>
            <a:srgbClr val="23323C"/>
          </a:solidFill>
        </p:spPr>
        <p:txBody>
          <a:bodyPr wrap="square" lIns="0" tIns="0" rIns="0" bIns="0" rtlCol="0"/>
          <a:lstStyle/>
          <a:p>
            <a:endParaRPr/>
          </a:p>
        </p:txBody>
      </p:sp>
      <p:sp>
        <p:nvSpPr>
          <p:cNvPr id="12" name="object 12"/>
          <p:cNvSpPr txBox="1"/>
          <p:nvPr/>
        </p:nvSpPr>
        <p:spPr>
          <a:xfrm>
            <a:off x="14437121" y="1387475"/>
            <a:ext cx="5329305" cy="2803011"/>
          </a:xfrm>
          <a:prstGeom prst="rect">
            <a:avLst/>
          </a:prstGeom>
        </p:spPr>
        <p:txBody>
          <a:bodyPr vert="horz" wrap="square" lIns="0" tIns="12065" rIns="0" bIns="0" rtlCol="0">
            <a:spAutoFit/>
          </a:bodyPr>
          <a:lstStyle/>
          <a:p>
            <a:pPr marL="12700" marR="5080">
              <a:lnSpc>
                <a:spcPct val="113500"/>
              </a:lnSpc>
              <a:spcBef>
                <a:spcPts val="95"/>
              </a:spcBef>
            </a:pPr>
            <a:r>
              <a:rPr lang="es-MX" sz="2300" i="1" spc="25" dirty="0">
                <a:solidFill>
                  <a:srgbClr val="FFFFFF"/>
                </a:solidFill>
                <a:latin typeface="Arial"/>
                <a:cs typeface="Arial"/>
              </a:rPr>
              <a:t>“Salesforce mejora continuamente sus capacidades contra amenazas como el phishing con nuevas funciones integradas. Pero los usuarios deben hacer su parte para implementar y utilizar estas herramientas de manera adecuada”.</a:t>
            </a:r>
            <a:endParaRPr sz="2300" dirty="0">
              <a:latin typeface="Arial"/>
              <a:cs typeface="Arial"/>
            </a:endParaRPr>
          </a:p>
        </p:txBody>
      </p:sp>
      <p:sp>
        <p:nvSpPr>
          <p:cNvPr id="13" name="object 13"/>
          <p:cNvSpPr txBox="1"/>
          <p:nvPr/>
        </p:nvSpPr>
        <p:spPr>
          <a:xfrm>
            <a:off x="14437121" y="4273342"/>
            <a:ext cx="4363085" cy="415498"/>
          </a:xfrm>
          <a:prstGeom prst="rect">
            <a:avLst/>
          </a:prstGeom>
        </p:spPr>
        <p:txBody>
          <a:bodyPr vert="horz" wrap="square" lIns="0" tIns="15240" rIns="0" bIns="0" rtlCol="0">
            <a:spAutoFit/>
          </a:bodyPr>
          <a:lstStyle/>
          <a:p>
            <a:pPr marL="12700">
              <a:lnSpc>
                <a:spcPct val="100000"/>
              </a:lnSpc>
              <a:spcBef>
                <a:spcPts val="120"/>
              </a:spcBef>
            </a:pPr>
            <a:r>
              <a:rPr sz="1300" i="1" spc="20" dirty="0">
                <a:solidFill>
                  <a:srgbClr val="5DC99F"/>
                </a:solidFill>
                <a:latin typeface="Arial"/>
                <a:cs typeface="Arial"/>
              </a:rPr>
              <a:t>Pankaj</a:t>
            </a:r>
            <a:r>
              <a:rPr sz="1300" i="1" spc="-90" dirty="0">
                <a:solidFill>
                  <a:srgbClr val="5DC99F"/>
                </a:solidFill>
                <a:latin typeface="Arial"/>
                <a:cs typeface="Arial"/>
              </a:rPr>
              <a:t> </a:t>
            </a:r>
            <a:r>
              <a:rPr sz="1300" i="1" spc="20" dirty="0">
                <a:solidFill>
                  <a:srgbClr val="5DC99F"/>
                </a:solidFill>
                <a:latin typeface="Arial"/>
                <a:cs typeface="Arial"/>
              </a:rPr>
              <a:t>Paryani,</a:t>
            </a:r>
            <a:r>
              <a:rPr sz="1300" i="1" spc="-90" dirty="0">
                <a:solidFill>
                  <a:srgbClr val="5DC99F"/>
                </a:solidFill>
                <a:latin typeface="Arial"/>
                <a:cs typeface="Arial"/>
              </a:rPr>
              <a:t> </a:t>
            </a:r>
            <a:r>
              <a:rPr lang="es-PE" sz="1300" i="1" spc="25" dirty="0">
                <a:solidFill>
                  <a:srgbClr val="5DC99F"/>
                </a:solidFill>
                <a:latin typeface="Arial"/>
                <a:cs typeface="Arial"/>
              </a:rPr>
              <a:t>Líder técnico de Salesforce</a:t>
            </a:r>
            <a:r>
              <a:rPr sz="1300" i="1" spc="20" dirty="0">
                <a:solidFill>
                  <a:srgbClr val="5DC99F"/>
                </a:solidFill>
                <a:latin typeface="Arial"/>
                <a:cs typeface="Arial"/>
              </a:rPr>
              <a:t>,</a:t>
            </a:r>
            <a:r>
              <a:rPr sz="1300" i="1" spc="-90" dirty="0">
                <a:solidFill>
                  <a:srgbClr val="5DC99F"/>
                </a:solidFill>
                <a:latin typeface="Arial"/>
                <a:cs typeface="Arial"/>
              </a:rPr>
              <a:t> </a:t>
            </a:r>
            <a:r>
              <a:rPr sz="1300" i="1" spc="15" dirty="0">
                <a:solidFill>
                  <a:srgbClr val="5DC99F"/>
                </a:solidFill>
                <a:latin typeface="Arial"/>
                <a:cs typeface="Arial"/>
              </a:rPr>
              <a:t>WithSecure™</a:t>
            </a:r>
            <a:endParaRPr sz="1300" dirty="0">
              <a:latin typeface="Arial"/>
              <a:cs typeface="Arial"/>
            </a:endParaRPr>
          </a:p>
        </p:txBody>
      </p:sp>
      <p:sp>
        <p:nvSpPr>
          <p:cNvPr id="14" name="object 14"/>
          <p:cNvSpPr txBox="1"/>
          <p:nvPr/>
        </p:nvSpPr>
        <p:spPr>
          <a:xfrm>
            <a:off x="14437121" y="5130469"/>
            <a:ext cx="4441190" cy="3610027"/>
          </a:xfrm>
          <a:prstGeom prst="rect">
            <a:avLst/>
          </a:prstGeom>
        </p:spPr>
        <p:txBody>
          <a:bodyPr vert="horz" wrap="square" lIns="0" tIns="12065" rIns="0" bIns="0" rtlCol="0">
            <a:spAutoFit/>
          </a:bodyPr>
          <a:lstStyle/>
          <a:p>
            <a:pPr marL="12700" marR="208915">
              <a:lnSpc>
                <a:spcPct val="113500"/>
              </a:lnSpc>
              <a:spcBef>
                <a:spcPts val="95"/>
              </a:spcBef>
            </a:pPr>
            <a:r>
              <a:rPr lang="es-MX" sz="2300" i="1" spc="30" dirty="0">
                <a:solidFill>
                  <a:srgbClr val="FFFFFF"/>
                </a:solidFill>
                <a:latin typeface="Arial"/>
                <a:cs typeface="Arial"/>
              </a:rPr>
              <a:t>“Los ataques a la cadena de suministro han sido un gran problema durante los últimos dos años y no van a ir a ninguna parte en el próximo año. Las organizaciones deben priorizar la comprensión y la protección de sus entornos digitales extendidos”.</a:t>
            </a:r>
            <a:endParaRPr sz="2300" dirty="0">
              <a:latin typeface="Arial"/>
              <a:cs typeface="Arial"/>
            </a:endParaRPr>
          </a:p>
        </p:txBody>
      </p:sp>
      <p:sp>
        <p:nvSpPr>
          <p:cNvPr id="15" name="object 15"/>
          <p:cNvSpPr txBox="1"/>
          <p:nvPr/>
        </p:nvSpPr>
        <p:spPr>
          <a:xfrm>
            <a:off x="14437121" y="8817524"/>
            <a:ext cx="3801745" cy="494751"/>
          </a:xfrm>
          <a:prstGeom prst="rect">
            <a:avLst/>
          </a:prstGeom>
        </p:spPr>
        <p:txBody>
          <a:bodyPr vert="horz" wrap="square" lIns="0" tIns="12065" rIns="0" bIns="0" rtlCol="0">
            <a:spAutoFit/>
          </a:bodyPr>
          <a:lstStyle/>
          <a:p>
            <a:pPr marL="12700" marR="5080">
              <a:lnSpc>
                <a:spcPct val="126800"/>
              </a:lnSpc>
              <a:spcBef>
                <a:spcPts val="95"/>
              </a:spcBef>
            </a:pPr>
            <a:r>
              <a:rPr sz="1300" i="1" spc="30" dirty="0">
                <a:solidFill>
                  <a:srgbClr val="5DC99F"/>
                </a:solidFill>
                <a:latin typeface="Arial"/>
                <a:cs typeface="Arial"/>
              </a:rPr>
              <a:t>Dmitriy</a:t>
            </a:r>
            <a:r>
              <a:rPr sz="1300" i="1" spc="-95" dirty="0">
                <a:solidFill>
                  <a:srgbClr val="5DC99F"/>
                </a:solidFill>
                <a:latin typeface="Arial"/>
                <a:cs typeface="Arial"/>
              </a:rPr>
              <a:t> </a:t>
            </a:r>
            <a:r>
              <a:rPr sz="1300" i="1" spc="30" dirty="0">
                <a:solidFill>
                  <a:srgbClr val="5DC99F"/>
                </a:solidFill>
                <a:latin typeface="Arial"/>
                <a:cs typeface="Arial"/>
              </a:rPr>
              <a:t>Vikto</a:t>
            </a:r>
            <a:r>
              <a:rPr sz="1300" i="1" spc="5" dirty="0">
                <a:solidFill>
                  <a:srgbClr val="5DC99F"/>
                </a:solidFill>
                <a:latin typeface="Arial"/>
                <a:cs typeface="Arial"/>
              </a:rPr>
              <a:t>r</a:t>
            </a:r>
            <a:r>
              <a:rPr sz="1300" i="1" spc="40" dirty="0">
                <a:solidFill>
                  <a:srgbClr val="5DC99F"/>
                </a:solidFill>
                <a:latin typeface="Arial"/>
                <a:cs typeface="Arial"/>
              </a:rPr>
              <a:t>o</a:t>
            </a:r>
            <a:r>
              <a:rPr sz="1300" i="1" spc="-130" dirty="0">
                <a:solidFill>
                  <a:srgbClr val="5DC99F"/>
                </a:solidFill>
                <a:latin typeface="Arial"/>
                <a:cs typeface="Arial"/>
              </a:rPr>
              <a:t>v</a:t>
            </a:r>
            <a:r>
              <a:rPr sz="1300" i="1" spc="15" dirty="0">
                <a:solidFill>
                  <a:srgbClr val="5DC99F"/>
                </a:solidFill>
                <a:latin typeface="Arial"/>
                <a:cs typeface="Arial"/>
              </a:rPr>
              <a:t>,</a:t>
            </a:r>
            <a:r>
              <a:rPr sz="1300" i="1" spc="-95" dirty="0">
                <a:solidFill>
                  <a:srgbClr val="5DC99F"/>
                </a:solidFill>
                <a:latin typeface="Arial"/>
                <a:cs typeface="Arial"/>
              </a:rPr>
              <a:t> </a:t>
            </a:r>
            <a:r>
              <a:rPr lang="es-MX" sz="1300" i="1" spc="25" dirty="0">
                <a:solidFill>
                  <a:srgbClr val="5DC99F"/>
                </a:solidFill>
                <a:latin typeface="Arial"/>
                <a:cs typeface="Arial"/>
              </a:rPr>
              <a:t>Jefe de Producto y Tecnología, Cloud Protection</a:t>
            </a:r>
            <a:r>
              <a:rPr sz="1300" i="1" spc="30" dirty="0">
                <a:solidFill>
                  <a:srgbClr val="5DC99F"/>
                </a:solidFill>
                <a:latin typeface="Arial"/>
                <a:cs typeface="Arial"/>
              </a:rPr>
              <a:t>,</a:t>
            </a:r>
            <a:r>
              <a:rPr sz="1300" i="1" spc="-95" dirty="0">
                <a:solidFill>
                  <a:srgbClr val="5DC99F"/>
                </a:solidFill>
                <a:latin typeface="Arial"/>
                <a:cs typeface="Arial"/>
              </a:rPr>
              <a:t> </a:t>
            </a:r>
            <a:r>
              <a:rPr sz="1300" i="1" spc="25" dirty="0">
                <a:solidFill>
                  <a:srgbClr val="5DC99F"/>
                </a:solidFill>
                <a:latin typeface="Arial"/>
                <a:cs typeface="Arial"/>
              </a:rPr>
              <a:t>WithSecu</a:t>
            </a:r>
            <a:r>
              <a:rPr sz="1300" i="1" dirty="0">
                <a:solidFill>
                  <a:srgbClr val="5DC99F"/>
                </a:solidFill>
                <a:latin typeface="Arial"/>
                <a:cs typeface="Arial"/>
              </a:rPr>
              <a:t>r</a:t>
            </a:r>
            <a:r>
              <a:rPr sz="1300" i="1" spc="-10" dirty="0">
                <a:solidFill>
                  <a:srgbClr val="5DC99F"/>
                </a:solidFill>
                <a:latin typeface="Arial"/>
                <a:cs typeface="Arial"/>
              </a:rPr>
              <a:t>e™</a:t>
            </a:r>
            <a:endParaRPr sz="1300" dirty="0">
              <a:latin typeface="Arial"/>
              <a:cs typeface="Arial"/>
            </a:endParaRPr>
          </a:p>
        </p:txBody>
      </p:sp>
      <p:pic>
        <p:nvPicPr>
          <p:cNvPr id="16" name="object 16"/>
          <p:cNvPicPr/>
          <p:nvPr/>
        </p:nvPicPr>
        <p:blipFill>
          <a:blip r:embed="rId2" cstate="print"/>
          <a:stretch>
            <a:fillRect/>
          </a:stretch>
        </p:blipFill>
        <p:spPr>
          <a:xfrm>
            <a:off x="12731716" y="0"/>
            <a:ext cx="7372382" cy="11308555"/>
          </a:xfrm>
          <a:prstGeom prst="rect">
            <a:avLst/>
          </a:prstGeom>
        </p:spPr>
      </p:pic>
      <p:sp>
        <p:nvSpPr>
          <p:cNvPr id="17" name="object 17"/>
          <p:cNvSpPr/>
          <p:nvPr/>
        </p:nvSpPr>
        <p:spPr>
          <a:xfrm>
            <a:off x="12983898" y="1361215"/>
            <a:ext cx="286385" cy="9947910"/>
          </a:xfrm>
          <a:custGeom>
            <a:avLst/>
            <a:gdLst/>
            <a:ahLst/>
            <a:cxnLst/>
            <a:rect l="l" t="t" r="r" b="b"/>
            <a:pathLst>
              <a:path w="286384" h="9947910">
                <a:moveTo>
                  <a:pt x="286200" y="0"/>
                </a:moveTo>
                <a:lnTo>
                  <a:pt x="0" y="0"/>
                </a:lnTo>
                <a:lnTo>
                  <a:pt x="0" y="9947341"/>
                </a:lnTo>
                <a:lnTo>
                  <a:pt x="286200" y="9947341"/>
                </a:lnTo>
                <a:lnTo>
                  <a:pt x="286200" y="0"/>
                </a:lnTo>
                <a:close/>
              </a:path>
            </a:pathLst>
          </a:custGeom>
          <a:solidFill>
            <a:srgbClr val="F7F8F9"/>
          </a:solidFill>
        </p:spPr>
        <p:txBody>
          <a:bodyPr wrap="square" lIns="0" tIns="0" rIns="0" bIns="0" rtlCol="0"/>
          <a:lstStyle/>
          <a:p>
            <a:endParaRPr/>
          </a:p>
        </p:txBody>
      </p:sp>
      <p:sp>
        <p:nvSpPr>
          <p:cNvPr id="18" name="object 18"/>
          <p:cNvSpPr/>
          <p:nvPr/>
        </p:nvSpPr>
        <p:spPr>
          <a:xfrm>
            <a:off x="1068030" y="934528"/>
            <a:ext cx="364490" cy="133985"/>
          </a:xfrm>
          <a:custGeom>
            <a:avLst/>
            <a:gdLst/>
            <a:ahLst/>
            <a:cxnLst/>
            <a:rect l="l" t="t" r="r" b="b"/>
            <a:pathLst>
              <a:path w="364490" h="133984">
                <a:moveTo>
                  <a:pt x="364491" y="0"/>
                </a:moveTo>
                <a:lnTo>
                  <a:pt x="327016" y="0"/>
                </a:lnTo>
                <a:lnTo>
                  <a:pt x="280923" y="97620"/>
                </a:lnTo>
                <a:lnTo>
                  <a:pt x="278211" y="103379"/>
                </a:lnTo>
                <a:lnTo>
                  <a:pt x="272274" y="104028"/>
                </a:lnTo>
                <a:lnTo>
                  <a:pt x="267196" y="104017"/>
                </a:lnTo>
                <a:lnTo>
                  <a:pt x="261185" y="103347"/>
                </a:lnTo>
                <a:lnTo>
                  <a:pt x="225940" y="25726"/>
                </a:lnTo>
                <a:lnTo>
                  <a:pt x="218899" y="15238"/>
                </a:lnTo>
                <a:lnTo>
                  <a:pt x="208785" y="7223"/>
                </a:lnTo>
                <a:lnTo>
                  <a:pt x="196325" y="2104"/>
                </a:lnTo>
                <a:lnTo>
                  <a:pt x="182245" y="303"/>
                </a:lnTo>
                <a:lnTo>
                  <a:pt x="168160" y="2104"/>
                </a:lnTo>
                <a:lnTo>
                  <a:pt x="155698" y="7223"/>
                </a:lnTo>
                <a:lnTo>
                  <a:pt x="145585" y="15238"/>
                </a:lnTo>
                <a:lnTo>
                  <a:pt x="138550" y="25726"/>
                </a:lnTo>
                <a:lnTo>
                  <a:pt x="103305" y="103347"/>
                </a:lnTo>
                <a:lnTo>
                  <a:pt x="97284" y="104017"/>
                </a:lnTo>
                <a:lnTo>
                  <a:pt x="92206" y="104028"/>
                </a:lnTo>
                <a:lnTo>
                  <a:pt x="86280" y="103379"/>
                </a:lnTo>
                <a:lnTo>
                  <a:pt x="37464" y="0"/>
                </a:lnTo>
                <a:lnTo>
                  <a:pt x="0" y="0"/>
                </a:lnTo>
                <a:lnTo>
                  <a:pt x="51265" y="108572"/>
                </a:lnTo>
                <a:lnTo>
                  <a:pt x="95044" y="133503"/>
                </a:lnTo>
                <a:lnTo>
                  <a:pt x="109025" y="131638"/>
                </a:lnTo>
                <a:lnTo>
                  <a:pt x="121399" y="126496"/>
                </a:lnTo>
                <a:lnTo>
                  <a:pt x="131440" y="118499"/>
                </a:lnTo>
                <a:lnTo>
                  <a:pt x="138425" y="108070"/>
                </a:lnTo>
                <a:lnTo>
                  <a:pt x="173691" y="30407"/>
                </a:lnTo>
                <a:lnTo>
                  <a:pt x="179753" y="29779"/>
                </a:lnTo>
                <a:lnTo>
                  <a:pt x="184727" y="29779"/>
                </a:lnTo>
                <a:lnTo>
                  <a:pt x="190800" y="30407"/>
                </a:lnTo>
                <a:lnTo>
                  <a:pt x="226055" y="108070"/>
                </a:lnTo>
                <a:lnTo>
                  <a:pt x="233044" y="118499"/>
                </a:lnTo>
                <a:lnTo>
                  <a:pt x="243086" y="126496"/>
                </a:lnTo>
                <a:lnTo>
                  <a:pt x="255461" y="131638"/>
                </a:lnTo>
                <a:lnTo>
                  <a:pt x="269750" y="133503"/>
                </a:lnTo>
                <a:lnTo>
                  <a:pt x="283669" y="131740"/>
                </a:lnTo>
                <a:lnTo>
                  <a:pt x="296031" y="126723"/>
                </a:lnTo>
                <a:lnTo>
                  <a:pt x="306122" y="118864"/>
                </a:lnTo>
                <a:lnTo>
                  <a:pt x="313226" y="108572"/>
                </a:lnTo>
                <a:lnTo>
                  <a:pt x="364491" y="0"/>
                </a:lnTo>
                <a:close/>
              </a:path>
            </a:pathLst>
          </a:custGeom>
          <a:solidFill>
            <a:srgbClr val="07281C"/>
          </a:solidFill>
        </p:spPr>
        <p:txBody>
          <a:bodyPr wrap="square" lIns="0" tIns="0" rIns="0" bIns="0" rtlCol="0"/>
          <a:lstStyle/>
          <a:p>
            <a:endParaRPr/>
          </a:p>
        </p:txBody>
      </p:sp>
      <p:sp>
        <p:nvSpPr>
          <p:cNvPr id="19" name="object 19"/>
          <p:cNvSpPr/>
          <p:nvPr/>
        </p:nvSpPr>
        <p:spPr>
          <a:xfrm>
            <a:off x="1543842" y="934521"/>
            <a:ext cx="100330" cy="132715"/>
          </a:xfrm>
          <a:custGeom>
            <a:avLst/>
            <a:gdLst/>
            <a:ahLst/>
            <a:cxnLst/>
            <a:rect l="l" t="t" r="r" b="b"/>
            <a:pathLst>
              <a:path w="100330" h="132715">
                <a:moveTo>
                  <a:pt x="100091" y="0"/>
                </a:moveTo>
                <a:lnTo>
                  <a:pt x="62615" y="0"/>
                </a:lnTo>
                <a:lnTo>
                  <a:pt x="0" y="132624"/>
                </a:lnTo>
                <a:lnTo>
                  <a:pt x="37464" y="132624"/>
                </a:lnTo>
                <a:lnTo>
                  <a:pt x="100091" y="0"/>
                </a:lnTo>
                <a:close/>
              </a:path>
            </a:pathLst>
          </a:custGeom>
          <a:solidFill>
            <a:srgbClr val="07281C"/>
          </a:solidFill>
        </p:spPr>
        <p:txBody>
          <a:bodyPr wrap="square" lIns="0" tIns="0" rIns="0" bIns="0" rtlCol="0"/>
          <a:lstStyle/>
          <a:p>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23323C"/>
          </a:solidFill>
        </p:spPr>
        <p:txBody>
          <a:bodyPr wrap="square" lIns="0" tIns="0" rIns="0" bIns="0" rtlCol="0"/>
          <a:lstStyle/>
          <a:p>
            <a:endParaRPr/>
          </a:p>
        </p:txBody>
      </p:sp>
      <p:grpSp>
        <p:nvGrpSpPr>
          <p:cNvPr id="3" name="object 3"/>
          <p:cNvGrpSpPr/>
          <p:nvPr/>
        </p:nvGrpSpPr>
        <p:grpSpPr>
          <a:xfrm>
            <a:off x="0" y="0"/>
            <a:ext cx="20104100" cy="11308715"/>
            <a:chOff x="0" y="0"/>
            <a:chExt cx="20104100" cy="11308715"/>
          </a:xfrm>
        </p:grpSpPr>
        <p:pic>
          <p:nvPicPr>
            <p:cNvPr id="4" name="object 4"/>
            <p:cNvPicPr/>
            <p:nvPr/>
          </p:nvPicPr>
          <p:blipFill>
            <a:blip r:embed="rId2" cstate="print"/>
            <a:stretch>
              <a:fillRect/>
            </a:stretch>
          </p:blipFill>
          <p:spPr>
            <a:xfrm>
              <a:off x="0" y="0"/>
              <a:ext cx="20104099" cy="11308556"/>
            </a:xfrm>
            <a:prstGeom prst="rect">
              <a:avLst/>
            </a:prstGeom>
          </p:spPr>
        </p:pic>
        <p:sp>
          <p:nvSpPr>
            <p:cNvPr id="5" name="object 5"/>
            <p:cNvSpPr/>
            <p:nvPr/>
          </p:nvSpPr>
          <p:spPr>
            <a:xfrm>
              <a:off x="13298023" y="3229734"/>
              <a:ext cx="6806565" cy="4849495"/>
            </a:xfrm>
            <a:custGeom>
              <a:avLst/>
              <a:gdLst/>
              <a:ahLst/>
              <a:cxnLst/>
              <a:rect l="l" t="t" r="r" b="b"/>
              <a:pathLst>
                <a:path w="6806565" h="4849495">
                  <a:moveTo>
                    <a:pt x="6806075" y="0"/>
                  </a:moveTo>
                  <a:lnTo>
                    <a:pt x="0" y="0"/>
                  </a:lnTo>
                  <a:lnTo>
                    <a:pt x="0" y="4849087"/>
                  </a:lnTo>
                  <a:lnTo>
                    <a:pt x="6806075" y="4849087"/>
                  </a:lnTo>
                  <a:lnTo>
                    <a:pt x="6806075" y="0"/>
                  </a:lnTo>
                  <a:close/>
                </a:path>
              </a:pathLst>
            </a:custGeom>
            <a:solidFill>
              <a:srgbClr val="23323C"/>
            </a:solidFill>
          </p:spPr>
          <p:txBody>
            <a:bodyPr wrap="square" lIns="0" tIns="0" rIns="0" bIns="0" rtlCol="0"/>
            <a:lstStyle/>
            <a:p>
              <a:endParaRPr/>
            </a:p>
          </p:txBody>
        </p:sp>
      </p:grpSp>
      <p:sp>
        <p:nvSpPr>
          <p:cNvPr id="6" name="object 6"/>
          <p:cNvSpPr txBox="1"/>
          <p:nvPr/>
        </p:nvSpPr>
        <p:spPr>
          <a:xfrm>
            <a:off x="13896419" y="3867851"/>
            <a:ext cx="5146675" cy="3941720"/>
          </a:xfrm>
          <a:prstGeom prst="rect">
            <a:avLst/>
          </a:prstGeom>
        </p:spPr>
        <p:txBody>
          <a:bodyPr vert="horz" wrap="square" lIns="0" tIns="12065" rIns="0" bIns="0" rtlCol="0">
            <a:spAutoFit/>
          </a:bodyPr>
          <a:lstStyle/>
          <a:p>
            <a:pPr marL="50800" marR="43180" indent="-635">
              <a:lnSpc>
                <a:spcPct val="134400"/>
              </a:lnSpc>
              <a:spcBef>
                <a:spcPts val="95"/>
              </a:spcBef>
            </a:pPr>
            <a:r>
              <a:rPr lang="en-US" sz="2300" spc="195" dirty="0" err="1">
                <a:solidFill>
                  <a:srgbClr val="FFFFFF"/>
                </a:solidFill>
                <a:latin typeface="Archivo" pitchFamily="2" charset="0"/>
                <a:cs typeface="Archivo" pitchFamily="2" charset="0"/>
              </a:rPr>
              <a:t>WithSecure</a:t>
            </a:r>
            <a:r>
              <a:rPr lang="en-US" sz="2025" spc="292" baseline="30864" dirty="0" err="1">
                <a:solidFill>
                  <a:srgbClr val="FFFFFF"/>
                </a:solidFill>
                <a:latin typeface="Archivo" pitchFamily="2" charset="0"/>
                <a:cs typeface="Archivo" pitchFamily="2" charset="0"/>
              </a:rPr>
              <a:t>TM</a:t>
            </a:r>
            <a:r>
              <a:rPr lang="en-US" sz="2025" spc="292" baseline="30864" dirty="0">
                <a:solidFill>
                  <a:srgbClr val="FFFFFF"/>
                </a:solidFill>
                <a:latin typeface="Archivo" pitchFamily="2" charset="0"/>
                <a:cs typeface="Archivo" pitchFamily="2" charset="0"/>
              </a:rPr>
              <a:t> </a:t>
            </a:r>
            <a:r>
              <a:rPr lang="es-MX" sz="2300" spc="215" dirty="0">
                <a:solidFill>
                  <a:srgbClr val="FFFFFF"/>
                </a:solidFill>
                <a:latin typeface="Archivo" pitchFamily="2" charset="0"/>
                <a:cs typeface="Archivo" pitchFamily="2" charset="0"/>
              </a:rPr>
              <a:t>Cloud Protection </a:t>
            </a:r>
            <a:r>
              <a:rPr lang="es-MX" sz="2300" spc="215" dirty="0" err="1">
                <a:solidFill>
                  <a:srgbClr val="FFFFFF"/>
                </a:solidFill>
                <a:latin typeface="Archivo" pitchFamily="2" charset="0"/>
                <a:cs typeface="Archivo" pitchFamily="2" charset="0"/>
              </a:rPr>
              <a:t>for</a:t>
            </a:r>
            <a:r>
              <a:rPr lang="es-MX" sz="2300" spc="215" dirty="0">
                <a:solidFill>
                  <a:srgbClr val="FFFFFF"/>
                </a:solidFill>
                <a:latin typeface="Archivo" pitchFamily="2" charset="0"/>
                <a:cs typeface="Archivo" pitchFamily="2" charset="0"/>
              </a:rPr>
              <a:t> Salesforce complementa las capacidades de seguridad nativas de Salesforce al mitigar los riesgos en los archivos y URL cargados.</a:t>
            </a:r>
          </a:p>
          <a:p>
            <a:pPr marL="50800" marR="43180" indent="-635">
              <a:lnSpc>
                <a:spcPct val="134400"/>
              </a:lnSpc>
              <a:spcBef>
                <a:spcPts val="95"/>
              </a:spcBef>
            </a:pPr>
            <a:endParaRPr lang="en-US" sz="3850" dirty="0">
              <a:latin typeface="Archivo" pitchFamily="2" charset="0"/>
              <a:cs typeface="Archivo" pitchFamily="2" charset="0"/>
            </a:endParaRPr>
          </a:p>
          <a:p>
            <a:pPr marL="50800">
              <a:lnSpc>
                <a:spcPct val="100000"/>
              </a:lnSpc>
            </a:pPr>
            <a:r>
              <a:rPr sz="1800" u="heavy" spc="160" dirty="0">
                <a:solidFill>
                  <a:srgbClr val="5DC99F"/>
                </a:solidFill>
                <a:uFill>
                  <a:solidFill>
                    <a:srgbClr val="5DC99F"/>
                  </a:solidFill>
                </a:uFill>
                <a:latin typeface="Archivo" pitchFamily="2" charset="0"/>
                <a:cs typeface="Archivo" pitchFamily="2" charset="0"/>
                <a:hlinkClick r:id="rId3"/>
              </a:rPr>
              <a:t>Get</a:t>
            </a:r>
            <a:r>
              <a:rPr sz="1800" u="heavy" spc="-85" dirty="0">
                <a:solidFill>
                  <a:srgbClr val="5DC99F"/>
                </a:solidFill>
                <a:uFill>
                  <a:solidFill>
                    <a:srgbClr val="5DC99F"/>
                  </a:solidFill>
                </a:uFill>
                <a:latin typeface="Archivo" pitchFamily="2" charset="0"/>
                <a:cs typeface="Archivo" pitchFamily="2" charset="0"/>
                <a:hlinkClick r:id="rId3"/>
              </a:rPr>
              <a:t> </a:t>
            </a:r>
            <a:r>
              <a:rPr sz="1800" u="heavy" spc="85" dirty="0">
                <a:solidFill>
                  <a:srgbClr val="5DC99F"/>
                </a:solidFill>
                <a:uFill>
                  <a:solidFill>
                    <a:srgbClr val="5DC99F"/>
                  </a:solidFill>
                </a:uFill>
                <a:latin typeface="Archivo" pitchFamily="2" charset="0"/>
                <a:cs typeface="Archivo" pitchFamily="2" charset="0"/>
                <a:hlinkClick r:id="rId3"/>
              </a:rPr>
              <a:t>in</a:t>
            </a:r>
            <a:r>
              <a:rPr sz="1800" u="heavy" spc="-80" dirty="0">
                <a:solidFill>
                  <a:srgbClr val="5DC99F"/>
                </a:solidFill>
                <a:uFill>
                  <a:solidFill>
                    <a:srgbClr val="5DC99F"/>
                  </a:solidFill>
                </a:uFill>
                <a:latin typeface="Archivo" pitchFamily="2" charset="0"/>
                <a:cs typeface="Archivo" pitchFamily="2" charset="0"/>
                <a:hlinkClick r:id="rId3"/>
              </a:rPr>
              <a:t> </a:t>
            </a:r>
            <a:r>
              <a:rPr sz="1800" u="heavy" spc="175" dirty="0">
                <a:solidFill>
                  <a:srgbClr val="5DC99F"/>
                </a:solidFill>
                <a:uFill>
                  <a:solidFill>
                    <a:srgbClr val="5DC99F"/>
                  </a:solidFill>
                </a:uFill>
                <a:latin typeface="Archivo" pitchFamily="2" charset="0"/>
                <a:cs typeface="Archivo" pitchFamily="2" charset="0"/>
                <a:hlinkClick r:id="rId3"/>
              </a:rPr>
              <a:t>touch</a:t>
            </a:r>
            <a:endParaRPr sz="1800" dirty="0">
              <a:latin typeface="Archivo" pitchFamily="2" charset="0"/>
              <a:cs typeface="Archivo" pitchFamily="2" charset="0"/>
            </a:endParaRPr>
          </a:p>
        </p:txBody>
      </p:sp>
      <p:grpSp>
        <p:nvGrpSpPr>
          <p:cNvPr id="7" name="object 7"/>
          <p:cNvGrpSpPr/>
          <p:nvPr/>
        </p:nvGrpSpPr>
        <p:grpSpPr>
          <a:xfrm>
            <a:off x="1798466" y="1158875"/>
            <a:ext cx="17214215" cy="6470015"/>
            <a:chOff x="1068030" y="934521"/>
            <a:chExt cx="17214215" cy="6470015"/>
          </a:xfrm>
        </p:grpSpPr>
        <p:sp>
          <p:nvSpPr>
            <p:cNvPr id="8" name="object 8"/>
            <p:cNvSpPr/>
            <p:nvPr/>
          </p:nvSpPr>
          <p:spPr>
            <a:xfrm>
              <a:off x="1068019" y="934522"/>
              <a:ext cx="575945" cy="133985"/>
            </a:xfrm>
            <a:custGeom>
              <a:avLst/>
              <a:gdLst/>
              <a:ahLst/>
              <a:cxnLst/>
              <a:rect l="l" t="t" r="r" b="b"/>
              <a:pathLst>
                <a:path w="575944" h="133984">
                  <a:moveTo>
                    <a:pt x="364490" y="12"/>
                  </a:moveTo>
                  <a:lnTo>
                    <a:pt x="327025" y="12"/>
                  </a:lnTo>
                  <a:lnTo>
                    <a:pt x="280924" y="97637"/>
                  </a:lnTo>
                  <a:lnTo>
                    <a:pt x="278218" y="103390"/>
                  </a:lnTo>
                  <a:lnTo>
                    <a:pt x="272275" y="104038"/>
                  </a:lnTo>
                  <a:lnTo>
                    <a:pt x="267195" y="104025"/>
                  </a:lnTo>
                  <a:lnTo>
                    <a:pt x="261188" y="103365"/>
                  </a:lnTo>
                  <a:lnTo>
                    <a:pt x="225945" y="25742"/>
                  </a:lnTo>
                  <a:lnTo>
                    <a:pt x="218909" y="15252"/>
                  </a:lnTo>
                  <a:lnTo>
                    <a:pt x="208788" y="7239"/>
                  </a:lnTo>
                  <a:lnTo>
                    <a:pt x="196329" y="2120"/>
                  </a:lnTo>
                  <a:lnTo>
                    <a:pt x="182245" y="317"/>
                  </a:lnTo>
                  <a:lnTo>
                    <a:pt x="168160" y="2120"/>
                  </a:lnTo>
                  <a:lnTo>
                    <a:pt x="155702" y="7239"/>
                  </a:lnTo>
                  <a:lnTo>
                    <a:pt x="145592" y="15252"/>
                  </a:lnTo>
                  <a:lnTo>
                    <a:pt x="138557" y="25742"/>
                  </a:lnTo>
                  <a:lnTo>
                    <a:pt x="103314" y="103365"/>
                  </a:lnTo>
                  <a:lnTo>
                    <a:pt x="97294" y="104025"/>
                  </a:lnTo>
                  <a:lnTo>
                    <a:pt x="92214" y="104038"/>
                  </a:lnTo>
                  <a:lnTo>
                    <a:pt x="86283" y="103390"/>
                  </a:lnTo>
                  <a:lnTo>
                    <a:pt x="37465" y="12"/>
                  </a:lnTo>
                  <a:lnTo>
                    <a:pt x="0" y="12"/>
                  </a:lnTo>
                  <a:lnTo>
                    <a:pt x="51269" y="108585"/>
                  </a:lnTo>
                  <a:lnTo>
                    <a:pt x="95046" y="133515"/>
                  </a:lnTo>
                  <a:lnTo>
                    <a:pt x="109029" y="131648"/>
                  </a:lnTo>
                  <a:lnTo>
                    <a:pt x="121399" y="126504"/>
                  </a:lnTo>
                  <a:lnTo>
                    <a:pt x="131445" y="118516"/>
                  </a:lnTo>
                  <a:lnTo>
                    <a:pt x="138430" y="108077"/>
                  </a:lnTo>
                  <a:lnTo>
                    <a:pt x="173697" y="30416"/>
                  </a:lnTo>
                  <a:lnTo>
                    <a:pt x="179755" y="29794"/>
                  </a:lnTo>
                  <a:lnTo>
                    <a:pt x="184734" y="29794"/>
                  </a:lnTo>
                  <a:lnTo>
                    <a:pt x="190804" y="30416"/>
                  </a:lnTo>
                  <a:lnTo>
                    <a:pt x="226060" y="108077"/>
                  </a:lnTo>
                  <a:lnTo>
                    <a:pt x="233045" y="118516"/>
                  </a:lnTo>
                  <a:lnTo>
                    <a:pt x="243090" y="126504"/>
                  </a:lnTo>
                  <a:lnTo>
                    <a:pt x="255460" y="131648"/>
                  </a:lnTo>
                  <a:lnTo>
                    <a:pt x="269760" y="133515"/>
                  </a:lnTo>
                  <a:lnTo>
                    <a:pt x="283679" y="131749"/>
                  </a:lnTo>
                  <a:lnTo>
                    <a:pt x="296037" y="126733"/>
                  </a:lnTo>
                  <a:lnTo>
                    <a:pt x="306133" y="118872"/>
                  </a:lnTo>
                  <a:lnTo>
                    <a:pt x="313232" y="108585"/>
                  </a:lnTo>
                  <a:lnTo>
                    <a:pt x="364490" y="12"/>
                  </a:lnTo>
                  <a:close/>
                </a:path>
                <a:path w="575944" h="133984">
                  <a:moveTo>
                    <a:pt x="575906" y="0"/>
                  </a:moveTo>
                  <a:lnTo>
                    <a:pt x="538429" y="0"/>
                  </a:lnTo>
                  <a:lnTo>
                    <a:pt x="475818" y="132626"/>
                  </a:lnTo>
                  <a:lnTo>
                    <a:pt x="513283" y="132626"/>
                  </a:lnTo>
                  <a:lnTo>
                    <a:pt x="575906" y="0"/>
                  </a:lnTo>
                  <a:close/>
                </a:path>
              </a:pathLst>
            </a:custGeom>
            <a:solidFill>
              <a:srgbClr val="07281C"/>
            </a:solidFill>
          </p:spPr>
          <p:txBody>
            <a:bodyPr wrap="square" lIns="0" tIns="0" rIns="0" bIns="0" rtlCol="0"/>
            <a:lstStyle/>
            <a:p>
              <a:endParaRPr/>
            </a:p>
          </p:txBody>
        </p:sp>
        <p:pic>
          <p:nvPicPr>
            <p:cNvPr id="9" name="object 9"/>
            <p:cNvPicPr/>
            <p:nvPr/>
          </p:nvPicPr>
          <p:blipFill>
            <a:blip r:embed="rId4" cstate="print"/>
            <a:stretch>
              <a:fillRect/>
            </a:stretch>
          </p:blipFill>
          <p:spPr>
            <a:xfrm>
              <a:off x="15769153" y="6666677"/>
              <a:ext cx="2513012" cy="737674"/>
            </a:xfrm>
            <a:prstGeom prst="rect">
              <a:avLst/>
            </a:prstGeom>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F7F8F9"/>
          </a:solidFill>
        </p:spPr>
        <p:txBody>
          <a:bodyPr wrap="square" lIns="0" tIns="0" rIns="0" bIns="0" rtlCol="0"/>
          <a:lstStyle/>
          <a:p>
            <a:endParaRPr/>
          </a:p>
        </p:txBody>
      </p:sp>
      <p:sp>
        <p:nvSpPr>
          <p:cNvPr id="3" name="object 3"/>
          <p:cNvSpPr txBox="1"/>
          <p:nvPr/>
        </p:nvSpPr>
        <p:spPr>
          <a:xfrm>
            <a:off x="991830" y="1641700"/>
            <a:ext cx="5883910" cy="7204023"/>
          </a:xfrm>
          <a:prstGeom prst="rect">
            <a:avLst/>
          </a:prstGeom>
        </p:spPr>
        <p:txBody>
          <a:bodyPr vert="horz" wrap="square" lIns="0" tIns="13335" rIns="0" bIns="0" rtlCol="0">
            <a:spAutoFit/>
          </a:bodyPr>
          <a:lstStyle/>
          <a:p>
            <a:pPr marL="76200">
              <a:lnSpc>
                <a:spcPct val="100000"/>
              </a:lnSpc>
              <a:spcBef>
                <a:spcPts val="105"/>
              </a:spcBef>
            </a:pPr>
            <a:r>
              <a:rPr lang="es-PE" sz="2400" b="1" spc="45" dirty="0">
                <a:solidFill>
                  <a:srgbClr val="001423"/>
                </a:solidFill>
                <a:latin typeface="Archivo" pitchFamily="2" charset="0"/>
                <a:cs typeface="Archivo" pitchFamily="2" charset="0"/>
              </a:rPr>
              <a:t>Fuentes de datos</a:t>
            </a:r>
          </a:p>
          <a:p>
            <a:pPr marL="76200">
              <a:lnSpc>
                <a:spcPct val="100000"/>
              </a:lnSpc>
              <a:spcBef>
                <a:spcPts val="105"/>
              </a:spcBef>
            </a:pPr>
            <a:endParaRPr lang="es-PE" sz="2400" b="1" spc="45" dirty="0">
              <a:solidFill>
                <a:srgbClr val="001423"/>
              </a:solidFill>
              <a:latin typeface="Archivo" pitchFamily="2" charset="0"/>
              <a:cs typeface="Archivo" pitchFamily="2" charset="0"/>
            </a:endParaRPr>
          </a:p>
          <a:p>
            <a:pPr marL="76200">
              <a:lnSpc>
                <a:spcPct val="100000"/>
              </a:lnSpc>
              <a:spcBef>
                <a:spcPts val="105"/>
              </a:spcBef>
            </a:pPr>
            <a:r>
              <a:rPr dirty="0" err="1">
                <a:solidFill>
                  <a:srgbClr val="001423"/>
                </a:solidFill>
                <a:latin typeface="Archivo" pitchFamily="2" charset="0"/>
                <a:cs typeface="Archivo" pitchFamily="2" charset="0"/>
              </a:rPr>
              <a:t>WithSecure</a:t>
            </a:r>
            <a:r>
              <a:rPr sz="1600" baseline="32163" dirty="0" err="1">
                <a:solidFill>
                  <a:srgbClr val="001423"/>
                </a:solidFill>
                <a:latin typeface="Archivo" pitchFamily="2" charset="0"/>
                <a:cs typeface="Archivo" pitchFamily="2" charset="0"/>
              </a:rPr>
              <a:t>TM</a:t>
            </a:r>
            <a:r>
              <a:rPr sz="1600" spc="135" baseline="32163" dirty="0">
                <a:solidFill>
                  <a:srgbClr val="001423"/>
                </a:solidFill>
                <a:latin typeface="Archivo" pitchFamily="2" charset="0"/>
                <a:cs typeface="Archivo" pitchFamily="2" charset="0"/>
              </a:rPr>
              <a:t> </a:t>
            </a:r>
            <a:r>
              <a:rPr lang="es-MX" spc="15" dirty="0">
                <a:solidFill>
                  <a:srgbClr val="001423"/>
                </a:solidFill>
                <a:latin typeface="Archivo" pitchFamily="2" charset="0"/>
                <a:cs typeface="Archivo" pitchFamily="2" charset="0"/>
              </a:rPr>
              <a:t>El estudio de investigación de mercado B2B de 2022 llegó a 3072 encuestados con una encuesta en línea realizada en mayo de 2022 en 12 países, incluidos 9 países europeos: Reino Unido, Francia, Alemania, Bélgica, Países Bajos, Dinamarca, Finlandia, Noruega, Suecia, así como América del Norte: EE. UU. y Canadá, y Japón. Todos los encuestados son tomadores de decisiones de seguridad de TI/red/nube y personas influyentes para la compra de productos y servicios de seguridad de TI/red/nube en sus organizaciones.</a:t>
            </a:r>
          </a:p>
          <a:p>
            <a:pPr marL="76200">
              <a:lnSpc>
                <a:spcPct val="100000"/>
              </a:lnSpc>
              <a:spcBef>
                <a:spcPts val="105"/>
              </a:spcBef>
            </a:pPr>
            <a:endParaRPr sz="2400" dirty="0">
              <a:latin typeface="Archivo" pitchFamily="2" charset="0"/>
              <a:cs typeface="Archivo" pitchFamily="2" charset="0"/>
            </a:endParaRPr>
          </a:p>
          <a:p>
            <a:pPr marL="75565" marR="207010">
              <a:lnSpc>
                <a:spcPct val="116599"/>
              </a:lnSpc>
            </a:pPr>
            <a:r>
              <a:rPr lang="es-PE" dirty="0" err="1">
                <a:solidFill>
                  <a:srgbClr val="001423"/>
                </a:solidFill>
                <a:latin typeface="Archivo" pitchFamily="2" charset="0"/>
                <a:cs typeface="Archivo" pitchFamily="2" charset="0"/>
              </a:rPr>
              <a:t>WithSecure</a:t>
            </a:r>
            <a:r>
              <a:rPr lang="es-PE" sz="1600" baseline="32163" dirty="0" err="1">
                <a:solidFill>
                  <a:srgbClr val="001423"/>
                </a:solidFill>
                <a:latin typeface="Archivo" pitchFamily="2" charset="0"/>
                <a:cs typeface="Archivo" pitchFamily="2" charset="0"/>
              </a:rPr>
              <a:t>TM</a:t>
            </a:r>
            <a:r>
              <a:rPr lang="es-PE" sz="1600" baseline="32163" dirty="0">
                <a:solidFill>
                  <a:srgbClr val="001423"/>
                </a:solidFill>
                <a:latin typeface="Archivo" pitchFamily="2" charset="0"/>
                <a:cs typeface="Archivo" pitchFamily="2" charset="0"/>
              </a:rPr>
              <a:t> </a:t>
            </a:r>
            <a:r>
              <a:rPr lang="es-MX" spc="-5" dirty="0">
                <a:solidFill>
                  <a:srgbClr val="001423"/>
                </a:solidFill>
                <a:latin typeface="Archivo" pitchFamily="2" charset="0"/>
                <a:cs typeface="Archivo" pitchFamily="2" charset="0"/>
              </a:rPr>
              <a:t>recopiló los números y tendencias de detecciones de URL y archivos maliciosos a partir de datos internos anónimos de solicitudes de análisis de amenazas recibidas de entornos protegidos de Salesforce.</a:t>
            </a:r>
          </a:p>
          <a:p>
            <a:pPr marL="75565" marR="207010">
              <a:lnSpc>
                <a:spcPct val="116599"/>
              </a:lnSpc>
            </a:pPr>
            <a:endParaRPr sz="2400" dirty="0">
              <a:latin typeface="Archivo" pitchFamily="2" charset="0"/>
              <a:cs typeface="Archivo" pitchFamily="2" charset="0"/>
            </a:endParaRPr>
          </a:p>
          <a:p>
            <a:pPr marL="75565" marR="401955">
              <a:lnSpc>
                <a:spcPct val="116599"/>
              </a:lnSpc>
            </a:pPr>
            <a:r>
              <a:rPr lang="es-MX" u="sng" spc="-5" dirty="0">
                <a:solidFill>
                  <a:srgbClr val="001423"/>
                </a:solidFill>
                <a:uFill>
                  <a:solidFill>
                    <a:srgbClr val="001423"/>
                  </a:solidFill>
                </a:uFill>
                <a:latin typeface="Archivo" pitchFamily="2" charset="0"/>
                <a:cs typeface="Archivo" pitchFamily="2" charset="0"/>
                <a:hlinkClick r:id="rId2"/>
              </a:rPr>
              <a:t>Principales tendencias de datos de Salesforce para 2022</a:t>
            </a:r>
            <a:r>
              <a:rPr lang="es-MX" u="sng" spc="-5" dirty="0">
                <a:solidFill>
                  <a:srgbClr val="001423"/>
                </a:solidFill>
                <a:uFill>
                  <a:solidFill>
                    <a:srgbClr val="001423"/>
                  </a:solidFill>
                </a:uFill>
                <a:latin typeface="Archivo" pitchFamily="2" charset="0"/>
                <a:cs typeface="Archivo" pitchFamily="2" charset="0"/>
              </a:rPr>
              <a:t> </a:t>
            </a:r>
            <a:r>
              <a:rPr spc="340" dirty="0">
                <a:solidFill>
                  <a:srgbClr val="001423"/>
                </a:solidFill>
                <a:latin typeface="Archivo" pitchFamily="2" charset="0"/>
                <a:cs typeface="Archivo" pitchFamily="2" charset="0"/>
              </a:rPr>
              <a:t>–</a:t>
            </a:r>
            <a:r>
              <a:rPr lang="es-MX" spc="-95" dirty="0">
                <a:solidFill>
                  <a:srgbClr val="001423"/>
                </a:solidFill>
                <a:latin typeface="Archivo" pitchFamily="2" charset="0"/>
                <a:cs typeface="Archivo" pitchFamily="2" charset="0"/>
              </a:rPr>
              <a:t>Basado en una encuesta de 300 ejecutivos de </a:t>
            </a:r>
            <a:r>
              <a:rPr lang="es-MX" spc="-95" dirty="0" err="1">
                <a:solidFill>
                  <a:srgbClr val="001423"/>
                </a:solidFill>
                <a:latin typeface="Archivo" pitchFamily="2" charset="0"/>
                <a:cs typeface="Archivo" pitchFamily="2" charset="0"/>
              </a:rPr>
              <a:t>InfoSec</a:t>
            </a:r>
            <a:r>
              <a:rPr lang="es-MX" spc="-95" dirty="0">
                <a:solidFill>
                  <a:srgbClr val="001423"/>
                </a:solidFill>
                <a:latin typeface="Archivo" pitchFamily="2" charset="0"/>
                <a:cs typeface="Archivo" pitchFamily="2" charset="0"/>
              </a:rPr>
              <a:t> y TI realizada por Salesforce y Pulse.</a:t>
            </a:r>
            <a:endParaRPr dirty="0">
              <a:latin typeface="Archivo" pitchFamily="2" charset="0"/>
              <a:cs typeface="Archivo" pitchFamily="2" charset="0"/>
            </a:endParaRPr>
          </a:p>
        </p:txBody>
      </p:sp>
      <p:pic>
        <p:nvPicPr>
          <p:cNvPr id="4" name="object 4"/>
          <p:cNvPicPr/>
          <p:nvPr/>
        </p:nvPicPr>
        <p:blipFill>
          <a:blip r:embed="rId3" cstate="print"/>
          <a:stretch>
            <a:fillRect/>
          </a:stretch>
        </p:blipFill>
        <p:spPr>
          <a:xfrm>
            <a:off x="10900192" y="0"/>
            <a:ext cx="9203897" cy="11308555"/>
          </a:xfrm>
          <a:prstGeom prst="rect">
            <a:avLst/>
          </a:prstGeom>
        </p:spPr>
      </p:pic>
      <p:sp>
        <p:nvSpPr>
          <p:cNvPr id="5" name="object 5"/>
          <p:cNvSpPr/>
          <p:nvPr/>
        </p:nvSpPr>
        <p:spPr>
          <a:xfrm>
            <a:off x="1068030" y="934528"/>
            <a:ext cx="364490" cy="133985"/>
          </a:xfrm>
          <a:custGeom>
            <a:avLst/>
            <a:gdLst/>
            <a:ahLst/>
            <a:cxnLst/>
            <a:rect l="l" t="t" r="r" b="b"/>
            <a:pathLst>
              <a:path w="364490" h="133984">
                <a:moveTo>
                  <a:pt x="364491" y="0"/>
                </a:moveTo>
                <a:lnTo>
                  <a:pt x="327016" y="0"/>
                </a:lnTo>
                <a:lnTo>
                  <a:pt x="280923" y="97620"/>
                </a:lnTo>
                <a:lnTo>
                  <a:pt x="278211" y="103379"/>
                </a:lnTo>
                <a:lnTo>
                  <a:pt x="272274" y="104028"/>
                </a:lnTo>
                <a:lnTo>
                  <a:pt x="267196" y="104017"/>
                </a:lnTo>
                <a:lnTo>
                  <a:pt x="261185" y="103347"/>
                </a:lnTo>
                <a:lnTo>
                  <a:pt x="225940" y="25726"/>
                </a:lnTo>
                <a:lnTo>
                  <a:pt x="218899" y="15238"/>
                </a:lnTo>
                <a:lnTo>
                  <a:pt x="208785" y="7223"/>
                </a:lnTo>
                <a:lnTo>
                  <a:pt x="196325" y="2104"/>
                </a:lnTo>
                <a:lnTo>
                  <a:pt x="182245" y="303"/>
                </a:lnTo>
                <a:lnTo>
                  <a:pt x="168160" y="2104"/>
                </a:lnTo>
                <a:lnTo>
                  <a:pt x="155698" y="7223"/>
                </a:lnTo>
                <a:lnTo>
                  <a:pt x="145585" y="15238"/>
                </a:lnTo>
                <a:lnTo>
                  <a:pt x="138550" y="25726"/>
                </a:lnTo>
                <a:lnTo>
                  <a:pt x="103305" y="103347"/>
                </a:lnTo>
                <a:lnTo>
                  <a:pt x="97284" y="104017"/>
                </a:lnTo>
                <a:lnTo>
                  <a:pt x="92206" y="104028"/>
                </a:lnTo>
                <a:lnTo>
                  <a:pt x="86280" y="103379"/>
                </a:lnTo>
                <a:lnTo>
                  <a:pt x="37464" y="0"/>
                </a:lnTo>
                <a:lnTo>
                  <a:pt x="0" y="0"/>
                </a:lnTo>
                <a:lnTo>
                  <a:pt x="51265" y="108572"/>
                </a:lnTo>
                <a:lnTo>
                  <a:pt x="95044" y="133503"/>
                </a:lnTo>
                <a:lnTo>
                  <a:pt x="109025" y="131638"/>
                </a:lnTo>
                <a:lnTo>
                  <a:pt x="121399" y="126496"/>
                </a:lnTo>
                <a:lnTo>
                  <a:pt x="131440" y="118499"/>
                </a:lnTo>
                <a:lnTo>
                  <a:pt x="138425" y="108070"/>
                </a:lnTo>
                <a:lnTo>
                  <a:pt x="173691" y="30407"/>
                </a:lnTo>
                <a:lnTo>
                  <a:pt x="179753" y="29779"/>
                </a:lnTo>
                <a:lnTo>
                  <a:pt x="184727" y="29779"/>
                </a:lnTo>
                <a:lnTo>
                  <a:pt x="190800" y="30407"/>
                </a:lnTo>
                <a:lnTo>
                  <a:pt x="226055" y="108070"/>
                </a:lnTo>
                <a:lnTo>
                  <a:pt x="233044" y="118499"/>
                </a:lnTo>
                <a:lnTo>
                  <a:pt x="243086" y="126496"/>
                </a:lnTo>
                <a:lnTo>
                  <a:pt x="255461" y="131638"/>
                </a:lnTo>
                <a:lnTo>
                  <a:pt x="269750" y="133503"/>
                </a:lnTo>
                <a:lnTo>
                  <a:pt x="283669" y="131740"/>
                </a:lnTo>
                <a:lnTo>
                  <a:pt x="296031" y="126723"/>
                </a:lnTo>
                <a:lnTo>
                  <a:pt x="306122" y="118864"/>
                </a:lnTo>
                <a:lnTo>
                  <a:pt x="313226" y="108572"/>
                </a:lnTo>
                <a:lnTo>
                  <a:pt x="364491" y="0"/>
                </a:lnTo>
                <a:close/>
              </a:path>
            </a:pathLst>
          </a:custGeom>
          <a:solidFill>
            <a:srgbClr val="07281C"/>
          </a:solidFill>
        </p:spPr>
        <p:txBody>
          <a:bodyPr wrap="square" lIns="0" tIns="0" rIns="0" bIns="0" rtlCol="0"/>
          <a:lstStyle/>
          <a:p>
            <a:endParaRPr/>
          </a:p>
        </p:txBody>
      </p:sp>
      <p:sp>
        <p:nvSpPr>
          <p:cNvPr id="6" name="object 6"/>
          <p:cNvSpPr/>
          <p:nvPr/>
        </p:nvSpPr>
        <p:spPr>
          <a:xfrm>
            <a:off x="1543842" y="934521"/>
            <a:ext cx="100330" cy="132715"/>
          </a:xfrm>
          <a:custGeom>
            <a:avLst/>
            <a:gdLst/>
            <a:ahLst/>
            <a:cxnLst/>
            <a:rect l="l" t="t" r="r" b="b"/>
            <a:pathLst>
              <a:path w="100330" h="132715">
                <a:moveTo>
                  <a:pt x="100091" y="0"/>
                </a:moveTo>
                <a:lnTo>
                  <a:pt x="62615" y="0"/>
                </a:lnTo>
                <a:lnTo>
                  <a:pt x="0" y="132624"/>
                </a:lnTo>
                <a:lnTo>
                  <a:pt x="37464" y="132624"/>
                </a:lnTo>
                <a:lnTo>
                  <a:pt x="100091" y="0"/>
                </a:lnTo>
                <a:close/>
              </a:path>
            </a:pathLst>
          </a:custGeom>
          <a:solidFill>
            <a:srgbClr val="07281C"/>
          </a:solidFill>
        </p:spPr>
        <p:txBody>
          <a:bodyPr wrap="square" lIns="0" tIns="0" rIns="0" bIns="0" rtlCol="0"/>
          <a:lstStyle/>
          <a:p>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23323C"/>
          </a:solidFill>
        </p:spPr>
        <p:txBody>
          <a:bodyPr wrap="square" lIns="0" tIns="0" rIns="0" bIns="0" rtlCol="0"/>
          <a:lstStyle/>
          <a:p>
            <a:endParaRPr/>
          </a:p>
        </p:txBody>
      </p:sp>
      <p:sp>
        <p:nvSpPr>
          <p:cNvPr id="3" name="object 3"/>
          <p:cNvSpPr/>
          <p:nvPr/>
        </p:nvSpPr>
        <p:spPr>
          <a:xfrm>
            <a:off x="3864902" y="9537630"/>
            <a:ext cx="57785" cy="29209"/>
          </a:xfrm>
          <a:custGeom>
            <a:avLst/>
            <a:gdLst/>
            <a:ahLst/>
            <a:cxnLst/>
            <a:rect l="l" t="t" r="r" b="b"/>
            <a:pathLst>
              <a:path w="57785" h="29209">
                <a:moveTo>
                  <a:pt x="24041" y="0"/>
                </a:moveTo>
                <a:lnTo>
                  <a:pt x="0" y="0"/>
                </a:lnTo>
                <a:lnTo>
                  <a:pt x="0" y="4724"/>
                </a:lnTo>
                <a:lnTo>
                  <a:pt x="9245" y="4724"/>
                </a:lnTo>
                <a:lnTo>
                  <a:pt x="9245" y="28968"/>
                </a:lnTo>
                <a:lnTo>
                  <a:pt x="14744" y="28968"/>
                </a:lnTo>
                <a:lnTo>
                  <a:pt x="14744" y="4724"/>
                </a:lnTo>
                <a:lnTo>
                  <a:pt x="24041" y="4724"/>
                </a:lnTo>
                <a:lnTo>
                  <a:pt x="24041" y="0"/>
                </a:lnTo>
                <a:close/>
              </a:path>
              <a:path w="57785" h="29209">
                <a:moveTo>
                  <a:pt x="57518" y="0"/>
                </a:moveTo>
                <a:lnTo>
                  <a:pt x="48945" y="0"/>
                </a:lnTo>
                <a:lnTo>
                  <a:pt x="44018" y="17462"/>
                </a:lnTo>
                <a:lnTo>
                  <a:pt x="43205" y="21742"/>
                </a:lnTo>
                <a:lnTo>
                  <a:pt x="42862" y="21742"/>
                </a:lnTo>
                <a:lnTo>
                  <a:pt x="42367" y="19405"/>
                </a:lnTo>
                <a:lnTo>
                  <a:pt x="36957" y="0"/>
                </a:lnTo>
                <a:lnTo>
                  <a:pt x="28295" y="0"/>
                </a:lnTo>
                <a:lnTo>
                  <a:pt x="28295" y="28968"/>
                </a:lnTo>
                <a:lnTo>
                  <a:pt x="33578" y="28968"/>
                </a:lnTo>
                <a:lnTo>
                  <a:pt x="33578" y="14312"/>
                </a:lnTo>
                <a:lnTo>
                  <a:pt x="33362" y="5435"/>
                </a:lnTo>
                <a:lnTo>
                  <a:pt x="33705" y="5435"/>
                </a:lnTo>
                <a:lnTo>
                  <a:pt x="34696" y="9448"/>
                </a:lnTo>
                <a:lnTo>
                  <a:pt x="40246" y="28968"/>
                </a:lnTo>
                <a:lnTo>
                  <a:pt x="45313" y="28968"/>
                </a:lnTo>
                <a:lnTo>
                  <a:pt x="50088" y="12369"/>
                </a:lnTo>
                <a:lnTo>
                  <a:pt x="51917" y="5435"/>
                </a:lnTo>
                <a:lnTo>
                  <a:pt x="52247" y="5435"/>
                </a:lnTo>
                <a:lnTo>
                  <a:pt x="52146" y="8013"/>
                </a:lnTo>
                <a:lnTo>
                  <a:pt x="52031" y="28968"/>
                </a:lnTo>
                <a:lnTo>
                  <a:pt x="57518" y="28968"/>
                </a:lnTo>
                <a:lnTo>
                  <a:pt x="57518" y="0"/>
                </a:lnTo>
                <a:close/>
              </a:path>
            </a:pathLst>
          </a:custGeom>
          <a:solidFill>
            <a:srgbClr val="FFFFFF"/>
          </a:solidFill>
        </p:spPr>
        <p:txBody>
          <a:bodyPr wrap="square" lIns="0" tIns="0" rIns="0" bIns="0" rtlCol="0"/>
          <a:lstStyle/>
          <a:p>
            <a:endParaRPr/>
          </a:p>
        </p:txBody>
      </p:sp>
      <p:sp>
        <p:nvSpPr>
          <p:cNvPr id="4" name="object 4"/>
          <p:cNvSpPr/>
          <p:nvPr/>
        </p:nvSpPr>
        <p:spPr>
          <a:xfrm>
            <a:off x="1068031" y="9509038"/>
            <a:ext cx="781050" cy="337820"/>
          </a:xfrm>
          <a:custGeom>
            <a:avLst/>
            <a:gdLst/>
            <a:ahLst/>
            <a:cxnLst/>
            <a:rect l="l" t="t" r="r" b="b"/>
            <a:pathLst>
              <a:path w="781050" h="337820">
                <a:moveTo>
                  <a:pt x="780918" y="0"/>
                </a:moveTo>
                <a:lnTo>
                  <a:pt x="700638" y="0"/>
                </a:lnTo>
                <a:lnTo>
                  <a:pt x="601876" y="246903"/>
                </a:lnTo>
                <a:lnTo>
                  <a:pt x="596446" y="255585"/>
                </a:lnTo>
                <a:lnTo>
                  <a:pt x="589760" y="260473"/>
                </a:lnTo>
                <a:lnTo>
                  <a:pt x="583151" y="262629"/>
                </a:lnTo>
                <a:lnTo>
                  <a:pt x="577762" y="263112"/>
                </a:lnTo>
                <a:lnTo>
                  <a:pt x="572600" y="262600"/>
                </a:lnTo>
                <a:lnTo>
                  <a:pt x="565973" y="260392"/>
                </a:lnTo>
                <a:lnTo>
                  <a:pt x="559269" y="255408"/>
                </a:lnTo>
                <a:lnTo>
                  <a:pt x="553878" y="246568"/>
                </a:lnTo>
                <a:lnTo>
                  <a:pt x="484079" y="65076"/>
                </a:lnTo>
                <a:lnTo>
                  <a:pt x="468997" y="38554"/>
                </a:lnTo>
                <a:lnTo>
                  <a:pt x="447329" y="18284"/>
                </a:lnTo>
                <a:lnTo>
                  <a:pt x="420630" y="5338"/>
                </a:lnTo>
                <a:lnTo>
                  <a:pt x="390459" y="785"/>
                </a:lnTo>
                <a:lnTo>
                  <a:pt x="360286" y="5338"/>
                </a:lnTo>
                <a:lnTo>
                  <a:pt x="333585" y="18284"/>
                </a:lnTo>
                <a:lnTo>
                  <a:pt x="311916" y="38554"/>
                </a:lnTo>
                <a:lnTo>
                  <a:pt x="296839" y="65076"/>
                </a:lnTo>
                <a:lnTo>
                  <a:pt x="227040" y="246568"/>
                </a:lnTo>
                <a:lnTo>
                  <a:pt x="221644" y="255408"/>
                </a:lnTo>
                <a:lnTo>
                  <a:pt x="214939" y="260392"/>
                </a:lnTo>
                <a:lnTo>
                  <a:pt x="208311" y="262600"/>
                </a:lnTo>
                <a:lnTo>
                  <a:pt x="202957" y="263112"/>
                </a:lnTo>
                <a:lnTo>
                  <a:pt x="197758" y="262629"/>
                </a:lnTo>
                <a:lnTo>
                  <a:pt x="191151" y="260473"/>
                </a:lnTo>
                <a:lnTo>
                  <a:pt x="184465" y="255585"/>
                </a:lnTo>
                <a:lnTo>
                  <a:pt x="179031" y="246903"/>
                </a:lnTo>
                <a:lnTo>
                  <a:pt x="80280" y="0"/>
                </a:lnTo>
                <a:lnTo>
                  <a:pt x="0" y="0"/>
                </a:lnTo>
                <a:lnTo>
                  <a:pt x="109829" y="274588"/>
                </a:lnTo>
                <a:lnTo>
                  <a:pt x="146667" y="320504"/>
                </a:lnTo>
                <a:lnTo>
                  <a:pt x="203627" y="337654"/>
                </a:lnTo>
                <a:lnTo>
                  <a:pt x="233586" y="332929"/>
                </a:lnTo>
                <a:lnTo>
                  <a:pt x="260095" y="319922"/>
                </a:lnTo>
                <a:lnTo>
                  <a:pt x="281607" y="299697"/>
                </a:lnTo>
                <a:lnTo>
                  <a:pt x="296577" y="273321"/>
                </a:lnTo>
                <a:lnTo>
                  <a:pt x="366386" y="91829"/>
                </a:lnTo>
                <a:lnTo>
                  <a:pt x="371819" y="82959"/>
                </a:lnTo>
                <a:lnTo>
                  <a:pt x="378576" y="77981"/>
                </a:lnTo>
                <a:lnTo>
                  <a:pt x="385256" y="75800"/>
                </a:lnTo>
                <a:lnTo>
                  <a:pt x="390459" y="75317"/>
                </a:lnTo>
                <a:lnTo>
                  <a:pt x="395662" y="75800"/>
                </a:lnTo>
                <a:lnTo>
                  <a:pt x="402342" y="77981"/>
                </a:lnTo>
                <a:lnTo>
                  <a:pt x="409099" y="82959"/>
                </a:lnTo>
                <a:lnTo>
                  <a:pt x="414531" y="91829"/>
                </a:lnTo>
                <a:lnTo>
                  <a:pt x="484330" y="273321"/>
                </a:lnTo>
                <a:lnTo>
                  <a:pt x="499300" y="299697"/>
                </a:lnTo>
                <a:lnTo>
                  <a:pt x="520812" y="319922"/>
                </a:lnTo>
                <a:lnTo>
                  <a:pt x="547321" y="332929"/>
                </a:lnTo>
                <a:lnTo>
                  <a:pt x="577950" y="337654"/>
                </a:lnTo>
                <a:lnTo>
                  <a:pt x="607765" y="333194"/>
                </a:lnTo>
                <a:lnTo>
                  <a:pt x="634245" y="320504"/>
                </a:lnTo>
                <a:lnTo>
                  <a:pt x="655859" y="300623"/>
                </a:lnTo>
                <a:lnTo>
                  <a:pt x="671079" y="274588"/>
                </a:lnTo>
                <a:lnTo>
                  <a:pt x="780918" y="0"/>
                </a:lnTo>
                <a:close/>
              </a:path>
            </a:pathLst>
          </a:custGeom>
          <a:solidFill>
            <a:srgbClr val="FFFFFF"/>
          </a:solidFill>
        </p:spPr>
        <p:txBody>
          <a:bodyPr wrap="square" lIns="0" tIns="0" rIns="0" bIns="0" rtlCol="0"/>
          <a:lstStyle/>
          <a:p>
            <a:endParaRPr/>
          </a:p>
        </p:txBody>
      </p:sp>
      <p:sp>
        <p:nvSpPr>
          <p:cNvPr id="5" name="object 5"/>
          <p:cNvSpPr/>
          <p:nvPr/>
        </p:nvSpPr>
        <p:spPr>
          <a:xfrm>
            <a:off x="2087459" y="9509040"/>
            <a:ext cx="214629" cy="335915"/>
          </a:xfrm>
          <a:custGeom>
            <a:avLst/>
            <a:gdLst/>
            <a:ahLst/>
            <a:cxnLst/>
            <a:rect l="l" t="t" r="r" b="b"/>
            <a:pathLst>
              <a:path w="214630" h="335915">
                <a:moveTo>
                  <a:pt x="214443" y="0"/>
                </a:moveTo>
                <a:lnTo>
                  <a:pt x="134163" y="0"/>
                </a:lnTo>
                <a:lnTo>
                  <a:pt x="0" y="335413"/>
                </a:lnTo>
                <a:lnTo>
                  <a:pt x="80280" y="335413"/>
                </a:lnTo>
                <a:lnTo>
                  <a:pt x="214443" y="0"/>
                </a:lnTo>
                <a:close/>
              </a:path>
            </a:pathLst>
          </a:custGeom>
          <a:solidFill>
            <a:srgbClr val="FFFFFF"/>
          </a:solidFill>
        </p:spPr>
        <p:txBody>
          <a:bodyPr wrap="square" lIns="0" tIns="0" rIns="0" bIns="0" rtlCol="0"/>
          <a:lstStyle/>
          <a:p>
            <a:endParaRPr/>
          </a:p>
        </p:txBody>
      </p:sp>
      <p:sp>
        <p:nvSpPr>
          <p:cNvPr id="6" name="object 6"/>
          <p:cNvSpPr/>
          <p:nvPr/>
        </p:nvSpPr>
        <p:spPr>
          <a:xfrm>
            <a:off x="2571943" y="9509038"/>
            <a:ext cx="447675" cy="335915"/>
          </a:xfrm>
          <a:custGeom>
            <a:avLst/>
            <a:gdLst/>
            <a:ahLst/>
            <a:cxnLst/>
            <a:rect l="l" t="t" r="r" b="b"/>
            <a:pathLst>
              <a:path w="447675" h="335915">
                <a:moveTo>
                  <a:pt x="447211" y="0"/>
                </a:moveTo>
                <a:lnTo>
                  <a:pt x="29737" y="0"/>
                </a:lnTo>
                <a:lnTo>
                  <a:pt x="0" y="74353"/>
                </a:lnTo>
                <a:lnTo>
                  <a:pt x="0" y="74542"/>
                </a:lnTo>
                <a:lnTo>
                  <a:pt x="186339" y="74542"/>
                </a:lnTo>
                <a:lnTo>
                  <a:pt x="186339" y="335413"/>
                </a:lnTo>
                <a:lnTo>
                  <a:pt x="260871" y="335413"/>
                </a:lnTo>
                <a:lnTo>
                  <a:pt x="260871" y="74542"/>
                </a:lnTo>
                <a:lnTo>
                  <a:pt x="447211" y="74542"/>
                </a:lnTo>
                <a:lnTo>
                  <a:pt x="447211" y="0"/>
                </a:lnTo>
                <a:close/>
              </a:path>
            </a:pathLst>
          </a:custGeom>
          <a:solidFill>
            <a:srgbClr val="FFFFFF"/>
          </a:solidFill>
        </p:spPr>
        <p:txBody>
          <a:bodyPr wrap="square" lIns="0" tIns="0" rIns="0" bIns="0" rtlCol="0"/>
          <a:lstStyle/>
          <a:p>
            <a:endParaRPr/>
          </a:p>
        </p:txBody>
      </p:sp>
      <p:sp>
        <p:nvSpPr>
          <p:cNvPr id="7" name="object 7"/>
          <p:cNvSpPr/>
          <p:nvPr/>
        </p:nvSpPr>
        <p:spPr>
          <a:xfrm>
            <a:off x="3317306" y="9711729"/>
            <a:ext cx="74930" cy="133350"/>
          </a:xfrm>
          <a:custGeom>
            <a:avLst/>
            <a:gdLst/>
            <a:ahLst/>
            <a:cxnLst/>
            <a:rect l="l" t="t" r="r" b="b"/>
            <a:pathLst>
              <a:path w="74929" h="133350">
                <a:moveTo>
                  <a:pt x="0" y="133349"/>
                </a:moveTo>
                <a:lnTo>
                  <a:pt x="74531" y="133349"/>
                </a:lnTo>
                <a:lnTo>
                  <a:pt x="74531" y="0"/>
                </a:lnTo>
                <a:lnTo>
                  <a:pt x="0" y="0"/>
                </a:lnTo>
                <a:lnTo>
                  <a:pt x="0" y="133349"/>
                </a:lnTo>
                <a:close/>
              </a:path>
            </a:pathLst>
          </a:custGeom>
          <a:solidFill>
            <a:srgbClr val="FFFFFF"/>
          </a:solidFill>
        </p:spPr>
        <p:txBody>
          <a:bodyPr wrap="square" lIns="0" tIns="0" rIns="0" bIns="0" rtlCol="0"/>
          <a:lstStyle/>
          <a:p>
            <a:endParaRPr/>
          </a:p>
        </p:txBody>
      </p:sp>
      <p:sp>
        <p:nvSpPr>
          <p:cNvPr id="8" name="object 8"/>
          <p:cNvSpPr/>
          <p:nvPr/>
        </p:nvSpPr>
        <p:spPr>
          <a:xfrm>
            <a:off x="3317303" y="9508534"/>
            <a:ext cx="447675" cy="336550"/>
          </a:xfrm>
          <a:custGeom>
            <a:avLst/>
            <a:gdLst/>
            <a:ahLst/>
            <a:cxnLst/>
            <a:rect l="l" t="t" r="r" b="b"/>
            <a:pathLst>
              <a:path w="447675" h="336550">
                <a:moveTo>
                  <a:pt x="447205" y="0"/>
                </a:moveTo>
                <a:lnTo>
                  <a:pt x="372681" y="0"/>
                </a:lnTo>
                <a:lnTo>
                  <a:pt x="372681" y="128270"/>
                </a:lnTo>
                <a:lnTo>
                  <a:pt x="74523" y="128270"/>
                </a:lnTo>
                <a:lnTo>
                  <a:pt x="74523" y="0"/>
                </a:lnTo>
                <a:lnTo>
                  <a:pt x="0" y="0"/>
                </a:lnTo>
                <a:lnTo>
                  <a:pt x="0" y="128270"/>
                </a:lnTo>
                <a:lnTo>
                  <a:pt x="0" y="203200"/>
                </a:lnTo>
                <a:lnTo>
                  <a:pt x="372681" y="203200"/>
                </a:lnTo>
                <a:lnTo>
                  <a:pt x="372681" y="336550"/>
                </a:lnTo>
                <a:lnTo>
                  <a:pt x="447205" y="336550"/>
                </a:lnTo>
                <a:lnTo>
                  <a:pt x="447205" y="203200"/>
                </a:lnTo>
                <a:lnTo>
                  <a:pt x="447205" y="128270"/>
                </a:lnTo>
                <a:lnTo>
                  <a:pt x="447205" y="0"/>
                </a:lnTo>
                <a:close/>
              </a:path>
            </a:pathLst>
          </a:custGeom>
          <a:solidFill>
            <a:srgbClr val="FFFFFF"/>
          </a:solidFill>
        </p:spPr>
        <p:txBody>
          <a:bodyPr wrap="square" lIns="0" tIns="0" rIns="0" bIns="0" rtlCol="0"/>
          <a:lstStyle/>
          <a:p>
            <a:endParaRPr/>
          </a:p>
        </p:txBody>
      </p:sp>
      <p:pic>
        <p:nvPicPr>
          <p:cNvPr id="9" name="object 9"/>
          <p:cNvPicPr/>
          <p:nvPr/>
        </p:nvPicPr>
        <p:blipFill>
          <a:blip r:embed="rId2" cstate="print"/>
          <a:stretch>
            <a:fillRect/>
          </a:stretch>
        </p:blipFill>
        <p:spPr>
          <a:xfrm>
            <a:off x="3850626" y="9509042"/>
            <a:ext cx="86426" cy="86426"/>
          </a:xfrm>
          <a:prstGeom prst="rect">
            <a:avLst/>
          </a:prstGeom>
        </p:spPr>
      </p:pic>
      <p:pic>
        <p:nvPicPr>
          <p:cNvPr id="10" name="object 10"/>
          <p:cNvPicPr/>
          <p:nvPr/>
        </p:nvPicPr>
        <p:blipFill>
          <a:blip r:embed="rId3" cstate="print"/>
          <a:stretch>
            <a:fillRect/>
          </a:stretch>
        </p:blipFill>
        <p:spPr>
          <a:xfrm>
            <a:off x="2681701" y="10024695"/>
            <a:ext cx="119849" cy="129608"/>
          </a:xfrm>
          <a:prstGeom prst="rect">
            <a:avLst/>
          </a:prstGeom>
        </p:spPr>
      </p:pic>
      <p:pic>
        <p:nvPicPr>
          <p:cNvPr id="11" name="object 11"/>
          <p:cNvPicPr/>
          <p:nvPr/>
        </p:nvPicPr>
        <p:blipFill>
          <a:blip r:embed="rId4" cstate="print"/>
          <a:stretch>
            <a:fillRect/>
          </a:stretch>
        </p:blipFill>
        <p:spPr>
          <a:xfrm>
            <a:off x="2875501" y="10025169"/>
            <a:ext cx="130074" cy="129818"/>
          </a:xfrm>
          <a:prstGeom prst="rect">
            <a:avLst/>
          </a:prstGeom>
        </p:spPr>
      </p:pic>
      <p:pic>
        <p:nvPicPr>
          <p:cNvPr id="12" name="object 12"/>
          <p:cNvPicPr/>
          <p:nvPr/>
        </p:nvPicPr>
        <p:blipFill>
          <a:blip r:embed="rId5" cstate="print"/>
          <a:stretch>
            <a:fillRect/>
          </a:stretch>
        </p:blipFill>
        <p:spPr>
          <a:xfrm>
            <a:off x="3076268" y="10025635"/>
            <a:ext cx="128509" cy="129587"/>
          </a:xfrm>
          <a:prstGeom prst="rect">
            <a:avLst/>
          </a:prstGeom>
        </p:spPr>
      </p:pic>
      <p:pic>
        <p:nvPicPr>
          <p:cNvPr id="13" name="object 13"/>
          <p:cNvPicPr/>
          <p:nvPr/>
        </p:nvPicPr>
        <p:blipFill>
          <a:blip r:embed="rId6" cstate="print"/>
          <a:stretch>
            <a:fillRect/>
          </a:stretch>
        </p:blipFill>
        <p:spPr>
          <a:xfrm>
            <a:off x="3283292" y="10028909"/>
            <a:ext cx="116164" cy="126760"/>
          </a:xfrm>
          <a:prstGeom prst="rect">
            <a:avLst/>
          </a:prstGeom>
        </p:spPr>
      </p:pic>
      <p:pic>
        <p:nvPicPr>
          <p:cNvPr id="14" name="object 14"/>
          <p:cNvPicPr/>
          <p:nvPr/>
        </p:nvPicPr>
        <p:blipFill>
          <a:blip r:embed="rId7" cstate="print"/>
          <a:stretch>
            <a:fillRect/>
          </a:stretch>
        </p:blipFill>
        <p:spPr>
          <a:xfrm>
            <a:off x="3485589" y="10026808"/>
            <a:ext cx="90227" cy="127231"/>
          </a:xfrm>
          <a:prstGeom prst="rect">
            <a:avLst/>
          </a:prstGeom>
        </p:spPr>
      </p:pic>
      <p:pic>
        <p:nvPicPr>
          <p:cNvPr id="15" name="object 15"/>
          <p:cNvPicPr/>
          <p:nvPr/>
        </p:nvPicPr>
        <p:blipFill>
          <a:blip r:embed="rId8" cstate="print"/>
          <a:stretch>
            <a:fillRect/>
          </a:stretch>
        </p:blipFill>
        <p:spPr>
          <a:xfrm>
            <a:off x="3637554" y="10026938"/>
            <a:ext cx="130074" cy="129818"/>
          </a:xfrm>
          <a:prstGeom prst="rect">
            <a:avLst/>
          </a:prstGeom>
        </p:spPr>
      </p:pic>
      <p:pic>
        <p:nvPicPr>
          <p:cNvPr id="16" name="object 16"/>
          <p:cNvPicPr/>
          <p:nvPr/>
        </p:nvPicPr>
        <p:blipFill>
          <a:blip r:embed="rId9" cstate="print"/>
          <a:stretch>
            <a:fillRect/>
          </a:stretch>
        </p:blipFill>
        <p:spPr>
          <a:xfrm>
            <a:off x="8131176" y="0"/>
            <a:ext cx="11972923" cy="11292891"/>
          </a:xfrm>
          <a:prstGeom prst="rect">
            <a:avLst/>
          </a:prstGeom>
        </p:spPr>
      </p:pic>
      <p:sp>
        <p:nvSpPr>
          <p:cNvPr id="17" name="object 17"/>
          <p:cNvSpPr txBox="1"/>
          <p:nvPr/>
        </p:nvSpPr>
        <p:spPr>
          <a:xfrm>
            <a:off x="1029844" y="2854227"/>
            <a:ext cx="8641206" cy="5759525"/>
          </a:xfrm>
          <a:prstGeom prst="rect">
            <a:avLst/>
          </a:prstGeom>
        </p:spPr>
        <p:txBody>
          <a:bodyPr vert="horz" wrap="square" lIns="0" tIns="12065" rIns="0" bIns="0" rtlCol="0">
            <a:spAutoFit/>
          </a:bodyPr>
          <a:lstStyle/>
          <a:p>
            <a:pPr marL="38100" marR="30480">
              <a:lnSpc>
                <a:spcPct val="109200"/>
              </a:lnSpc>
              <a:spcBef>
                <a:spcPts val="95"/>
              </a:spcBef>
            </a:pPr>
            <a:r>
              <a:rPr sz="1800" spc="150" dirty="0">
                <a:solidFill>
                  <a:srgbClr val="FFFFFF"/>
                </a:solidFill>
                <a:latin typeface="Tahoma"/>
                <a:cs typeface="Tahoma"/>
              </a:rPr>
              <a:t>WithSecure</a:t>
            </a:r>
            <a:r>
              <a:rPr sz="1575" spc="225" baseline="31746" dirty="0">
                <a:solidFill>
                  <a:srgbClr val="FFFFFF"/>
                </a:solidFill>
                <a:latin typeface="Tahoma"/>
                <a:cs typeface="Tahoma"/>
              </a:rPr>
              <a:t>TM</a:t>
            </a:r>
            <a:r>
              <a:rPr sz="1800" spc="150" dirty="0">
                <a:solidFill>
                  <a:srgbClr val="FFFFFF"/>
                </a:solidFill>
                <a:latin typeface="Tahoma"/>
                <a:cs typeface="Tahoma"/>
              </a:rPr>
              <a:t>, </a:t>
            </a:r>
            <a:r>
              <a:rPr lang="es-MX" sz="1800" spc="170" dirty="0">
                <a:solidFill>
                  <a:srgbClr val="FFFFFF"/>
                </a:solidFill>
                <a:latin typeface="Tahoma"/>
                <a:cs typeface="Tahoma"/>
              </a:rPr>
              <a:t>anteriormente F-</a:t>
            </a:r>
            <a:r>
              <a:rPr lang="es-MX" sz="1800" spc="170" dirty="0" err="1">
                <a:solidFill>
                  <a:srgbClr val="FFFFFF"/>
                </a:solidFill>
                <a:latin typeface="Tahoma"/>
                <a:cs typeface="Tahoma"/>
              </a:rPr>
              <a:t>Secure</a:t>
            </a:r>
            <a:r>
              <a:rPr lang="es-MX" sz="1800" spc="170" dirty="0">
                <a:solidFill>
                  <a:srgbClr val="FFFFFF"/>
                </a:solidFill>
                <a:latin typeface="Tahoma"/>
                <a:cs typeface="Tahoma"/>
              </a:rPr>
              <a:t> Business, es el socio confiable de seguridad cibernética. Los proveedores de servicios de TI, los MSSP y las empresas, junto con las instituciones financieras más grandes, los fabricantes y miles de los proveedores de tecnología y comunicaciones más avanzados del mundo, confían en nosotros para la seguridad cibernética basada en resultados que protege y habilita sus operaciones. Nuestra protección impulsada por IA protege los puntos finales y la colaboración en la nube, y nuestra detección y respuesta inteligentes están impulsadas por expertos que identifican los riesgos comerciales al buscar amenazas de manera proactiva y enfrentar ataques en vivo. Nuestros consultores se asocian con empresas y desafíos tecnológicos para desarrollar resiliencia a través de consejos de seguridad basados en evidencia. Con más de 30 años de experiencia en la construcción de tecnología que cumple con los objetivos comerciales, hemos construido nuestra cartera</a:t>
            </a:r>
          </a:p>
          <a:p>
            <a:pPr marL="38100" marR="30480">
              <a:lnSpc>
                <a:spcPct val="109200"/>
              </a:lnSpc>
              <a:spcBef>
                <a:spcPts val="95"/>
              </a:spcBef>
            </a:pPr>
            <a:r>
              <a:rPr lang="es-MX" sz="1800" spc="170" dirty="0">
                <a:solidFill>
                  <a:srgbClr val="FFFFFF"/>
                </a:solidFill>
                <a:latin typeface="Tahoma"/>
                <a:cs typeface="Tahoma"/>
              </a:rPr>
              <a:t>crecer con nuestros socios a través de modelos comerciales flexibles.</a:t>
            </a:r>
          </a:p>
          <a:p>
            <a:pPr marL="38100" marR="30480">
              <a:lnSpc>
                <a:spcPct val="109200"/>
              </a:lnSpc>
              <a:spcBef>
                <a:spcPts val="95"/>
              </a:spcBef>
            </a:pPr>
            <a:endParaRPr lang="es-MX" sz="1800" spc="170" dirty="0">
              <a:solidFill>
                <a:srgbClr val="FFFFFF"/>
              </a:solidFill>
              <a:latin typeface="Tahoma"/>
              <a:cs typeface="Tahoma"/>
            </a:endParaRPr>
          </a:p>
          <a:p>
            <a:pPr marL="38100" marR="30480">
              <a:lnSpc>
                <a:spcPct val="109200"/>
              </a:lnSpc>
              <a:spcBef>
                <a:spcPts val="95"/>
              </a:spcBef>
            </a:pPr>
            <a:r>
              <a:rPr lang="es-PE" sz="1800" spc="150" dirty="0" err="1">
                <a:solidFill>
                  <a:srgbClr val="FFFFFF"/>
                </a:solidFill>
                <a:latin typeface="Tahoma"/>
                <a:cs typeface="Tahoma"/>
              </a:rPr>
              <a:t>WithSecure</a:t>
            </a:r>
            <a:r>
              <a:rPr lang="es-PE" sz="1575" spc="225" baseline="31746" dirty="0" err="1">
                <a:solidFill>
                  <a:srgbClr val="FFFFFF"/>
                </a:solidFill>
                <a:latin typeface="Tahoma"/>
                <a:cs typeface="Tahoma"/>
              </a:rPr>
              <a:t>TM</a:t>
            </a:r>
            <a:r>
              <a:rPr lang="es-PE" sz="1575" spc="225" baseline="31746" dirty="0">
                <a:solidFill>
                  <a:srgbClr val="FFFFFF"/>
                </a:solidFill>
                <a:latin typeface="Tahoma"/>
                <a:cs typeface="Tahoma"/>
              </a:rPr>
              <a:t>  </a:t>
            </a:r>
            <a:r>
              <a:rPr lang="es-MX" sz="1800" spc="170" dirty="0">
                <a:solidFill>
                  <a:srgbClr val="FFFFFF"/>
                </a:solidFill>
                <a:latin typeface="Tahoma"/>
                <a:cs typeface="Tahoma"/>
              </a:rPr>
              <a:t>Corporation se fundó en 1988 y cotiza en NASDAQ OMX Helsinki Ltd.</a:t>
            </a:r>
            <a:endParaRPr sz="1800" dirty="0">
              <a:latin typeface="Tahoma"/>
              <a:cs typeface="Tahoma"/>
            </a:endParaRPr>
          </a:p>
        </p:txBody>
      </p:sp>
      <p:sp>
        <p:nvSpPr>
          <p:cNvPr id="18" name="object 18"/>
          <p:cNvSpPr txBox="1">
            <a:spLocks noGrp="1"/>
          </p:cNvSpPr>
          <p:nvPr>
            <p:ph type="title"/>
          </p:nvPr>
        </p:nvSpPr>
        <p:spPr>
          <a:xfrm>
            <a:off x="1055329" y="1180981"/>
            <a:ext cx="8147473" cy="925253"/>
          </a:xfrm>
          <a:prstGeom prst="rect">
            <a:avLst/>
          </a:prstGeom>
        </p:spPr>
        <p:txBody>
          <a:bodyPr vert="horz" wrap="square" lIns="0" tIns="17145" rIns="0" bIns="0" rtlCol="0">
            <a:spAutoFit/>
          </a:bodyPr>
          <a:lstStyle/>
          <a:p>
            <a:pPr marL="12700">
              <a:lnSpc>
                <a:spcPct val="100000"/>
              </a:lnSpc>
              <a:spcBef>
                <a:spcPts val="135"/>
              </a:spcBef>
            </a:pPr>
            <a:r>
              <a:rPr lang="es-PE" spc="950" dirty="0">
                <a:latin typeface="TitlingGothicFB Normal Medium" panose="02000603040000020004" pitchFamily="50" charset="0"/>
              </a:rPr>
              <a:t>Quiénes somos</a:t>
            </a:r>
            <a:endParaRPr spc="960" dirty="0">
              <a:latin typeface="TitlingGothicFB Normal Medium" panose="02000603040000020004" pitchFamily="50"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55329" y="1474166"/>
            <a:ext cx="4171599" cy="570028"/>
          </a:xfrm>
          <a:prstGeom prst="rect">
            <a:avLst/>
          </a:prstGeom>
        </p:spPr>
        <p:txBody>
          <a:bodyPr vert="horz" wrap="square" lIns="0" tIns="15875" rIns="0" bIns="0" rtlCol="0">
            <a:spAutoFit/>
          </a:bodyPr>
          <a:lstStyle/>
          <a:p>
            <a:pPr marL="12700">
              <a:lnSpc>
                <a:spcPct val="100000"/>
              </a:lnSpc>
              <a:spcBef>
                <a:spcPts val="125"/>
              </a:spcBef>
            </a:pPr>
            <a:r>
              <a:rPr sz="3600" spc="395" dirty="0" err="1">
                <a:solidFill>
                  <a:srgbClr val="001423"/>
                </a:solidFill>
                <a:latin typeface="TitlingGothicFB Normal Medium" panose="02000603040000020004" pitchFamily="50" charset="0"/>
              </a:rPr>
              <a:t>Introduc</a:t>
            </a:r>
            <a:r>
              <a:rPr lang="es-MX" sz="3600" spc="395" dirty="0">
                <a:solidFill>
                  <a:srgbClr val="001423"/>
                </a:solidFill>
                <a:latin typeface="TitlingGothicFB Normal Medium" panose="02000603040000020004" pitchFamily="50" charset="0"/>
              </a:rPr>
              <a:t>c</a:t>
            </a:r>
            <a:r>
              <a:rPr sz="3600" spc="395" dirty="0" err="1">
                <a:solidFill>
                  <a:srgbClr val="001423"/>
                </a:solidFill>
                <a:latin typeface="TitlingGothicFB Normal Medium" panose="02000603040000020004" pitchFamily="50" charset="0"/>
              </a:rPr>
              <a:t>i</a:t>
            </a:r>
            <a:r>
              <a:rPr lang="es-MX" sz="3600" spc="395" dirty="0" err="1">
                <a:solidFill>
                  <a:srgbClr val="001423"/>
                </a:solidFill>
                <a:latin typeface="TitlingGothicFB Normal Medium" panose="02000603040000020004" pitchFamily="50" charset="0"/>
              </a:rPr>
              <a:t>ó</a:t>
            </a:r>
            <a:r>
              <a:rPr sz="3600" spc="395" dirty="0">
                <a:solidFill>
                  <a:srgbClr val="001423"/>
                </a:solidFill>
                <a:latin typeface="TitlingGothicFB Normal Medium" panose="02000603040000020004" pitchFamily="50" charset="0"/>
              </a:rPr>
              <a:t>n</a:t>
            </a:r>
            <a:endParaRPr sz="3600" dirty="0">
              <a:latin typeface="TitlingGothicFB Normal Medium" panose="02000603040000020004" pitchFamily="50" charset="0"/>
            </a:endParaRPr>
          </a:p>
        </p:txBody>
      </p:sp>
      <p:sp>
        <p:nvSpPr>
          <p:cNvPr id="3" name="object 3"/>
          <p:cNvSpPr txBox="1"/>
          <p:nvPr/>
        </p:nvSpPr>
        <p:spPr>
          <a:xfrm>
            <a:off x="1034388" y="2563138"/>
            <a:ext cx="5745480" cy="1768113"/>
          </a:xfrm>
          <a:prstGeom prst="rect">
            <a:avLst/>
          </a:prstGeom>
        </p:spPr>
        <p:txBody>
          <a:bodyPr vert="horz" wrap="square" lIns="0" tIns="12700" rIns="0" bIns="0" rtlCol="0">
            <a:spAutoFit/>
          </a:bodyPr>
          <a:lstStyle/>
          <a:p>
            <a:pPr marL="12700" marR="5080">
              <a:lnSpc>
                <a:spcPct val="116599"/>
              </a:lnSpc>
              <a:spcBef>
                <a:spcPts val="100"/>
              </a:spcBef>
            </a:pPr>
            <a:r>
              <a:rPr lang="es-MX" sz="1650" spc="15" dirty="0">
                <a:solidFill>
                  <a:srgbClr val="001423"/>
                </a:solidFill>
                <a:latin typeface="Archivo" pitchFamily="2" charset="0"/>
                <a:cs typeface="Archivo" pitchFamily="2" charset="0"/>
              </a:rPr>
              <a:t>2022 ha sido otro año vertiginoso para la seguridad cibernética. Grupos de amenazas prolíficos como Lapsus$ y Conti han hecho olas con grandes ataques a empresas líderes e infraestructura nacional. Incluso las bandas criminales menos destacadas plantean una amenaza mayor a través de tácticas como el ransomware dirigido.</a:t>
            </a:r>
            <a:endParaRPr sz="1650" dirty="0">
              <a:latin typeface="Archivo" pitchFamily="2" charset="0"/>
              <a:cs typeface="Archivo" pitchFamily="2" charset="0"/>
            </a:endParaRPr>
          </a:p>
        </p:txBody>
      </p:sp>
      <p:sp>
        <p:nvSpPr>
          <p:cNvPr id="4" name="object 4"/>
          <p:cNvSpPr txBox="1"/>
          <p:nvPr/>
        </p:nvSpPr>
        <p:spPr>
          <a:xfrm>
            <a:off x="1034388" y="4511675"/>
            <a:ext cx="5649595" cy="2079865"/>
          </a:xfrm>
          <a:prstGeom prst="rect">
            <a:avLst/>
          </a:prstGeom>
        </p:spPr>
        <p:txBody>
          <a:bodyPr vert="horz" wrap="square" lIns="0" tIns="12700" rIns="0" bIns="0" rtlCol="0">
            <a:spAutoFit/>
          </a:bodyPr>
          <a:lstStyle/>
          <a:p>
            <a:pPr marL="12700" marR="511809">
              <a:lnSpc>
                <a:spcPct val="116599"/>
              </a:lnSpc>
              <a:spcBef>
                <a:spcPts val="100"/>
              </a:spcBef>
            </a:pPr>
            <a:r>
              <a:rPr lang="es-MX" sz="1650" dirty="0">
                <a:solidFill>
                  <a:srgbClr val="001423"/>
                </a:solidFill>
                <a:latin typeface="Archivo" pitchFamily="2" charset="0"/>
                <a:cs typeface="Archivo" pitchFamily="2" charset="0"/>
              </a:rPr>
              <a:t>Los ataques cibernéticos ocurren predominantemente a través de sistemas de TI tradicionales y puntos finales. Sin embargo, a medida que más y más</a:t>
            </a:r>
          </a:p>
          <a:p>
            <a:pPr marL="12700" marR="511809">
              <a:lnSpc>
                <a:spcPct val="116599"/>
              </a:lnSpc>
              <a:spcBef>
                <a:spcPts val="100"/>
              </a:spcBef>
            </a:pPr>
            <a:r>
              <a:rPr lang="es-MX" sz="1650" dirty="0">
                <a:solidFill>
                  <a:srgbClr val="001423"/>
                </a:solidFill>
                <a:latin typeface="Archivo" pitchFamily="2" charset="0"/>
                <a:cs typeface="Archivo" pitchFamily="2" charset="0"/>
              </a:rPr>
              <a:t>las empresas están trasladando su infraestructura y operaciones a la nube, los actores de amenazas rápidamente adoptan y cambian su enfoque a entornos basados en la nube como Salesforce.</a:t>
            </a:r>
            <a:endParaRPr sz="1650" dirty="0">
              <a:latin typeface="Archivo" pitchFamily="2" charset="0"/>
              <a:cs typeface="Archivo" pitchFamily="2" charset="0"/>
            </a:endParaRPr>
          </a:p>
        </p:txBody>
      </p:sp>
      <p:sp>
        <p:nvSpPr>
          <p:cNvPr id="5" name="object 5"/>
          <p:cNvSpPr txBox="1"/>
          <p:nvPr/>
        </p:nvSpPr>
        <p:spPr>
          <a:xfrm>
            <a:off x="1034388" y="6811672"/>
            <a:ext cx="5765800" cy="2067041"/>
          </a:xfrm>
          <a:prstGeom prst="rect">
            <a:avLst/>
          </a:prstGeom>
        </p:spPr>
        <p:txBody>
          <a:bodyPr vert="horz" wrap="square" lIns="0" tIns="12700" rIns="0" bIns="0" rtlCol="0">
            <a:spAutoFit/>
          </a:bodyPr>
          <a:lstStyle/>
          <a:p>
            <a:pPr marL="12700" marR="5080">
              <a:lnSpc>
                <a:spcPct val="116599"/>
              </a:lnSpc>
              <a:spcBef>
                <a:spcPts val="100"/>
              </a:spcBef>
            </a:pPr>
            <a:r>
              <a:rPr lang="es-MX" sz="1650" dirty="0">
                <a:solidFill>
                  <a:srgbClr val="001423"/>
                </a:solidFill>
                <a:latin typeface="Archivo" pitchFamily="2" charset="0"/>
                <a:cs typeface="Archivo" pitchFamily="2" charset="0"/>
              </a:rPr>
              <a:t>Más de 150 000 empresas confían en la plataforma Salesforce para su actividad crítica de gestión de relaciones con los clientes (CRM) y, como tal, contiene grandes cantidades de datos valiosos y confidenciales de los clientes. Salesforce también es altamente colaborativo y personalizable, y admite una gran variedad de complementos y opciones de conectividad de terceros.</a:t>
            </a:r>
            <a:endParaRPr sz="1650" dirty="0">
              <a:latin typeface="Archivo" pitchFamily="2" charset="0"/>
              <a:cs typeface="Archivo" pitchFamily="2" charset="0"/>
            </a:endParaRPr>
          </a:p>
        </p:txBody>
      </p:sp>
      <p:sp>
        <p:nvSpPr>
          <p:cNvPr id="6" name="object 6"/>
          <p:cNvSpPr txBox="1"/>
          <p:nvPr/>
        </p:nvSpPr>
        <p:spPr>
          <a:xfrm>
            <a:off x="1034388" y="9092565"/>
            <a:ext cx="5269230" cy="1472904"/>
          </a:xfrm>
          <a:prstGeom prst="rect">
            <a:avLst/>
          </a:prstGeom>
        </p:spPr>
        <p:txBody>
          <a:bodyPr vert="horz" wrap="square" lIns="0" tIns="12700" rIns="0" bIns="0" rtlCol="0">
            <a:spAutoFit/>
          </a:bodyPr>
          <a:lstStyle/>
          <a:p>
            <a:pPr marL="12700" marR="5080">
              <a:lnSpc>
                <a:spcPct val="116599"/>
              </a:lnSpc>
              <a:spcBef>
                <a:spcPts val="100"/>
              </a:spcBef>
            </a:pPr>
            <a:r>
              <a:rPr lang="es-MX" sz="1650" spc="-5" dirty="0">
                <a:solidFill>
                  <a:srgbClr val="001423"/>
                </a:solidFill>
                <a:latin typeface="Archivo" pitchFamily="2" charset="0"/>
                <a:cs typeface="Archivo" pitchFamily="2" charset="0"/>
              </a:rPr>
              <a:t>Todos estos factores se combinan para hacer de Salesforce un objetivo tentador para los actores de amenazas. Si bien aún no se han reportado casos importantes, creemos que es una cuestión de cuándo, no si.</a:t>
            </a:r>
            <a:endParaRPr sz="1650" dirty="0">
              <a:latin typeface="Archivo" pitchFamily="2" charset="0"/>
              <a:cs typeface="Archivo" pitchFamily="2" charset="0"/>
            </a:endParaRPr>
          </a:p>
        </p:txBody>
      </p:sp>
      <p:sp>
        <p:nvSpPr>
          <p:cNvPr id="7" name="object 7"/>
          <p:cNvSpPr txBox="1"/>
          <p:nvPr/>
        </p:nvSpPr>
        <p:spPr>
          <a:xfrm>
            <a:off x="7156296" y="2563138"/>
            <a:ext cx="5626100" cy="1769972"/>
          </a:xfrm>
          <a:prstGeom prst="rect">
            <a:avLst/>
          </a:prstGeom>
        </p:spPr>
        <p:txBody>
          <a:bodyPr vert="horz" wrap="square" lIns="0" tIns="12700" rIns="0" bIns="0" rtlCol="0">
            <a:spAutoFit/>
          </a:bodyPr>
          <a:lstStyle/>
          <a:p>
            <a:pPr marL="12700" marR="5080">
              <a:lnSpc>
                <a:spcPct val="116599"/>
              </a:lnSpc>
              <a:spcBef>
                <a:spcPts val="100"/>
              </a:spcBef>
            </a:pPr>
            <a:r>
              <a:rPr lang="es-MX" sz="1650" spc="-5" dirty="0">
                <a:solidFill>
                  <a:srgbClr val="001423"/>
                </a:solidFill>
                <a:latin typeface="Archivo" pitchFamily="2" charset="0"/>
                <a:cs typeface="Archivo" pitchFamily="2" charset="0"/>
              </a:rPr>
              <a:t>Salesforce es una plataforma muy segura que tiene una gran cantidad de controles de seguridad diseñados para crear un lugar seguro para almacenar sus datos. Sin embargo, hay muchos controles que los propios clientes deben configurar adecuadamente para mantener sus datos seguros; esta es la naturaleza del modelo de responsabilidad compartida.</a:t>
            </a:r>
            <a:endParaRPr sz="1650" dirty="0">
              <a:latin typeface="Archivo" pitchFamily="2" charset="0"/>
              <a:cs typeface="Archivo" pitchFamily="2" charset="0"/>
            </a:endParaRPr>
          </a:p>
        </p:txBody>
      </p:sp>
      <p:sp>
        <p:nvSpPr>
          <p:cNvPr id="8" name="object 8"/>
          <p:cNvSpPr txBox="1"/>
          <p:nvPr/>
        </p:nvSpPr>
        <p:spPr>
          <a:xfrm>
            <a:off x="7130896" y="4590256"/>
            <a:ext cx="5555615" cy="1769972"/>
          </a:xfrm>
          <a:prstGeom prst="rect">
            <a:avLst/>
          </a:prstGeom>
        </p:spPr>
        <p:txBody>
          <a:bodyPr vert="horz" wrap="square" lIns="0" tIns="12700" rIns="0" bIns="0" rtlCol="0">
            <a:spAutoFit/>
          </a:bodyPr>
          <a:lstStyle/>
          <a:p>
            <a:pPr marL="38100" marR="30480">
              <a:lnSpc>
                <a:spcPct val="116599"/>
              </a:lnSpc>
              <a:spcBef>
                <a:spcPts val="100"/>
              </a:spcBef>
            </a:pPr>
            <a:r>
              <a:rPr lang="es-MX" sz="1650" spc="-5" dirty="0">
                <a:solidFill>
                  <a:srgbClr val="001423"/>
                </a:solidFill>
                <a:latin typeface="Archivo" pitchFamily="2" charset="0"/>
                <a:cs typeface="Archivo" pitchFamily="2" charset="0"/>
              </a:rPr>
              <a:t>En este informe, tres expertos en seguridad de Salesforce comparten sus ideas sobre dónde centrarse en la seguridad de Salesforce en el próximo año. Sus experiencias están respaldadas por los datos más recientes producidos por la investigación de mercado de </a:t>
            </a:r>
            <a:r>
              <a:rPr lang="es-PE" sz="1650" spc="-10" dirty="0">
                <a:solidFill>
                  <a:srgbClr val="001423"/>
                </a:solidFill>
                <a:latin typeface="Archivo" pitchFamily="2" charset="0"/>
                <a:cs typeface="Archivo" pitchFamily="2" charset="0"/>
              </a:rPr>
              <a:t>WithSecure™</a:t>
            </a:r>
            <a:r>
              <a:rPr lang="es-MX" sz="1650" spc="-5" dirty="0">
                <a:solidFill>
                  <a:srgbClr val="001423"/>
                </a:solidFill>
                <a:latin typeface="Archivo" pitchFamily="2" charset="0"/>
                <a:cs typeface="Archivo" pitchFamily="2" charset="0"/>
              </a:rPr>
              <a:t> sobre seguridad en la nube y Salesforce en 2022*.</a:t>
            </a:r>
            <a:endParaRPr sz="1650" dirty="0">
              <a:latin typeface="Archivo" pitchFamily="2" charset="0"/>
              <a:cs typeface="Archivo" pitchFamily="2" charset="0"/>
            </a:endParaRPr>
          </a:p>
        </p:txBody>
      </p:sp>
      <p:sp>
        <p:nvSpPr>
          <p:cNvPr id="9" name="object 9"/>
          <p:cNvSpPr txBox="1"/>
          <p:nvPr/>
        </p:nvSpPr>
        <p:spPr>
          <a:xfrm>
            <a:off x="7156348" y="6577965"/>
            <a:ext cx="5567680" cy="1175835"/>
          </a:xfrm>
          <a:prstGeom prst="rect">
            <a:avLst/>
          </a:prstGeom>
        </p:spPr>
        <p:txBody>
          <a:bodyPr vert="horz" wrap="square" lIns="0" tIns="12700" rIns="0" bIns="0" rtlCol="0">
            <a:spAutoFit/>
          </a:bodyPr>
          <a:lstStyle/>
          <a:p>
            <a:pPr marL="12700" marR="5080">
              <a:lnSpc>
                <a:spcPct val="116599"/>
              </a:lnSpc>
              <a:spcBef>
                <a:spcPts val="100"/>
              </a:spcBef>
            </a:pPr>
            <a:r>
              <a:rPr lang="es-MX" sz="1650" spc="-10" dirty="0">
                <a:solidFill>
                  <a:srgbClr val="001423"/>
                </a:solidFill>
                <a:latin typeface="Archivo" pitchFamily="2" charset="0"/>
                <a:cs typeface="Archivo" pitchFamily="2" charset="0"/>
              </a:rPr>
              <a:t>Siga leyendo para descubrir los resultados de la investigación y las mayores prioridades de seguridad de Salesforce para 2023, y qué puede hacer para adelantarse a ellas y comenzar a reducir el riesgo.</a:t>
            </a:r>
            <a:endParaRPr sz="1650" dirty="0">
              <a:latin typeface="Archivo" pitchFamily="2" charset="0"/>
              <a:cs typeface="Archivo" pitchFamily="2" charset="0"/>
            </a:endParaRPr>
          </a:p>
        </p:txBody>
      </p:sp>
      <p:sp>
        <p:nvSpPr>
          <p:cNvPr id="10" name="object 10"/>
          <p:cNvSpPr/>
          <p:nvPr/>
        </p:nvSpPr>
        <p:spPr>
          <a:xfrm>
            <a:off x="13291039" y="0"/>
            <a:ext cx="6813550" cy="11308715"/>
          </a:xfrm>
          <a:custGeom>
            <a:avLst/>
            <a:gdLst/>
            <a:ahLst/>
            <a:cxnLst/>
            <a:rect l="l" t="t" r="r" b="b"/>
            <a:pathLst>
              <a:path w="6813550" h="11308715">
                <a:moveTo>
                  <a:pt x="6813059" y="0"/>
                </a:moveTo>
                <a:lnTo>
                  <a:pt x="0" y="0"/>
                </a:lnTo>
                <a:lnTo>
                  <a:pt x="0" y="11308556"/>
                </a:lnTo>
                <a:lnTo>
                  <a:pt x="6813059" y="11308556"/>
                </a:lnTo>
                <a:lnTo>
                  <a:pt x="6813059" y="0"/>
                </a:lnTo>
                <a:close/>
              </a:path>
            </a:pathLst>
          </a:custGeom>
          <a:solidFill>
            <a:srgbClr val="23323C"/>
          </a:solidFill>
        </p:spPr>
        <p:txBody>
          <a:bodyPr wrap="square" lIns="0" tIns="0" rIns="0" bIns="0" rtlCol="0"/>
          <a:lstStyle/>
          <a:p>
            <a:endParaRPr/>
          </a:p>
        </p:txBody>
      </p:sp>
      <p:sp>
        <p:nvSpPr>
          <p:cNvPr id="11" name="object 11"/>
          <p:cNvSpPr txBox="1"/>
          <p:nvPr/>
        </p:nvSpPr>
        <p:spPr>
          <a:xfrm>
            <a:off x="14437120" y="2506424"/>
            <a:ext cx="4577079" cy="367408"/>
          </a:xfrm>
          <a:prstGeom prst="rect">
            <a:avLst/>
          </a:prstGeom>
        </p:spPr>
        <p:txBody>
          <a:bodyPr vert="horz" wrap="square" lIns="0" tIns="13335" rIns="0" bIns="0" rtlCol="0">
            <a:spAutoFit/>
          </a:bodyPr>
          <a:lstStyle/>
          <a:p>
            <a:pPr marL="12700">
              <a:lnSpc>
                <a:spcPct val="100000"/>
              </a:lnSpc>
              <a:spcBef>
                <a:spcPts val="105"/>
              </a:spcBef>
            </a:pPr>
            <a:r>
              <a:rPr lang="es-MX" sz="2300" b="1" spc="-85" dirty="0">
                <a:solidFill>
                  <a:srgbClr val="5DC99F"/>
                </a:solidFill>
                <a:latin typeface="Archivo" pitchFamily="2" charset="0"/>
                <a:cs typeface="Archivo" pitchFamily="2" charset="0"/>
              </a:rPr>
              <a:t>Temas clave de seguridad en 2022</a:t>
            </a:r>
            <a:endParaRPr sz="2300" dirty="0">
              <a:latin typeface="Archivo" pitchFamily="2" charset="0"/>
              <a:cs typeface="Archivo" pitchFamily="2" charset="0"/>
            </a:endParaRPr>
          </a:p>
        </p:txBody>
      </p:sp>
      <p:sp>
        <p:nvSpPr>
          <p:cNvPr id="12" name="object 12"/>
          <p:cNvSpPr txBox="1"/>
          <p:nvPr/>
        </p:nvSpPr>
        <p:spPr>
          <a:xfrm>
            <a:off x="14437120" y="3134676"/>
            <a:ext cx="5063730" cy="878767"/>
          </a:xfrm>
          <a:prstGeom prst="rect">
            <a:avLst/>
          </a:prstGeom>
        </p:spPr>
        <p:txBody>
          <a:bodyPr vert="horz" wrap="square" lIns="0" tIns="12700" rIns="0" bIns="0" rtlCol="0">
            <a:spAutoFit/>
          </a:bodyPr>
          <a:lstStyle/>
          <a:p>
            <a:pPr marL="160655" marR="5080" indent="-148590">
              <a:lnSpc>
                <a:spcPct val="116599"/>
              </a:lnSpc>
              <a:spcBef>
                <a:spcPts val="100"/>
              </a:spcBef>
              <a:buChar char="•"/>
              <a:tabLst>
                <a:tab pos="161290" algn="l"/>
              </a:tabLst>
            </a:pPr>
            <a:r>
              <a:rPr lang="es-MX" sz="1650" spc="5" dirty="0">
                <a:solidFill>
                  <a:srgbClr val="FFFFFF"/>
                </a:solidFill>
                <a:latin typeface="Archivo" pitchFamily="2" charset="0"/>
                <a:cs typeface="Archivo" pitchFamily="2" charset="0"/>
              </a:rPr>
              <a:t>Las mayores preocupaciones de seguridad entre los profesionales de TI y los administradores de Salesforce</a:t>
            </a:r>
            <a:endParaRPr sz="1650" dirty="0">
              <a:latin typeface="Archivo" pitchFamily="2" charset="0"/>
              <a:cs typeface="Archivo" pitchFamily="2" charset="0"/>
            </a:endParaRPr>
          </a:p>
        </p:txBody>
      </p:sp>
      <p:sp>
        <p:nvSpPr>
          <p:cNvPr id="13" name="object 13"/>
          <p:cNvSpPr txBox="1"/>
          <p:nvPr/>
        </p:nvSpPr>
        <p:spPr>
          <a:xfrm>
            <a:off x="14437121" y="4206875"/>
            <a:ext cx="4173220" cy="878767"/>
          </a:xfrm>
          <a:prstGeom prst="rect">
            <a:avLst/>
          </a:prstGeom>
        </p:spPr>
        <p:txBody>
          <a:bodyPr vert="horz" wrap="square" lIns="0" tIns="12700" rIns="0" bIns="0" rtlCol="0">
            <a:spAutoFit/>
          </a:bodyPr>
          <a:lstStyle/>
          <a:p>
            <a:pPr marL="160655" marR="5080" indent="-148590">
              <a:lnSpc>
                <a:spcPct val="116599"/>
              </a:lnSpc>
              <a:spcBef>
                <a:spcPts val="100"/>
              </a:spcBef>
              <a:buChar char="•"/>
              <a:tabLst>
                <a:tab pos="161290" algn="l"/>
              </a:tabLst>
            </a:pPr>
            <a:r>
              <a:rPr lang="es-MX" sz="1650" spc="5" dirty="0">
                <a:solidFill>
                  <a:srgbClr val="FFFFFF"/>
                </a:solidFill>
                <a:latin typeface="Archivo" pitchFamily="2" charset="0"/>
                <a:cs typeface="Archivo" pitchFamily="2" charset="0"/>
              </a:rPr>
              <a:t>La amenaza que representan las configuraciones incorrectas y los activos no supervisados</a:t>
            </a:r>
            <a:endParaRPr sz="1650" dirty="0">
              <a:latin typeface="Archivo" pitchFamily="2" charset="0"/>
              <a:cs typeface="Archivo" pitchFamily="2" charset="0"/>
            </a:endParaRPr>
          </a:p>
        </p:txBody>
      </p:sp>
      <p:sp>
        <p:nvSpPr>
          <p:cNvPr id="14" name="object 14"/>
          <p:cNvSpPr txBox="1"/>
          <p:nvPr/>
        </p:nvSpPr>
        <p:spPr>
          <a:xfrm>
            <a:off x="14437121" y="5283453"/>
            <a:ext cx="3720465" cy="581698"/>
          </a:xfrm>
          <a:prstGeom prst="rect">
            <a:avLst/>
          </a:prstGeom>
        </p:spPr>
        <p:txBody>
          <a:bodyPr vert="horz" wrap="square" lIns="0" tIns="12700" rIns="0" bIns="0" rtlCol="0">
            <a:spAutoFit/>
          </a:bodyPr>
          <a:lstStyle/>
          <a:p>
            <a:pPr marL="160655" marR="5080" indent="-148590">
              <a:lnSpc>
                <a:spcPct val="116599"/>
              </a:lnSpc>
              <a:spcBef>
                <a:spcPts val="100"/>
              </a:spcBef>
              <a:buChar char="•"/>
              <a:tabLst>
                <a:tab pos="161290" algn="l"/>
              </a:tabLst>
            </a:pPr>
            <a:r>
              <a:rPr lang="es-MX" sz="1650" spc="5" dirty="0">
                <a:solidFill>
                  <a:srgbClr val="FFFFFF"/>
                </a:solidFill>
                <a:latin typeface="Archivo" pitchFamily="2" charset="0"/>
                <a:cs typeface="Archivo" pitchFamily="2" charset="0"/>
              </a:rPr>
              <a:t>El aumento de archivos y URL maliciosos en Salesforce</a:t>
            </a:r>
            <a:endParaRPr lang="en-US" sz="1650" dirty="0">
              <a:latin typeface="Archivo" pitchFamily="2" charset="0"/>
              <a:cs typeface="Archivo" pitchFamily="2" charset="0"/>
            </a:endParaRPr>
          </a:p>
        </p:txBody>
      </p:sp>
      <p:sp>
        <p:nvSpPr>
          <p:cNvPr id="15" name="object 15"/>
          <p:cNvSpPr txBox="1"/>
          <p:nvPr/>
        </p:nvSpPr>
        <p:spPr>
          <a:xfrm>
            <a:off x="14437121" y="6204891"/>
            <a:ext cx="3301365" cy="520014"/>
          </a:xfrm>
          <a:prstGeom prst="rect">
            <a:avLst/>
          </a:prstGeom>
        </p:spPr>
        <p:txBody>
          <a:bodyPr vert="horz" wrap="square" lIns="0" tIns="12065" rIns="0" bIns="0" rtlCol="0">
            <a:spAutoFit/>
          </a:bodyPr>
          <a:lstStyle/>
          <a:p>
            <a:pPr marL="160655" indent="-148590">
              <a:lnSpc>
                <a:spcPct val="100000"/>
              </a:lnSpc>
              <a:spcBef>
                <a:spcPts val="95"/>
              </a:spcBef>
              <a:buChar char="•"/>
              <a:tabLst>
                <a:tab pos="161290" algn="l"/>
              </a:tabLst>
            </a:pPr>
            <a:r>
              <a:rPr lang="es-MX" sz="1650" spc="20" dirty="0">
                <a:solidFill>
                  <a:srgbClr val="FFFFFF"/>
                </a:solidFill>
                <a:latin typeface="Archivo" pitchFamily="2" charset="0"/>
                <a:cs typeface="Archivo" pitchFamily="2" charset="0"/>
              </a:rPr>
              <a:t>Encontrar los controles de seguridad adecuados</a:t>
            </a:r>
            <a:endParaRPr sz="1650" dirty="0">
              <a:latin typeface="Archivo" pitchFamily="2" charset="0"/>
              <a:cs typeface="Archivo" pitchFamily="2" charset="0"/>
            </a:endParaRPr>
          </a:p>
        </p:txBody>
      </p:sp>
      <p:sp>
        <p:nvSpPr>
          <p:cNvPr id="16" name="object 16"/>
          <p:cNvSpPr txBox="1"/>
          <p:nvPr/>
        </p:nvSpPr>
        <p:spPr>
          <a:xfrm>
            <a:off x="14437121" y="6977977"/>
            <a:ext cx="4405630" cy="581698"/>
          </a:xfrm>
          <a:prstGeom prst="rect">
            <a:avLst/>
          </a:prstGeom>
        </p:spPr>
        <p:txBody>
          <a:bodyPr vert="horz" wrap="square" lIns="0" tIns="12700" rIns="0" bIns="0" rtlCol="0">
            <a:spAutoFit/>
          </a:bodyPr>
          <a:lstStyle/>
          <a:p>
            <a:pPr marL="160655" marR="5080" indent="-148590">
              <a:lnSpc>
                <a:spcPct val="116599"/>
              </a:lnSpc>
              <a:spcBef>
                <a:spcPts val="100"/>
              </a:spcBef>
              <a:buChar char="•"/>
              <a:tabLst>
                <a:tab pos="161290" algn="l"/>
              </a:tabLst>
            </a:pPr>
            <a:r>
              <a:rPr lang="es-MX" sz="1650" spc="15" dirty="0">
                <a:solidFill>
                  <a:srgbClr val="FFFFFF"/>
                </a:solidFill>
                <a:latin typeface="Archivo" pitchFamily="2" charset="0"/>
                <a:cs typeface="Archivo" pitchFamily="2" charset="0"/>
              </a:rPr>
              <a:t>Nuestras siete recomendaciones principales para asegurar Salesforce en 2023</a:t>
            </a:r>
            <a:endParaRPr sz="1650" dirty="0">
              <a:latin typeface="Archivo" pitchFamily="2" charset="0"/>
              <a:cs typeface="Archivo" pitchFamily="2" charset="0"/>
            </a:endParaRPr>
          </a:p>
        </p:txBody>
      </p:sp>
      <p:grpSp>
        <p:nvGrpSpPr>
          <p:cNvPr id="17" name="object 17"/>
          <p:cNvGrpSpPr>
            <a:grpSpLocks noGrp="1" noUngrp="1" noRot="1" noMove="1" noResize="1"/>
          </p:cNvGrpSpPr>
          <p:nvPr/>
        </p:nvGrpSpPr>
        <p:grpSpPr>
          <a:xfrm>
            <a:off x="12719050" y="913998"/>
            <a:ext cx="7372382" cy="10395127"/>
            <a:chOff x="12719050" y="913998"/>
            <a:chExt cx="7372382" cy="10395127"/>
          </a:xfrm>
        </p:grpSpPr>
        <p:pic>
          <p:nvPicPr>
            <p:cNvPr id="18" name="object 18"/>
            <p:cNvPicPr>
              <a:picLocks/>
            </p:cNvPicPr>
            <p:nvPr/>
          </p:nvPicPr>
          <p:blipFill>
            <a:blip r:embed="rId3" cstate="print"/>
            <a:stretch>
              <a:fillRect/>
            </a:stretch>
          </p:blipFill>
          <p:spPr>
            <a:xfrm>
              <a:off x="12719050" y="913998"/>
              <a:ext cx="7372382" cy="9780665"/>
            </a:xfrm>
            <a:prstGeom prst="rect">
              <a:avLst/>
            </a:prstGeom>
          </p:spPr>
        </p:pic>
        <p:sp>
          <p:nvSpPr>
            <p:cNvPr id="19" name="object 19"/>
            <p:cNvSpPr>
              <a:spLocks noGrp="1" noRot="1" noMove="1" noResize="1" noEditPoints="1" noAdjustHandles="1" noChangeArrowheads="1" noChangeShapeType="1"/>
            </p:cNvSpPr>
            <p:nvPr/>
          </p:nvSpPr>
          <p:spPr>
            <a:xfrm>
              <a:off x="12983897" y="1361215"/>
              <a:ext cx="286385" cy="9947910"/>
            </a:xfrm>
            <a:custGeom>
              <a:avLst/>
              <a:gdLst/>
              <a:ahLst/>
              <a:cxnLst/>
              <a:rect l="l" t="t" r="r" b="b"/>
              <a:pathLst>
                <a:path w="286384" h="9947910">
                  <a:moveTo>
                    <a:pt x="286200" y="0"/>
                  </a:moveTo>
                  <a:lnTo>
                    <a:pt x="0" y="0"/>
                  </a:lnTo>
                  <a:lnTo>
                    <a:pt x="0" y="9947341"/>
                  </a:lnTo>
                  <a:lnTo>
                    <a:pt x="286200" y="9947341"/>
                  </a:lnTo>
                  <a:lnTo>
                    <a:pt x="286200" y="0"/>
                  </a:lnTo>
                  <a:close/>
                </a:path>
              </a:pathLst>
            </a:custGeom>
            <a:solidFill>
              <a:srgbClr val="F7F8F9"/>
            </a:solidFill>
          </p:spPr>
          <p:txBody>
            <a:bodyPr wrap="square" lIns="0" tIns="0" rIns="0" bIns="0" rtlCol="0"/>
            <a:lstStyle/>
            <a:p>
              <a:endParaRPr>
                <a:latin typeface="Archivo" pitchFamily="2" charset="0"/>
                <a:cs typeface="Archivo" pitchFamily="2" charset="0"/>
              </a:endParaRPr>
            </a:p>
          </p:txBody>
        </p:sp>
      </p:grpSp>
      <p:sp>
        <p:nvSpPr>
          <p:cNvPr id="20" name="object 20"/>
          <p:cNvSpPr txBox="1"/>
          <p:nvPr/>
        </p:nvSpPr>
        <p:spPr>
          <a:xfrm>
            <a:off x="14422192" y="8287377"/>
            <a:ext cx="4577080" cy="1121461"/>
          </a:xfrm>
          <a:prstGeom prst="rect">
            <a:avLst/>
          </a:prstGeom>
        </p:spPr>
        <p:txBody>
          <a:bodyPr vert="horz" wrap="square" lIns="0" tIns="13335" rIns="0" bIns="0" rtlCol="0">
            <a:spAutoFit/>
          </a:bodyPr>
          <a:lstStyle/>
          <a:p>
            <a:pPr marL="38100" marR="30480">
              <a:lnSpc>
                <a:spcPct val="100000"/>
              </a:lnSpc>
              <a:spcBef>
                <a:spcPts val="105"/>
              </a:spcBef>
            </a:pPr>
            <a:r>
              <a:rPr lang="es-MX" sz="1200" spc="5" dirty="0">
                <a:solidFill>
                  <a:srgbClr val="A0A5AA"/>
                </a:solidFill>
                <a:latin typeface="Archivo" pitchFamily="2" charset="0"/>
                <a:cs typeface="Archivo" pitchFamily="2" charset="0"/>
              </a:rPr>
              <a:t>*Investigación de mercado </a:t>
            </a:r>
            <a:r>
              <a:rPr lang="es-MX" sz="1200" spc="5" dirty="0" err="1">
                <a:solidFill>
                  <a:srgbClr val="A0A5AA"/>
                </a:solidFill>
                <a:latin typeface="Archivo" pitchFamily="2" charset="0"/>
                <a:cs typeface="Archivo" pitchFamily="2" charset="0"/>
              </a:rPr>
              <a:t>WithSecureTM</a:t>
            </a:r>
            <a:r>
              <a:rPr lang="es-MX" sz="1200" spc="5" dirty="0">
                <a:solidFill>
                  <a:srgbClr val="A0A5AA"/>
                </a:solidFill>
                <a:latin typeface="Archivo" pitchFamily="2" charset="0"/>
                <a:cs typeface="Archivo" pitchFamily="2" charset="0"/>
              </a:rPr>
              <a:t>: investigación de mercado B2B entre 3072 personas influyentes y responsables de la toma de decisiones de TI en 12 países realizada entre abril y mayo de 2022: Reino Unido, Francia, Alemania, Bélgica/Países Bajos, Finlandia, Noruega, Suecia, Dinamarca, EE. UU., Canadá y Japón</a:t>
            </a:r>
            <a:endParaRPr sz="1200" dirty="0">
              <a:latin typeface="Archivo" pitchFamily="2" charset="0"/>
              <a:cs typeface="Archivo" pitchFamily="2" charset="0"/>
            </a:endParaRPr>
          </a:p>
        </p:txBody>
      </p:sp>
      <p:sp>
        <p:nvSpPr>
          <p:cNvPr id="21" name="object 21"/>
          <p:cNvSpPr/>
          <p:nvPr/>
        </p:nvSpPr>
        <p:spPr>
          <a:xfrm>
            <a:off x="1068030" y="934528"/>
            <a:ext cx="364490" cy="133985"/>
          </a:xfrm>
          <a:custGeom>
            <a:avLst/>
            <a:gdLst/>
            <a:ahLst/>
            <a:cxnLst/>
            <a:rect l="l" t="t" r="r" b="b"/>
            <a:pathLst>
              <a:path w="364490" h="133984">
                <a:moveTo>
                  <a:pt x="364491" y="0"/>
                </a:moveTo>
                <a:lnTo>
                  <a:pt x="327016" y="0"/>
                </a:lnTo>
                <a:lnTo>
                  <a:pt x="280923" y="97620"/>
                </a:lnTo>
                <a:lnTo>
                  <a:pt x="278211" y="103379"/>
                </a:lnTo>
                <a:lnTo>
                  <a:pt x="272274" y="104028"/>
                </a:lnTo>
                <a:lnTo>
                  <a:pt x="267196" y="104017"/>
                </a:lnTo>
                <a:lnTo>
                  <a:pt x="261185" y="103347"/>
                </a:lnTo>
                <a:lnTo>
                  <a:pt x="225940" y="25726"/>
                </a:lnTo>
                <a:lnTo>
                  <a:pt x="218899" y="15238"/>
                </a:lnTo>
                <a:lnTo>
                  <a:pt x="208785" y="7223"/>
                </a:lnTo>
                <a:lnTo>
                  <a:pt x="196325" y="2104"/>
                </a:lnTo>
                <a:lnTo>
                  <a:pt x="182245" y="303"/>
                </a:lnTo>
                <a:lnTo>
                  <a:pt x="168160" y="2104"/>
                </a:lnTo>
                <a:lnTo>
                  <a:pt x="155698" y="7223"/>
                </a:lnTo>
                <a:lnTo>
                  <a:pt x="145585" y="15238"/>
                </a:lnTo>
                <a:lnTo>
                  <a:pt x="138550" y="25726"/>
                </a:lnTo>
                <a:lnTo>
                  <a:pt x="103305" y="103347"/>
                </a:lnTo>
                <a:lnTo>
                  <a:pt x="97284" y="104017"/>
                </a:lnTo>
                <a:lnTo>
                  <a:pt x="92206" y="104028"/>
                </a:lnTo>
                <a:lnTo>
                  <a:pt x="86280" y="103379"/>
                </a:lnTo>
                <a:lnTo>
                  <a:pt x="37464" y="0"/>
                </a:lnTo>
                <a:lnTo>
                  <a:pt x="0" y="0"/>
                </a:lnTo>
                <a:lnTo>
                  <a:pt x="51265" y="108572"/>
                </a:lnTo>
                <a:lnTo>
                  <a:pt x="95044" y="133503"/>
                </a:lnTo>
                <a:lnTo>
                  <a:pt x="109025" y="131638"/>
                </a:lnTo>
                <a:lnTo>
                  <a:pt x="121399" y="126496"/>
                </a:lnTo>
                <a:lnTo>
                  <a:pt x="131440" y="118499"/>
                </a:lnTo>
                <a:lnTo>
                  <a:pt x="138425" y="108070"/>
                </a:lnTo>
                <a:lnTo>
                  <a:pt x="173691" y="30407"/>
                </a:lnTo>
                <a:lnTo>
                  <a:pt x="179753" y="29779"/>
                </a:lnTo>
                <a:lnTo>
                  <a:pt x="184727" y="29779"/>
                </a:lnTo>
                <a:lnTo>
                  <a:pt x="190800" y="30407"/>
                </a:lnTo>
                <a:lnTo>
                  <a:pt x="226055" y="108070"/>
                </a:lnTo>
                <a:lnTo>
                  <a:pt x="233044" y="118499"/>
                </a:lnTo>
                <a:lnTo>
                  <a:pt x="243086" y="126496"/>
                </a:lnTo>
                <a:lnTo>
                  <a:pt x="255461" y="131638"/>
                </a:lnTo>
                <a:lnTo>
                  <a:pt x="269750" y="133503"/>
                </a:lnTo>
                <a:lnTo>
                  <a:pt x="283669" y="131740"/>
                </a:lnTo>
                <a:lnTo>
                  <a:pt x="296031" y="126723"/>
                </a:lnTo>
                <a:lnTo>
                  <a:pt x="306122" y="118864"/>
                </a:lnTo>
                <a:lnTo>
                  <a:pt x="313226" y="108572"/>
                </a:lnTo>
                <a:lnTo>
                  <a:pt x="364491" y="0"/>
                </a:lnTo>
                <a:close/>
              </a:path>
            </a:pathLst>
          </a:custGeom>
          <a:solidFill>
            <a:srgbClr val="07281C"/>
          </a:solidFill>
        </p:spPr>
        <p:txBody>
          <a:bodyPr wrap="square" lIns="0" tIns="0" rIns="0" bIns="0" rtlCol="0"/>
          <a:lstStyle/>
          <a:p>
            <a:endParaRPr/>
          </a:p>
        </p:txBody>
      </p:sp>
      <p:sp>
        <p:nvSpPr>
          <p:cNvPr id="22" name="object 22"/>
          <p:cNvSpPr/>
          <p:nvPr/>
        </p:nvSpPr>
        <p:spPr>
          <a:xfrm>
            <a:off x="1543842" y="934521"/>
            <a:ext cx="100330" cy="132715"/>
          </a:xfrm>
          <a:custGeom>
            <a:avLst/>
            <a:gdLst/>
            <a:ahLst/>
            <a:cxnLst/>
            <a:rect l="l" t="t" r="r" b="b"/>
            <a:pathLst>
              <a:path w="100330" h="132715">
                <a:moveTo>
                  <a:pt x="100091" y="0"/>
                </a:moveTo>
                <a:lnTo>
                  <a:pt x="62615" y="0"/>
                </a:lnTo>
                <a:lnTo>
                  <a:pt x="0" y="132624"/>
                </a:lnTo>
                <a:lnTo>
                  <a:pt x="37464" y="132624"/>
                </a:lnTo>
                <a:lnTo>
                  <a:pt x="100091" y="0"/>
                </a:lnTo>
                <a:close/>
              </a:path>
            </a:pathLst>
          </a:custGeom>
          <a:solidFill>
            <a:srgbClr val="07281C"/>
          </a:solidFill>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55329" y="1474166"/>
            <a:ext cx="6114997" cy="570028"/>
          </a:xfrm>
          <a:prstGeom prst="rect">
            <a:avLst/>
          </a:prstGeom>
        </p:spPr>
        <p:txBody>
          <a:bodyPr vert="horz" wrap="square" lIns="0" tIns="15875" rIns="0" bIns="0" rtlCol="0">
            <a:spAutoFit/>
          </a:bodyPr>
          <a:lstStyle/>
          <a:p>
            <a:pPr marL="12700">
              <a:lnSpc>
                <a:spcPct val="100000"/>
              </a:lnSpc>
              <a:spcBef>
                <a:spcPts val="125"/>
              </a:spcBef>
            </a:pPr>
            <a:r>
              <a:rPr lang="es-MX" sz="3600" spc="470" dirty="0">
                <a:solidFill>
                  <a:srgbClr val="001423"/>
                </a:solidFill>
                <a:latin typeface="TitlingGothicFB Normal Medium" panose="02000603040000020004" pitchFamily="50" charset="0"/>
                <a:cs typeface="Tahoma"/>
              </a:rPr>
              <a:t>Nuestros Expertos</a:t>
            </a:r>
            <a:endParaRPr sz="3600" dirty="0">
              <a:latin typeface="TitlingGothicFB Normal Medium" panose="02000603040000020004" pitchFamily="50" charset="0"/>
              <a:cs typeface="Tahoma"/>
            </a:endParaRPr>
          </a:p>
        </p:txBody>
      </p:sp>
      <p:sp>
        <p:nvSpPr>
          <p:cNvPr id="3" name="object 3"/>
          <p:cNvSpPr txBox="1"/>
          <p:nvPr/>
        </p:nvSpPr>
        <p:spPr>
          <a:xfrm>
            <a:off x="1055330" y="7254094"/>
            <a:ext cx="5110520" cy="918841"/>
          </a:xfrm>
          <a:prstGeom prst="rect">
            <a:avLst/>
          </a:prstGeom>
        </p:spPr>
        <p:txBody>
          <a:bodyPr vert="horz" wrap="square" lIns="0" tIns="53975" rIns="0" bIns="0" rtlCol="0">
            <a:spAutoFit/>
          </a:bodyPr>
          <a:lstStyle/>
          <a:p>
            <a:pPr marL="12700">
              <a:lnSpc>
                <a:spcPct val="100000"/>
              </a:lnSpc>
              <a:spcBef>
                <a:spcPts val="425"/>
              </a:spcBef>
            </a:pPr>
            <a:r>
              <a:rPr lang="es-MX" sz="1650" b="1" spc="-5" dirty="0" err="1">
                <a:solidFill>
                  <a:srgbClr val="001423"/>
                </a:solidFill>
                <a:latin typeface="Archivo" pitchFamily="2" charset="0"/>
                <a:cs typeface="Archivo" pitchFamily="2" charset="0"/>
              </a:rPr>
              <a:t>Dmitriy</a:t>
            </a:r>
            <a:r>
              <a:rPr lang="es-MX" sz="1650" b="1" spc="-5" dirty="0">
                <a:solidFill>
                  <a:srgbClr val="001423"/>
                </a:solidFill>
                <a:latin typeface="Archivo" pitchFamily="2" charset="0"/>
                <a:cs typeface="Archivo" pitchFamily="2" charset="0"/>
              </a:rPr>
              <a:t> </a:t>
            </a:r>
            <a:r>
              <a:rPr lang="es-MX" sz="1650" b="1" spc="-5" dirty="0" err="1">
                <a:solidFill>
                  <a:srgbClr val="001423"/>
                </a:solidFill>
                <a:latin typeface="Archivo" pitchFamily="2" charset="0"/>
                <a:cs typeface="Archivo" pitchFamily="2" charset="0"/>
              </a:rPr>
              <a:t>Viktorov</a:t>
            </a:r>
            <a:endParaRPr lang="es-MX" sz="1650" b="1" spc="-5" dirty="0">
              <a:solidFill>
                <a:srgbClr val="001423"/>
              </a:solidFill>
              <a:latin typeface="Archivo" pitchFamily="2" charset="0"/>
              <a:cs typeface="Archivo" pitchFamily="2" charset="0"/>
            </a:endParaRPr>
          </a:p>
          <a:p>
            <a:pPr marL="12700">
              <a:lnSpc>
                <a:spcPct val="100000"/>
              </a:lnSpc>
              <a:spcBef>
                <a:spcPts val="425"/>
              </a:spcBef>
            </a:pPr>
            <a:r>
              <a:rPr lang="es-MX" sz="1650" spc="-5" dirty="0">
                <a:solidFill>
                  <a:srgbClr val="001423"/>
                </a:solidFill>
                <a:latin typeface="Archivo" pitchFamily="2" charset="0"/>
                <a:cs typeface="Archivo" pitchFamily="2" charset="0"/>
              </a:rPr>
              <a:t>Jefe de Producto y Tecnología, Cloud Protection, </a:t>
            </a:r>
          </a:p>
          <a:p>
            <a:pPr marL="12700">
              <a:lnSpc>
                <a:spcPct val="100000"/>
              </a:lnSpc>
              <a:spcBef>
                <a:spcPts val="425"/>
              </a:spcBef>
            </a:pPr>
            <a:r>
              <a:rPr sz="1650" i="1" spc="-10" dirty="0">
                <a:solidFill>
                  <a:srgbClr val="001423"/>
                </a:solidFill>
                <a:latin typeface="Archivo" pitchFamily="2" charset="0"/>
                <a:cs typeface="Archivo" pitchFamily="2" charset="0"/>
              </a:rPr>
              <a:t>WithSecure™</a:t>
            </a:r>
            <a:endParaRPr sz="1650" dirty="0">
              <a:latin typeface="Archivo" pitchFamily="2" charset="0"/>
              <a:cs typeface="Archivo" pitchFamily="2" charset="0"/>
            </a:endParaRPr>
          </a:p>
        </p:txBody>
      </p:sp>
      <p:sp>
        <p:nvSpPr>
          <p:cNvPr id="4" name="object 4"/>
          <p:cNvSpPr txBox="1"/>
          <p:nvPr/>
        </p:nvSpPr>
        <p:spPr>
          <a:xfrm>
            <a:off x="1055330" y="8426833"/>
            <a:ext cx="5588000" cy="2067041"/>
          </a:xfrm>
          <a:prstGeom prst="rect">
            <a:avLst/>
          </a:prstGeom>
        </p:spPr>
        <p:txBody>
          <a:bodyPr vert="horz" wrap="square" lIns="0" tIns="12700" rIns="0" bIns="0" rtlCol="0">
            <a:spAutoFit/>
          </a:bodyPr>
          <a:lstStyle/>
          <a:p>
            <a:pPr marL="12700" marR="260985">
              <a:lnSpc>
                <a:spcPct val="116599"/>
              </a:lnSpc>
              <a:spcBef>
                <a:spcPts val="100"/>
              </a:spcBef>
            </a:pPr>
            <a:r>
              <a:rPr lang="es-MX" sz="1650" spc="10" dirty="0" err="1">
                <a:solidFill>
                  <a:srgbClr val="001423"/>
                </a:solidFill>
                <a:latin typeface="Archivo" pitchFamily="2" charset="0"/>
                <a:cs typeface="Archivo" pitchFamily="2" charset="0"/>
              </a:rPr>
              <a:t>Dmitriy</a:t>
            </a:r>
            <a:r>
              <a:rPr lang="es-MX" sz="1650" spc="10" dirty="0">
                <a:solidFill>
                  <a:srgbClr val="001423"/>
                </a:solidFill>
                <a:latin typeface="Archivo" pitchFamily="2" charset="0"/>
                <a:cs typeface="Archivo" pitchFamily="2" charset="0"/>
              </a:rPr>
              <a:t> es un profesional experimentado en productos y seguridad apasionado por resolver problemas complejos y ayudar a los clientes a mantener sus servicios digitales y en la nube seguros y protegidos. Ha ocupado diferentes puestos en I+D, gestión de productos y oficina de tecnología, y actualmente lidera el desarrollo de productos de Cloud Protection para Salesforce.</a:t>
            </a:r>
            <a:endParaRPr sz="1650" dirty="0">
              <a:latin typeface="Archivo" pitchFamily="2" charset="0"/>
              <a:cs typeface="Archivo" pitchFamily="2" charset="0"/>
            </a:endParaRPr>
          </a:p>
        </p:txBody>
      </p:sp>
      <p:sp>
        <p:nvSpPr>
          <p:cNvPr id="5" name="object 5"/>
          <p:cNvSpPr txBox="1"/>
          <p:nvPr/>
        </p:nvSpPr>
        <p:spPr>
          <a:xfrm>
            <a:off x="7170326" y="7254094"/>
            <a:ext cx="3262723" cy="903581"/>
          </a:xfrm>
          <a:prstGeom prst="rect">
            <a:avLst/>
          </a:prstGeom>
        </p:spPr>
        <p:txBody>
          <a:bodyPr vert="horz" wrap="square" lIns="0" tIns="12700" rIns="0" bIns="0" rtlCol="0">
            <a:spAutoFit/>
          </a:bodyPr>
          <a:lstStyle/>
          <a:p>
            <a:pPr marL="12700" marR="5080">
              <a:lnSpc>
                <a:spcPct val="116599"/>
              </a:lnSpc>
              <a:spcBef>
                <a:spcPts val="100"/>
              </a:spcBef>
            </a:pPr>
            <a:r>
              <a:rPr lang="es-PE" sz="1650" b="1" dirty="0">
                <a:solidFill>
                  <a:srgbClr val="001423"/>
                </a:solidFill>
                <a:latin typeface="Archivo" pitchFamily="2" charset="0"/>
                <a:cs typeface="Archivo" pitchFamily="2" charset="0"/>
              </a:rPr>
              <a:t>P</a:t>
            </a:r>
            <a:r>
              <a:rPr lang="es-PE" sz="1650" b="1" spc="15" dirty="0">
                <a:solidFill>
                  <a:srgbClr val="001423"/>
                </a:solidFill>
                <a:latin typeface="Archivo" pitchFamily="2" charset="0"/>
                <a:cs typeface="Archivo" pitchFamily="2" charset="0"/>
              </a:rPr>
              <a:t>an</a:t>
            </a:r>
            <a:r>
              <a:rPr lang="es-PE" sz="1650" b="1" spc="-30" dirty="0">
                <a:solidFill>
                  <a:srgbClr val="001423"/>
                </a:solidFill>
                <a:latin typeface="Archivo" pitchFamily="2" charset="0"/>
                <a:cs typeface="Archivo" pitchFamily="2" charset="0"/>
              </a:rPr>
              <a:t>k</a:t>
            </a:r>
            <a:r>
              <a:rPr lang="es-PE" sz="1650" b="1" spc="5" dirty="0">
                <a:solidFill>
                  <a:srgbClr val="001423"/>
                </a:solidFill>
                <a:latin typeface="Archivo" pitchFamily="2" charset="0"/>
                <a:cs typeface="Archivo" pitchFamily="2" charset="0"/>
              </a:rPr>
              <a:t>aj</a:t>
            </a:r>
            <a:r>
              <a:rPr lang="es-PE" sz="1650" b="1" spc="-140" dirty="0">
                <a:solidFill>
                  <a:srgbClr val="001423"/>
                </a:solidFill>
                <a:latin typeface="Archivo" pitchFamily="2" charset="0"/>
                <a:cs typeface="Archivo" pitchFamily="2" charset="0"/>
              </a:rPr>
              <a:t> </a:t>
            </a:r>
            <a:r>
              <a:rPr lang="es-PE" sz="1650" b="1" dirty="0" err="1">
                <a:solidFill>
                  <a:srgbClr val="001423"/>
                </a:solidFill>
                <a:latin typeface="Archivo" pitchFamily="2" charset="0"/>
                <a:cs typeface="Archivo" pitchFamily="2" charset="0"/>
              </a:rPr>
              <a:t>Par</a:t>
            </a:r>
            <a:r>
              <a:rPr lang="es-PE" sz="1650" b="1" spc="-10" dirty="0" err="1">
                <a:solidFill>
                  <a:srgbClr val="001423"/>
                </a:solidFill>
                <a:latin typeface="Archivo" pitchFamily="2" charset="0"/>
                <a:cs typeface="Archivo" pitchFamily="2" charset="0"/>
              </a:rPr>
              <a:t>y</a:t>
            </a:r>
            <a:r>
              <a:rPr lang="es-PE" sz="1650" b="1" dirty="0" err="1">
                <a:solidFill>
                  <a:srgbClr val="001423"/>
                </a:solidFill>
                <a:latin typeface="Archivo" pitchFamily="2" charset="0"/>
                <a:cs typeface="Archivo" pitchFamily="2" charset="0"/>
              </a:rPr>
              <a:t>ani</a:t>
            </a:r>
            <a:endParaRPr lang="es-PE" sz="1650" b="1" dirty="0">
              <a:solidFill>
                <a:srgbClr val="001423"/>
              </a:solidFill>
              <a:latin typeface="Archivo" pitchFamily="2" charset="0"/>
              <a:cs typeface="Archivo" pitchFamily="2" charset="0"/>
            </a:endParaRPr>
          </a:p>
          <a:p>
            <a:pPr marL="12700" marR="5080">
              <a:lnSpc>
                <a:spcPct val="116599"/>
              </a:lnSpc>
              <a:spcBef>
                <a:spcPts val="100"/>
              </a:spcBef>
            </a:pPr>
            <a:r>
              <a:rPr lang="es-PE" sz="1650" i="1" spc="-5" dirty="0">
                <a:solidFill>
                  <a:srgbClr val="001423"/>
                </a:solidFill>
                <a:latin typeface="Archivo" pitchFamily="2" charset="0"/>
                <a:cs typeface="Archivo" pitchFamily="2" charset="0"/>
              </a:rPr>
              <a:t>Líder técnico de Salesforce,</a:t>
            </a:r>
          </a:p>
          <a:p>
            <a:pPr marL="12700" marR="5080">
              <a:lnSpc>
                <a:spcPct val="116599"/>
              </a:lnSpc>
              <a:spcBef>
                <a:spcPts val="100"/>
              </a:spcBef>
            </a:pPr>
            <a:r>
              <a:rPr lang="es-PE" sz="1650" i="1" spc="-5" dirty="0">
                <a:solidFill>
                  <a:srgbClr val="001423"/>
                </a:solidFill>
                <a:latin typeface="Archivo" pitchFamily="2" charset="0"/>
                <a:cs typeface="Archivo" pitchFamily="2" charset="0"/>
              </a:rPr>
              <a:t> </a:t>
            </a:r>
            <a:r>
              <a:rPr sz="1650" i="1" spc="-10" dirty="0">
                <a:solidFill>
                  <a:srgbClr val="001423"/>
                </a:solidFill>
                <a:latin typeface="Archivo" pitchFamily="2" charset="0"/>
                <a:cs typeface="Archivo" pitchFamily="2" charset="0"/>
              </a:rPr>
              <a:t>WithSecure™</a:t>
            </a:r>
            <a:endParaRPr sz="1650" dirty="0">
              <a:latin typeface="Archivo" pitchFamily="2" charset="0"/>
              <a:cs typeface="Archivo" pitchFamily="2" charset="0"/>
            </a:endParaRPr>
          </a:p>
        </p:txBody>
      </p:sp>
      <p:sp>
        <p:nvSpPr>
          <p:cNvPr id="6" name="object 6"/>
          <p:cNvSpPr txBox="1"/>
          <p:nvPr/>
        </p:nvSpPr>
        <p:spPr>
          <a:xfrm>
            <a:off x="7144902" y="8720018"/>
            <a:ext cx="5809615" cy="2079865"/>
          </a:xfrm>
          <a:prstGeom prst="rect">
            <a:avLst/>
          </a:prstGeom>
        </p:spPr>
        <p:txBody>
          <a:bodyPr vert="horz" wrap="square" lIns="0" tIns="12700" rIns="0" bIns="0" rtlCol="0">
            <a:spAutoFit/>
          </a:bodyPr>
          <a:lstStyle/>
          <a:p>
            <a:pPr marL="38100" marR="30480">
              <a:lnSpc>
                <a:spcPct val="116599"/>
              </a:lnSpc>
              <a:spcBef>
                <a:spcPts val="100"/>
              </a:spcBef>
            </a:pPr>
            <a:r>
              <a:rPr lang="es-MX" sz="1650" spc="-15" dirty="0">
                <a:solidFill>
                  <a:srgbClr val="001423"/>
                </a:solidFill>
                <a:latin typeface="Archivo" pitchFamily="2" charset="0"/>
                <a:cs typeface="Archivo" pitchFamily="2" charset="0"/>
              </a:rPr>
              <a:t>Pankaj es un experto desarrollador y consultor de Salesforce con múltiples proyectos desarrollados para clientes en las regiones de EE. UU., Reino Unido y APAC. Su cargo reciente se enfoca en liderar el equipo de desarrollo de CRM en </a:t>
            </a:r>
            <a:r>
              <a:rPr lang="es-PE" sz="1650" i="1" spc="-5" dirty="0">
                <a:solidFill>
                  <a:srgbClr val="001423"/>
                </a:solidFill>
                <a:latin typeface="Arial"/>
                <a:cs typeface="Arial"/>
              </a:rPr>
              <a:t> </a:t>
            </a:r>
            <a:r>
              <a:rPr lang="es-PE" sz="1650" spc="-10" dirty="0">
                <a:solidFill>
                  <a:srgbClr val="001423"/>
                </a:solidFill>
                <a:latin typeface="Archivo" pitchFamily="2" charset="0"/>
                <a:cs typeface="Archivo" pitchFamily="2" charset="0"/>
              </a:rPr>
              <a:t>WithSecure™</a:t>
            </a:r>
            <a:r>
              <a:rPr lang="es-PE" sz="1650" dirty="0">
                <a:latin typeface="Archivo" pitchFamily="2" charset="0"/>
                <a:cs typeface="Archivo" pitchFamily="2" charset="0"/>
              </a:rPr>
              <a:t> </a:t>
            </a:r>
            <a:r>
              <a:rPr lang="es-MX" sz="1650" spc="-15" dirty="0">
                <a:solidFill>
                  <a:srgbClr val="001423"/>
                </a:solidFill>
                <a:latin typeface="Archivo" pitchFamily="2" charset="0"/>
                <a:cs typeface="Archivo" pitchFamily="2" charset="0"/>
              </a:rPr>
              <a:t>para asegurarse de que las ventas y los servicios funcionen de manera segura con las necesidades de sus clientes.</a:t>
            </a:r>
            <a:endParaRPr sz="1650" dirty="0">
              <a:latin typeface="Archivo" pitchFamily="2" charset="0"/>
              <a:cs typeface="Archivo" pitchFamily="2" charset="0"/>
            </a:endParaRPr>
          </a:p>
        </p:txBody>
      </p:sp>
      <p:sp>
        <p:nvSpPr>
          <p:cNvPr id="7" name="object 7"/>
          <p:cNvSpPr txBox="1"/>
          <p:nvPr/>
        </p:nvSpPr>
        <p:spPr>
          <a:xfrm>
            <a:off x="13285298" y="6667724"/>
            <a:ext cx="5110519" cy="893193"/>
          </a:xfrm>
          <a:prstGeom prst="rect">
            <a:avLst/>
          </a:prstGeom>
        </p:spPr>
        <p:txBody>
          <a:bodyPr vert="horz" wrap="square" lIns="0" tIns="53975" rIns="0" bIns="0" rtlCol="0">
            <a:spAutoFit/>
          </a:bodyPr>
          <a:lstStyle/>
          <a:p>
            <a:pPr marL="12700">
              <a:lnSpc>
                <a:spcPct val="100000"/>
              </a:lnSpc>
              <a:spcBef>
                <a:spcPts val="425"/>
              </a:spcBef>
            </a:pPr>
            <a:r>
              <a:rPr sz="1650" b="1" dirty="0">
                <a:solidFill>
                  <a:srgbClr val="001423"/>
                </a:solidFill>
                <a:latin typeface="Archivo" pitchFamily="2" charset="0"/>
                <a:cs typeface="Archivo" pitchFamily="2" charset="0"/>
              </a:rPr>
              <a:t>Doug</a:t>
            </a:r>
            <a:r>
              <a:rPr sz="1650" b="1" spc="-140" dirty="0">
                <a:solidFill>
                  <a:srgbClr val="001423"/>
                </a:solidFill>
                <a:latin typeface="Archivo" pitchFamily="2" charset="0"/>
                <a:cs typeface="Archivo" pitchFamily="2" charset="0"/>
              </a:rPr>
              <a:t> </a:t>
            </a:r>
            <a:r>
              <a:rPr sz="1650" b="1" spc="20" dirty="0">
                <a:solidFill>
                  <a:srgbClr val="001423"/>
                </a:solidFill>
                <a:latin typeface="Archivo" pitchFamily="2" charset="0"/>
                <a:cs typeface="Archivo" pitchFamily="2" charset="0"/>
              </a:rPr>
              <a:t>Mer</a:t>
            </a:r>
            <a:r>
              <a:rPr sz="1650" b="1" spc="-10" dirty="0">
                <a:solidFill>
                  <a:srgbClr val="001423"/>
                </a:solidFill>
                <a:latin typeface="Archivo" pitchFamily="2" charset="0"/>
                <a:cs typeface="Archivo" pitchFamily="2" charset="0"/>
              </a:rPr>
              <a:t>r</a:t>
            </a:r>
            <a:r>
              <a:rPr sz="1650" b="1" spc="20" dirty="0">
                <a:solidFill>
                  <a:srgbClr val="001423"/>
                </a:solidFill>
                <a:latin typeface="Archivo" pitchFamily="2" charset="0"/>
                <a:cs typeface="Archivo" pitchFamily="2" charset="0"/>
              </a:rPr>
              <a:t>ett</a:t>
            </a:r>
            <a:endParaRPr sz="1650" dirty="0">
              <a:latin typeface="Archivo" pitchFamily="2" charset="0"/>
              <a:cs typeface="Archivo" pitchFamily="2" charset="0"/>
            </a:endParaRPr>
          </a:p>
          <a:p>
            <a:pPr marL="12700">
              <a:lnSpc>
                <a:spcPct val="100000"/>
              </a:lnSpc>
              <a:spcBef>
                <a:spcPts val="330"/>
              </a:spcBef>
            </a:pPr>
            <a:r>
              <a:rPr lang="es-MX" sz="1650" i="1" dirty="0">
                <a:solidFill>
                  <a:srgbClr val="001423"/>
                </a:solidFill>
                <a:latin typeface="Archivo" pitchFamily="2" charset="0"/>
                <a:cs typeface="Archivo" pitchFamily="2" charset="0"/>
              </a:rPr>
              <a:t>Seguridad de Salesforce, Cumplimiento,</a:t>
            </a:r>
          </a:p>
          <a:p>
            <a:pPr marL="12700">
              <a:lnSpc>
                <a:spcPct val="100000"/>
              </a:lnSpc>
              <a:spcBef>
                <a:spcPts val="330"/>
              </a:spcBef>
            </a:pPr>
            <a:r>
              <a:rPr lang="es-MX" sz="1650" i="1" dirty="0">
                <a:solidFill>
                  <a:srgbClr val="001423"/>
                </a:solidFill>
                <a:latin typeface="Archivo" pitchFamily="2" charset="0"/>
                <a:cs typeface="Archivo" pitchFamily="2" charset="0"/>
              </a:rPr>
              <a:t>Especialista en privacidad y resiliencia, Platinum7</a:t>
            </a:r>
            <a:endParaRPr lang="en-US" sz="1650" dirty="0">
              <a:latin typeface="Archivo" pitchFamily="2" charset="0"/>
              <a:cs typeface="Archivo" pitchFamily="2" charset="0"/>
            </a:endParaRPr>
          </a:p>
        </p:txBody>
      </p:sp>
      <p:sp>
        <p:nvSpPr>
          <p:cNvPr id="8" name="object 8"/>
          <p:cNvSpPr txBox="1"/>
          <p:nvPr/>
        </p:nvSpPr>
        <p:spPr>
          <a:xfrm>
            <a:off x="13285299" y="7840464"/>
            <a:ext cx="5686425" cy="2958246"/>
          </a:xfrm>
          <a:prstGeom prst="rect">
            <a:avLst/>
          </a:prstGeom>
        </p:spPr>
        <p:txBody>
          <a:bodyPr vert="horz" wrap="square" lIns="0" tIns="12700" rIns="0" bIns="0" rtlCol="0">
            <a:spAutoFit/>
          </a:bodyPr>
          <a:lstStyle/>
          <a:p>
            <a:pPr marL="12700" marR="5080">
              <a:lnSpc>
                <a:spcPct val="116599"/>
              </a:lnSpc>
              <a:spcBef>
                <a:spcPts val="100"/>
              </a:spcBef>
            </a:pPr>
            <a:r>
              <a:rPr lang="es-MX" sz="1650" spc="10" dirty="0">
                <a:solidFill>
                  <a:srgbClr val="001423"/>
                </a:solidFill>
                <a:latin typeface="Archivo" pitchFamily="2" charset="0"/>
                <a:cs typeface="Archivo" pitchFamily="2" charset="0"/>
              </a:rPr>
              <a:t>Doug es un apasionado defensor de la seguridad que trabajó en Salesforce durante 13 años como especialista en plataformas y seguridad en el Reino Unido y Australia. Durante ese tiempo, ayudó a muchos clientes a comprender el enfoque de Salesforce hacia la seguridad y la infraestructura y los guió para maximizar la seguridad de sus datos almacenados en la Plataforma de Salesforce. En junio de 2021, Doug comenzó su propia consultoría, Platinum7, enfocándose únicamente en la seguridad, el cumplimiento y la resiliencia de Salesforce.</a:t>
            </a:r>
            <a:endParaRPr sz="1650" dirty="0">
              <a:latin typeface="Archivo" pitchFamily="2" charset="0"/>
              <a:cs typeface="Archivo" pitchFamily="2" charset="0"/>
            </a:endParaRPr>
          </a:p>
        </p:txBody>
      </p:sp>
      <p:grpSp>
        <p:nvGrpSpPr>
          <p:cNvPr id="9" name="object 9"/>
          <p:cNvGrpSpPr/>
          <p:nvPr/>
        </p:nvGrpSpPr>
        <p:grpSpPr>
          <a:xfrm>
            <a:off x="14638297" y="2886858"/>
            <a:ext cx="2958465" cy="3382645"/>
            <a:chOff x="14638297" y="2886858"/>
            <a:chExt cx="2958465" cy="3382645"/>
          </a:xfrm>
        </p:grpSpPr>
        <p:pic>
          <p:nvPicPr>
            <p:cNvPr id="10" name="object 10"/>
            <p:cNvPicPr/>
            <p:nvPr/>
          </p:nvPicPr>
          <p:blipFill>
            <a:blip r:embed="rId2" cstate="print"/>
            <a:stretch>
              <a:fillRect/>
            </a:stretch>
          </p:blipFill>
          <p:spPr>
            <a:xfrm>
              <a:off x="14695999" y="2886858"/>
              <a:ext cx="2900207" cy="3382605"/>
            </a:xfrm>
            <a:prstGeom prst="rect">
              <a:avLst/>
            </a:prstGeom>
          </p:spPr>
        </p:pic>
        <p:pic>
          <p:nvPicPr>
            <p:cNvPr id="11" name="object 11"/>
            <p:cNvPicPr/>
            <p:nvPr/>
          </p:nvPicPr>
          <p:blipFill>
            <a:blip r:embed="rId3" cstate="print"/>
            <a:stretch>
              <a:fillRect/>
            </a:stretch>
          </p:blipFill>
          <p:spPr>
            <a:xfrm>
              <a:off x="14638297" y="3315163"/>
              <a:ext cx="2513012" cy="2525999"/>
            </a:xfrm>
            <a:prstGeom prst="rect">
              <a:avLst/>
            </a:prstGeom>
          </p:spPr>
        </p:pic>
      </p:grpSp>
      <p:grpSp>
        <p:nvGrpSpPr>
          <p:cNvPr id="12" name="object 12"/>
          <p:cNvGrpSpPr/>
          <p:nvPr/>
        </p:nvGrpSpPr>
        <p:grpSpPr>
          <a:xfrm>
            <a:off x="8533771" y="2886858"/>
            <a:ext cx="2968625" cy="3382645"/>
            <a:chOff x="8533771" y="2886858"/>
            <a:chExt cx="2968625" cy="3382645"/>
          </a:xfrm>
        </p:grpSpPr>
        <p:pic>
          <p:nvPicPr>
            <p:cNvPr id="13" name="object 13"/>
            <p:cNvPicPr/>
            <p:nvPr/>
          </p:nvPicPr>
          <p:blipFill>
            <a:blip r:embed="rId2" cstate="print"/>
            <a:stretch>
              <a:fillRect/>
            </a:stretch>
          </p:blipFill>
          <p:spPr>
            <a:xfrm>
              <a:off x="8601945" y="2886858"/>
              <a:ext cx="2900209" cy="3382608"/>
            </a:xfrm>
            <a:prstGeom prst="rect">
              <a:avLst/>
            </a:prstGeom>
          </p:spPr>
        </p:pic>
        <p:pic>
          <p:nvPicPr>
            <p:cNvPr id="14" name="object 14"/>
            <p:cNvPicPr/>
            <p:nvPr/>
          </p:nvPicPr>
          <p:blipFill>
            <a:blip r:embed="rId4" cstate="print"/>
            <a:stretch>
              <a:fillRect/>
            </a:stretch>
          </p:blipFill>
          <p:spPr>
            <a:xfrm>
              <a:off x="8533771" y="3315163"/>
              <a:ext cx="2513001" cy="2525999"/>
            </a:xfrm>
            <a:prstGeom prst="rect">
              <a:avLst/>
            </a:prstGeom>
          </p:spPr>
        </p:pic>
      </p:grpSp>
      <p:grpSp>
        <p:nvGrpSpPr>
          <p:cNvPr id="15" name="object 15"/>
          <p:cNvGrpSpPr/>
          <p:nvPr/>
        </p:nvGrpSpPr>
        <p:grpSpPr>
          <a:xfrm>
            <a:off x="2430266" y="2886858"/>
            <a:ext cx="2962275" cy="3382645"/>
            <a:chOff x="2430266" y="2886858"/>
            <a:chExt cx="2962275" cy="3382645"/>
          </a:xfrm>
        </p:grpSpPr>
        <p:pic>
          <p:nvPicPr>
            <p:cNvPr id="16" name="object 16"/>
            <p:cNvPicPr/>
            <p:nvPr/>
          </p:nvPicPr>
          <p:blipFill>
            <a:blip r:embed="rId2" cstate="print"/>
            <a:stretch>
              <a:fillRect/>
            </a:stretch>
          </p:blipFill>
          <p:spPr>
            <a:xfrm>
              <a:off x="2492070" y="2886858"/>
              <a:ext cx="2900209" cy="3382608"/>
            </a:xfrm>
            <a:prstGeom prst="rect">
              <a:avLst/>
            </a:prstGeom>
          </p:spPr>
        </p:pic>
        <p:pic>
          <p:nvPicPr>
            <p:cNvPr id="17" name="object 17"/>
            <p:cNvPicPr/>
            <p:nvPr/>
          </p:nvPicPr>
          <p:blipFill>
            <a:blip r:embed="rId5" cstate="print"/>
            <a:stretch>
              <a:fillRect/>
            </a:stretch>
          </p:blipFill>
          <p:spPr>
            <a:xfrm>
              <a:off x="2430266" y="3315163"/>
              <a:ext cx="2513006" cy="2525999"/>
            </a:xfrm>
            <a:prstGeom prst="rect">
              <a:avLst/>
            </a:prstGeom>
          </p:spPr>
        </p:pic>
      </p:grpSp>
      <p:sp>
        <p:nvSpPr>
          <p:cNvPr id="18" name="object 18"/>
          <p:cNvSpPr/>
          <p:nvPr/>
        </p:nvSpPr>
        <p:spPr>
          <a:xfrm>
            <a:off x="1068019" y="934535"/>
            <a:ext cx="364490" cy="133985"/>
          </a:xfrm>
          <a:custGeom>
            <a:avLst/>
            <a:gdLst/>
            <a:ahLst/>
            <a:cxnLst/>
            <a:rect l="l" t="t" r="r" b="b"/>
            <a:pathLst>
              <a:path w="364490" h="133984">
                <a:moveTo>
                  <a:pt x="364490" y="0"/>
                </a:moveTo>
                <a:lnTo>
                  <a:pt x="327025" y="0"/>
                </a:lnTo>
                <a:lnTo>
                  <a:pt x="280924" y="97624"/>
                </a:lnTo>
                <a:lnTo>
                  <a:pt x="278218" y="103378"/>
                </a:lnTo>
                <a:lnTo>
                  <a:pt x="272275" y="104025"/>
                </a:lnTo>
                <a:lnTo>
                  <a:pt x="267195" y="104013"/>
                </a:lnTo>
                <a:lnTo>
                  <a:pt x="261188" y="103352"/>
                </a:lnTo>
                <a:lnTo>
                  <a:pt x="225945" y="25730"/>
                </a:lnTo>
                <a:lnTo>
                  <a:pt x="218909" y="15240"/>
                </a:lnTo>
                <a:lnTo>
                  <a:pt x="208788" y="7226"/>
                </a:lnTo>
                <a:lnTo>
                  <a:pt x="196329" y="2108"/>
                </a:lnTo>
                <a:lnTo>
                  <a:pt x="182245" y="304"/>
                </a:lnTo>
                <a:lnTo>
                  <a:pt x="168160" y="2108"/>
                </a:lnTo>
                <a:lnTo>
                  <a:pt x="155702" y="7226"/>
                </a:lnTo>
                <a:lnTo>
                  <a:pt x="145592" y="15240"/>
                </a:lnTo>
                <a:lnTo>
                  <a:pt x="138557" y="25730"/>
                </a:lnTo>
                <a:lnTo>
                  <a:pt x="103314" y="103352"/>
                </a:lnTo>
                <a:lnTo>
                  <a:pt x="97294" y="104013"/>
                </a:lnTo>
                <a:lnTo>
                  <a:pt x="92214" y="104025"/>
                </a:lnTo>
                <a:lnTo>
                  <a:pt x="86283" y="103378"/>
                </a:lnTo>
                <a:lnTo>
                  <a:pt x="37465" y="0"/>
                </a:lnTo>
                <a:lnTo>
                  <a:pt x="0" y="0"/>
                </a:lnTo>
                <a:lnTo>
                  <a:pt x="51269" y="108572"/>
                </a:lnTo>
                <a:lnTo>
                  <a:pt x="95046" y="133502"/>
                </a:lnTo>
                <a:lnTo>
                  <a:pt x="109029" y="131635"/>
                </a:lnTo>
                <a:lnTo>
                  <a:pt x="121399" y="126492"/>
                </a:lnTo>
                <a:lnTo>
                  <a:pt x="131445" y="118503"/>
                </a:lnTo>
                <a:lnTo>
                  <a:pt x="138430" y="108064"/>
                </a:lnTo>
                <a:lnTo>
                  <a:pt x="173697" y="30403"/>
                </a:lnTo>
                <a:lnTo>
                  <a:pt x="179755" y="29781"/>
                </a:lnTo>
                <a:lnTo>
                  <a:pt x="184734" y="29781"/>
                </a:lnTo>
                <a:lnTo>
                  <a:pt x="190804" y="30403"/>
                </a:lnTo>
                <a:lnTo>
                  <a:pt x="226060" y="108064"/>
                </a:lnTo>
                <a:lnTo>
                  <a:pt x="233045" y="118503"/>
                </a:lnTo>
                <a:lnTo>
                  <a:pt x="243090" y="126492"/>
                </a:lnTo>
                <a:lnTo>
                  <a:pt x="255460" y="131635"/>
                </a:lnTo>
                <a:lnTo>
                  <a:pt x="269760" y="133502"/>
                </a:lnTo>
                <a:lnTo>
                  <a:pt x="283679" y="131737"/>
                </a:lnTo>
                <a:lnTo>
                  <a:pt x="296037" y="126720"/>
                </a:lnTo>
                <a:lnTo>
                  <a:pt x="306133" y="118859"/>
                </a:lnTo>
                <a:lnTo>
                  <a:pt x="313232" y="108572"/>
                </a:lnTo>
                <a:lnTo>
                  <a:pt x="364490" y="0"/>
                </a:lnTo>
                <a:close/>
              </a:path>
            </a:pathLst>
          </a:custGeom>
          <a:solidFill>
            <a:srgbClr val="07281C"/>
          </a:solidFill>
        </p:spPr>
        <p:txBody>
          <a:bodyPr wrap="square" lIns="0" tIns="0" rIns="0" bIns="0" rtlCol="0"/>
          <a:lstStyle/>
          <a:p>
            <a:endParaRPr/>
          </a:p>
        </p:txBody>
      </p:sp>
      <p:sp>
        <p:nvSpPr>
          <p:cNvPr id="19" name="object 19"/>
          <p:cNvSpPr/>
          <p:nvPr/>
        </p:nvSpPr>
        <p:spPr>
          <a:xfrm>
            <a:off x="1543837" y="934522"/>
            <a:ext cx="100330" cy="132715"/>
          </a:xfrm>
          <a:custGeom>
            <a:avLst/>
            <a:gdLst/>
            <a:ahLst/>
            <a:cxnLst/>
            <a:rect l="l" t="t" r="r" b="b"/>
            <a:pathLst>
              <a:path w="100330" h="132715">
                <a:moveTo>
                  <a:pt x="100088" y="0"/>
                </a:moveTo>
                <a:lnTo>
                  <a:pt x="62611" y="0"/>
                </a:lnTo>
                <a:lnTo>
                  <a:pt x="0" y="132626"/>
                </a:lnTo>
                <a:lnTo>
                  <a:pt x="37465" y="132626"/>
                </a:lnTo>
                <a:lnTo>
                  <a:pt x="100088" y="0"/>
                </a:lnTo>
                <a:close/>
              </a:path>
            </a:pathLst>
          </a:custGeom>
          <a:solidFill>
            <a:srgbClr val="07281C"/>
          </a:solidFill>
        </p:spPr>
        <p:txBody>
          <a:bodyPr wrap="square" lIns="0" tIns="0" rIns="0" bIns="0" rtlCol="0"/>
          <a:lstStyle/>
          <a:p>
            <a:endParaRPr/>
          </a:p>
        </p:txBody>
      </p:sp>
      <p:sp>
        <p:nvSpPr>
          <p:cNvPr id="20" name="object 20"/>
          <p:cNvSpPr txBox="1"/>
          <p:nvPr/>
        </p:nvSpPr>
        <p:spPr>
          <a:xfrm>
            <a:off x="12601578" y="908737"/>
            <a:ext cx="4918710" cy="201930"/>
          </a:xfrm>
          <a:prstGeom prst="rect">
            <a:avLst/>
          </a:prstGeom>
        </p:spPr>
        <p:txBody>
          <a:bodyPr vert="horz" wrap="square" lIns="0" tIns="13335" rIns="0" bIns="0" rtlCol="0">
            <a:spAutoFit/>
          </a:bodyPr>
          <a:lstStyle/>
          <a:p>
            <a:pPr marL="12700">
              <a:lnSpc>
                <a:spcPct val="100000"/>
              </a:lnSpc>
              <a:spcBef>
                <a:spcPts val="105"/>
              </a:spcBef>
            </a:pPr>
            <a:r>
              <a:rPr sz="1150" b="1" spc="5" dirty="0">
                <a:solidFill>
                  <a:srgbClr val="001423"/>
                </a:solidFill>
                <a:latin typeface="Arial"/>
                <a:cs typeface="Arial"/>
              </a:rPr>
              <a:t>Pulse</a:t>
            </a:r>
            <a:r>
              <a:rPr sz="1150" b="1" spc="-80" dirty="0">
                <a:solidFill>
                  <a:srgbClr val="001423"/>
                </a:solidFill>
                <a:latin typeface="Arial"/>
                <a:cs typeface="Arial"/>
              </a:rPr>
              <a:t> </a:t>
            </a:r>
            <a:r>
              <a:rPr sz="1150" spc="-20" dirty="0">
                <a:solidFill>
                  <a:srgbClr val="001423"/>
                </a:solidFill>
                <a:latin typeface="Microsoft Sans Serif"/>
                <a:cs typeface="Microsoft Sans Serif"/>
              </a:rPr>
              <a:t>|</a:t>
            </a:r>
            <a:r>
              <a:rPr sz="1150" spc="-60" dirty="0">
                <a:solidFill>
                  <a:srgbClr val="001423"/>
                </a:solidFill>
                <a:latin typeface="Microsoft Sans Serif"/>
                <a:cs typeface="Microsoft Sans Serif"/>
              </a:rPr>
              <a:t> </a:t>
            </a:r>
            <a:r>
              <a:rPr sz="1150" spc="5" dirty="0">
                <a:solidFill>
                  <a:srgbClr val="001423"/>
                </a:solidFill>
                <a:latin typeface="Microsoft Sans Serif"/>
                <a:cs typeface="Microsoft Sans Serif"/>
              </a:rPr>
              <a:t>Securing</a:t>
            </a:r>
            <a:r>
              <a:rPr sz="1150" spc="-60" dirty="0">
                <a:solidFill>
                  <a:srgbClr val="001423"/>
                </a:solidFill>
                <a:latin typeface="Microsoft Sans Serif"/>
                <a:cs typeface="Microsoft Sans Serif"/>
              </a:rPr>
              <a:t> </a:t>
            </a:r>
            <a:r>
              <a:rPr sz="1150" dirty="0">
                <a:solidFill>
                  <a:srgbClr val="001423"/>
                </a:solidFill>
                <a:latin typeface="Microsoft Sans Serif"/>
                <a:cs typeface="Microsoft Sans Serif"/>
              </a:rPr>
              <a:t>Salesforce</a:t>
            </a:r>
            <a:r>
              <a:rPr sz="1150" spc="-65" dirty="0">
                <a:solidFill>
                  <a:srgbClr val="001423"/>
                </a:solidFill>
                <a:latin typeface="Microsoft Sans Serif"/>
                <a:cs typeface="Microsoft Sans Serif"/>
              </a:rPr>
              <a:t> </a:t>
            </a:r>
            <a:r>
              <a:rPr sz="1150" dirty="0">
                <a:solidFill>
                  <a:srgbClr val="001423"/>
                </a:solidFill>
                <a:latin typeface="Microsoft Sans Serif"/>
                <a:cs typeface="Microsoft Sans Serif"/>
              </a:rPr>
              <a:t>in</a:t>
            </a:r>
            <a:r>
              <a:rPr sz="1150" spc="-60" dirty="0">
                <a:solidFill>
                  <a:srgbClr val="001423"/>
                </a:solidFill>
                <a:latin typeface="Microsoft Sans Serif"/>
                <a:cs typeface="Microsoft Sans Serif"/>
              </a:rPr>
              <a:t> </a:t>
            </a:r>
            <a:r>
              <a:rPr sz="1150" spc="15" dirty="0">
                <a:solidFill>
                  <a:srgbClr val="001423"/>
                </a:solidFill>
                <a:latin typeface="Microsoft Sans Serif"/>
                <a:cs typeface="Microsoft Sans Serif"/>
              </a:rPr>
              <a:t>2023:</a:t>
            </a:r>
            <a:r>
              <a:rPr sz="1150" spc="-60" dirty="0">
                <a:solidFill>
                  <a:srgbClr val="001423"/>
                </a:solidFill>
                <a:latin typeface="Microsoft Sans Serif"/>
                <a:cs typeface="Microsoft Sans Serif"/>
              </a:rPr>
              <a:t> </a:t>
            </a:r>
            <a:r>
              <a:rPr sz="1150" spc="10" dirty="0">
                <a:solidFill>
                  <a:srgbClr val="001423"/>
                </a:solidFill>
                <a:latin typeface="Microsoft Sans Serif"/>
                <a:cs typeface="Microsoft Sans Serif"/>
              </a:rPr>
              <a:t>Scoping</a:t>
            </a:r>
            <a:r>
              <a:rPr sz="1150" spc="-65" dirty="0">
                <a:solidFill>
                  <a:srgbClr val="001423"/>
                </a:solidFill>
                <a:latin typeface="Microsoft Sans Serif"/>
                <a:cs typeface="Microsoft Sans Serif"/>
              </a:rPr>
              <a:t> </a:t>
            </a:r>
            <a:r>
              <a:rPr sz="1150" spc="15" dirty="0">
                <a:solidFill>
                  <a:srgbClr val="001423"/>
                </a:solidFill>
                <a:latin typeface="Microsoft Sans Serif"/>
                <a:cs typeface="Microsoft Sans Serif"/>
              </a:rPr>
              <a:t>out</a:t>
            </a:r>
            <a:r>
              <a:rPr sz="1150" spc="-60" dirty="0">
                <a:solidFill>
                  <a:srgbClr val="001423"/>
                </a:solidFill>
                <a:latin typeface="Microsoft Sans Serif"/>
                <a:cs typeface="Microsoft Sans Serif"/>
              </a:rPr>
              <a:t> </a:t>
            </a:r>
            <a:r>
              <a:rPr sz="1150" spc="5" dirty="0">
                <a:solidFill>
                  <a:srgbClr val="001423"/>
                </a:solidFill>
                <a:latin typeface="Microsoft Sans Serif"/>
                <a:cs typeface="Microsoft Sans Serif"/>
              </a:rPr>
              <a:t>the</a:t>
            </a:r>
            <a:r>
              <a:rPr sz="1150" spc="-60" dirty="0">
                <a:solidFill>
                  <a:srgbClr val="001423"/>
                </a:solidFill>
                <a:latin typeface="Microsoft Sans Serif"/>
                <a:cs typeface="Microsoft Sans Serif"/>
              </a:rPr>
              <a:t> </a:t>
            </a:r>
            <a:r>
              <a:rPr sz="1150" spc="5" dirty="0">
                <a:solidFill>
                  <a:srgbClr val="001423"/>
                </a:solidFill>
                <a:latin typeface="Microsoft Sans Serif"/>
                <a:cs typeface="Microsoft Sans Serif"/>
              </a:rPr>
              <a:t>threats</a:t>
            </a:r>
            <a:r>
              <a:rPr sz="1150" spc="-60" dirty="0">
                <a:solidFill>
                  <a:srgbClr val="001423"/>
                </a:solidFill>
                <a:latin typeface="Microsoft Sans Serif"/>
                <a:cs typeface="Microsoft Sans Serif"/>
              </a:rPr>
              <a:t> </a:t>
            </a:r>
            <a:r>
              <a:rPr sz="1150" dirty="0">
                <a:solidFill>
                  <a:srgbClr val="001423"/>
                </a:solidFill>
                <a:latin typeface="Microsoft Sans Serif"/>
                <a:cs typeface="Microsoft Sans Serif"/>
              </a:rPr>
              <a:t>and</a:t>
            </a:r>
            <a:r>
              <a:rPr sz="1150" spc="-65" dirty="0">
                <a:solidFill>
                  <a:srgbClr val="001423"/>
                </a:solidFill>
                <a:latin typeface="Microsoft Sans Serif"/>
                <a:cs typeface="Microsoft Sans Serif"/>
              </a:rPr>
              <a:t> </a:t>
            </a:r>
            <a:r>
              <a:rPr sz="1150" dirty="0">
                <a:solidFill>
                  <a:srgbClr val="001423"/>
                </a:solidFill>
                <a:latin typeface="Microsoft Sans Serif"/>
                <a:cs typeface="Microsoft Sans Serif"/>
              </a:rPr>
              <a:t>challenges</a:t>
            </a:r>
            <a:endParaRPr sz="1150">
              <a:latin typeface="Microsoft Sans Serif"/>
              <a:cs typeface="Microsoft Sans Serif"/>
            </a:endParaRPr>
          </a:p>
        </p:txBody>
      </p:sp>
      <p:sp>
        <p:nvSpPr>
          <p:cNvPr id="21" name="object 21"/>
          <p:cNvSpPr txBox="1"/>
          <p:nvPr/>
        </p:nvSpPr>
        <p:spPr>
          <a:xfrm>
            <a:off x="18944462" y="887796"/>
            <a:ext cx="125730" cy="226695"/>
          </a:xfrm>
          <a:prstGeom prst="rect">
            <a:avLst/>
          </a:prstGeom>
        </p:spPr>
        <p:txBody>
          <a:bodyPr vert="horz" wrap="square" lIns="0" tIns="15240" rIns="0" bIns="0" rtlCol="0">
            <a:spAutoFit/>
          </a:bodyPr>
          <a:lstStyle/>
          <a:p>
            <a:pPr marL="12700">
              <a:lnSpc>
                <a:spcPct val="100000"/>
              </a:lnSpc>
              <a:spcBef>
                <a:spcPts val="120"/>
              </a:spcBef>
            </a:pPr>
            <a:r>
              <a:rPr sz="1300" b="1" spc="60" dirty="0">
                <a:solidFill>
                  <a:srgbClr val="2D0303"/>
                </a:solidFill>
                <a:latin typeface="Arial"/>
                <a:cs typeface="Arial"/>
              </a:rPr>
              <a:t>3</a:t>
            </a:r>
            <a:endParaRPr sz="130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55329" y="1474166"/>
            <a:ext cx="11555301" cy="2158283"/>
          </a:xfrm>
          <a:prstGeom prst="rect">
            <a:avLst/>
          </a:prstGeom>
        </p:spPr>
        <p:txBody>
          <a:bodyPr vert="horz" wrap="square" lIns="0" tIns="54610" rIns="0" bIns="0" rtlCol="0">
            <a:spAutoFit/>
          </a:bodyPr>
          <a:lstStyle/>
          <a:p>
            <a:pPr marL="12700" marR="5080">
              <a:lnSpc>
                <a:spcPts val="4120"/>
              </a:lnSpc>
              <a:spcBef>
                <a:spcPts val="430"/>
              </a:spcBef>
            </a:pPr>
            <a:r>
              <a:rPr lang="es-MX" sz="3600" spc="450" dirty="0">
                <a:solidFill>
                  <a:srgbClr val="001423"/>
                </a:solidFill>
                <a:latin typeface="TitlingGothicFB Normal Medium" panose="02000603040000020004" pitchFamily="50" charset="0"/>
              </a:rPr>
              <a:t>Las mayores preocupaciones de seguridad entre los profesionales de TI y los administradores de Salesforce</a:t>
            </a:r>
            <a:endParaRPr sz="3600" dirty="0">
              <a:latin typeface="TitlingGothicFB Normal Medium" panose="02000603040000020004" pitchFamily="50" charset="0"/>
            </a:endParaRPr>
          </a:p>
        </p:txBody>
      </p:sp>
      <p:sp>
        <p:nvSpPr>
          <p:cNvPr id="3" name="object 3"/>
          <p:cNvSpPr txBox="1"/>
          <p:nvPr/>
        </p:nvSpPr>
        <p:spPr>
          <a:xfrm>
            <a:off x="1055329" y="3987179"/>
            <a:ext cx="5094753" cy="367408"/>
          </a:xfrm>
          <a:prstGeom prst="rect">
            <a:avLst/>
          </a:prstGeom>
        </p:spPr>
        <p:txBody>
          <a:bodyPr vert="horz" wrap="square" lIns="0" tIns="13335" rIns="0" bIns="0" rtlCol="0">
            <a:spAutoFit/>
          </a:bodyPr>
          <a:lstStyle/>
          <a:p>
            <a:pPr marL="12700">
              <a:lnSpc>
                <a:spcPct val="100000"/>
              </a:lnSpc>
              <a:spcBef>
                <a:spcPts val="105"/>
              </a:spcBef>
            </a:pPr>
            <a:r>
              <a:rPr lang="es-MX" sz="2300" b="1" spc="-114" dirty="0">
                <a:solidFill>
                  <a:srgbClr val="001423"/>
                </a:solidFill>
                <a:latin typeface="Archivo" pitchFamily="2" charset="0"/>
                <a:cs typeface="Archivo" pitchFamily="2" charset="0"/>
              </a:rPr>
              <a:t>Los 5 principales desafíos de seguridad</a:t>
            </a:r>
            <a:endParaRPr sz="2300" dirty="0">
              <a:latin typeface="Archivo" pitchFamily="2" charset="0"/>
              <a:cs typeface="Archivo" pitchFamily="2" charset="0"/>
            </a:endParaRPr>
          </a:p>
        </p:txBody>
      </p:sp>
      <p:sp>
        <p:nvSpPr>
          <p:cNvPr id="4" name="object 4"/>
          <p:cNvSpPr txBox="1"/>
          <p:nvPr/>
        </p:nvSpPr>
        <p:spPr>
          <a:xfrm>
            <a:off x="1578875" y="4850760"/>
            <a:ext cx="3395344" cy="266098"/>
          </a:xfrm>
          <a:prstGeom prst="rect">
            <a:avLst/>
          </a:prstGeom>
        </p:spPr>
        <p:txBody>
          <a:bodyPr vert="horz" wrap="square" lIns="0" tIns="12065" rIns="0" bIns="0" rtlCol="0">
            <a:spAutoFit/>
          </a:bodyPr>
          <a:lstStyle/>
          <a:p>
            <a:pPr marL="12700">
              <a:lnSpc>
                <a:spcPct val="100000"/>
              </a:lnSpc>
              <a:spcBef>
                <a:spcPts val="95"/>
              </a:spcBef>
            </a:pPr>
            <a:r>
              <a:rPr lang="es-MX" sz="1650" spc="-5" dirty="0">
                <a:solidFill>
                  <a:srgbClr val="001423"/>
                </a:solidFill>
                <a:latin typeface="Archivo" pitchFamily="2" charset="0"/>
                <a:cs typeface="Archivo" pitchFamily="2" charset="0"/>
              </a:rPr>
              <a:t>Prevención de violaciones de datos.</a:t>
            </a:r>
            <a:endParaRPr sz="1650" dirty="0">
              <a:latin typeface="Archivo" pitchFamily="2" charset="0"/>
              <a:cs typeface="Archivo" pitchFamily="2" charset="0"/>
            </a:endParaRPr>
          </a:p>
        </p:txBody>
      </p:sp>
      <p:sp>
        <p:nvSpPr>
          <p:cNvPr id="5" name="object 5"/>
          <p:cNvSpPr txBox="1"/>
          <p:nvPr/>
        </p:nvSpPr>
        <p:spPr>
          <a:xfrm>
            <a:off x="1578874" y="5572899"/>
            <a:ext cx="4434576" cy="541751"/>
          </a:xfrm>
          <a:prstGeom prst="rect">
            <a:avLst/>
          </a:prstGeom>
        </p:spPr>
        <p:txBody>
          <a:bodyPr vert="horz" wrap="square" lIns="0" tIns="12700" rIns="0" bIns="0" rtlCol="0">
            <a:spAutoFit/>
          </a:bodyPr>
          <a:lstStyle/>
          <a:p>
            <a:pPr marL="12700" marR="5080">
              <a:lnSpc>
                <a:spcPct val="108300"/>
              </a:lnSpc>
              <a:spcBef>
                <a:spcPts val="100"/>
              </a:spcBef>
            </a:pPr>
            <a:r>
              <a:rPr lang="es-MX" sz="1650" spc="5" dirty="0">
                <a:solidFill>
                  <a:srgbClr val="001423"/>
                </a:solidFill>
                <a:latin typeface="Archivo" pitchFamily="2" charset="0"/>
                <a:cs typeface="Archivo" pitchFamily="2" charset="0"/>
              </a:rPr>
              <a:t>Garantizar la protección contra malware y ransomware.</a:t>
            </a:r>
            <a:endParaRPr sz="1650" dirty="0">
              <a:latin typeface="Archivo" pitchFamily="2" charset="0"/>
              <a:cs typeface="Archivo" pitchFamily="2" charset="0"/>
            </a:endParaRPr>
          </a:p>
        </p:txBody>
      </p:sp>
      <p:sp>
        <p:nvSpPr>
          <p:cNvPr id="6" name="object 6"/>
          <p:cNvSpPr txBox="1"/>
          <p:nvPr/>
        </p:nvSpPr>
        <p:spPr>
          <a:xfrm>
            <a:off x="1578874" y="6335170"/>
            <a:ext cx="4722495" cy="815993"/>
          </a:xfrm>
          <a:prstGeom prst="rect">
            <a:avLst/>
          </a:prstGeom>
        </p:spPr>
        <p:txBody>
          <a:bodyPr vert="horz" wrap="square" lIns="0" tIns="12700" rIns="0" bIns="0" rtlCol="0">
            <a:spAutoFit/>
          </a:bodyPr>
          <a:lstStyle/>
          <a:p>
            <a:pPr marL="12700" marR="5080">
              <a:lnSpc>
                <a:spcPct val="108300"/>
              </a:lnSpc>
              <a:spcBef>
                <a:spcPts val="100"/>
              </a:spcBef>
            </a:pPr>
            <a:r>
              <a:rPr lang="es-MX" sz="1650" spc="-5" dirty="0">
                <a:solidFill>
                  <a:srgbClr val="001423"/>
                </a:solidFill>
                <a:latin typeface="Archivo" pitchFamily="2" charset="0"/>
                <a:cs typeface="Archivo" pitchFamily="2" charset="0"/>
              </a:rPr>
              <a:t>Prevención de amenazas avanzadas basadas en correo electrónico, como phishing o compromiso de correo electrónico comercial.</a:t>
            </a:r>
            <a:endParaRPr sz="1650" dirty="0">
              <a:latin typeface="Archivo" pitchFamily="2" charset="0"/>
              <a:cs typeface="Archivo" pitchFamily="2" charset="0"/>
            </a:endParaRPr>
          </a:p>
        </p:txBody>
      </p:sp>
      <p:sp>
        <p:nvSpPr>
          <p:cNvPr id="7" name="object 7"/>
          <p:cNvSpPr txBox="1"/>
          <p:nvPr/>
        </p:nvSpPr>
        <p:spPr>
          <a:xfrm>
            <a:off x="1578874" y="7302175"/>
            <a:ext cx="4571207" cy="815993"/>
          </a:xfrm>
          <a:prstGeom prst="rect">
            <a:avLst/>
          </a:prstGeom>
        </p:spPr>
        <p:txBody>
          <a:bodyPr vert="horz" wrap="square" lIns="0" tIns="12700" rIns="0" bIns="0" rtlCol="0">
            <a:spAutoFit/>
          </a:bodyPr>
          <a:lstStyle/>
          <a:p>
            <a:pPr marL="12700" marR="5080">
              <a:lnSpc>
                <a:spcPct val="108300"/>
              </a:lnSpc>
              <a:spcBef>
                <a:spcPts val="100"/>
              </a:spcBef>
            </a:pPr>
            <a:r>
              <a:rPr lang="es-MX" sz="1650" spc="-20" dirty="0">
                <a:solidFill>
                  <a:srgbClr val="001423"/>
                </a:solidFill>
                <a:latin typeface="Archivo" pitchFamily="2" charset="0"/>
                <a:cs typeface="Archivo" pitchFamily="2" charset="0"/>
              </a:rPr>
              <a:t>Garantizar la seguridad de las aplicaciones de colaboración basadas en la nube, como Office 365 y Salesforce.</a:t>
            </a:r>
            <a:endParaRPr sz="1650" dirty="0">
              <a:latin typeface="Archivo" pitchFamily="2" charset="0"/>
              <a:cs typeface="Archivo" pitchFamily="2" charset="0"/>
            </a:endParaRPr>
          </a:p>
        </p:txBody>
      </p:sp>
      <p:sp>
        <p:nvSpPr>
          <p:cNvPr id="8" name="object 8"/>
          <p:cNvSpPr txBox="1"/>
          <p:nvPr/>
        </p:nvSpPr>
        <p:spPr>
          <a:xfrm>
            <a:off x="7177308" y="4615432"/>
            <a:ext cx="5683885" cy="2067041"/>
          </a:xfrm>
          <a:prstGeom prst="rect">
            <a:avLst/>
          </a:prstGeom>
        </p:spPr>
        <p:txBody>
          <a:bodyPr vert="horz" wrap="square" lIns="0" tIns="12700" rIns="0" bIns="0" rtlCol="0">
            <a:spAutoFit/>
          </a:bodyPr>
          <a:lstStyle/>
          <a:p>
            <a:pPr marL="12700" marR="5080">
              <a:lnSpc>
                <a:spcPct val="116599"/>
              </a:lnSpc>
              <a:spcBef>
                <a:spcPts val="100"/>
              </a:spcBef>
            </a:pPr>
            <a:r>
              <a:rPr lang="es-MX" sz="1650" dirty="0">
                <a:latin typeface="Archivo" pitchFamily="2" charset="0"/>
                <a:cs typeface="Archivo" pitchFamily="2" charset="0"/>
              </a:rPr>
              <a:t>Las plataformas en la nube como Salesforce se han vuelto esenciales para mantener las estrategias </a:t>
            </a:r>
            <a:r>
              <a:rPr lang="es-MX" sz="1650" dirty="0">
                <a:latin typeface="Archivo" pitchFamily="2" charset="0"/>
                <a:cs typeface="Archivo" pitchFamily="2" charset="0"/>
                <a:hlinkClick r:id="rId2"/>
              </a:rPr>
              <a:t>de trabajo remotas e híbridas aceleradas por la pandemia</a:t>
            </a:r>
            <a:r>
              <a:rPr lang="es-MX" sz="1650" dirty="0">
                <a:latin typeface="Archivo" pitchFamily="2" charset="0"/>
                <a:cs typeface="Archivo" pitchFamily="2" charset="0"/>
              </a:rPr>
              <a:t>, además de brindar ventajas en términos de eficiencia y agilidad mejoradas, y costos y recursos reducidos. Sin embargo, los entornos de nube crean más brechas y partes móviles, muchas de las cuales están fuera de control directo.</a:t>
            </a:r>
            <a:endParaRPr sz="1650" dirty="0">
              <a:latin typeface="Archivo" pitchFamily="2" charset="0"/>
              <a:cs typeface="Archivo" pitchFamily="2" charset="0"/>
            </a:endParaRPr>
          </a:p>
        </p:txBody>
      </p:sp>
      <p:sp>
        <p:nvSpPr>
          <p:cNvPr id="9" name="object 9"/>
          <p:cNvSpPr txBox="1"/>
          <p:nvPr/>
        </p:nvSpPr>
        <p:spPr>
          <a:xfrm>
            <a:off x="7012126" y="3987179"/>
            <a:ext cx="3528695" cy="367408"/>
          </a:xfrm>
          <a:prstGeom prst="rect">
            <a:avLst/>
          </a:prstGeom>
        </p:spPr>
        <p:txBody>
          <a:bodyPr vert="horz" wrap="square" lIns="0" tIns="13335" rIns="0" bIns="0" rtlCol="0">
            <a:spAutoFit/>
          </a:bodyPr>
          <a:lstStyle/>
          <a:p>
            <a:pPr marL="38100">
              <a:lnSpc>
                <a:spcPct val="100000"/>
              </a:lnSpc>
              <a:spcBef>
                <a:spcPts val="105"/>
              </a:spcBef>
            </a:pPr>
            <a:r>
              <a:rPr lang="es-PE" sz="2300" b="1" spc="10" dirty="0">
                <a:solidFill>
                  <a:srgbClr val="001423"/>
                </a:solidFill>
                <a:latin typeface="Archivo" pitchFamily="2" charset="0"/>
                <a:cs typeface="Archivo" pitchFamily="2" charset="0"/>
              </a:rPr>
              <a:t>* Nube y colaboración</a:t>
            </a:r>
            <a:endParaRPr lang="es-PE" sz="2300" dirty="0">
              <a:latin typeface="Archivo" pitchFamily="2" charset="0"/>
              <a:cs typeface="Archivo" pitchFamily="2" charset="0"/>
            </a:endParaRPr>
          </a:p>
        </p:txBody>
      </p:sp>
      <p:sp>
        <p:nvSpPr>
          <p:cNvPr id="10" name="object 10"/>
          <p:cNvSpPr txBox="1"/>
          <p:nvPr/>
        </p:nvSpPr>
        <p:spPr>
          <a:xfrm>
            <a:off x="922961" y="4412794"/>
            <a:ext cx="655424" cy="4237955"/>
          </a:xfrm>
          <a:prstGeom prst="rect">
            <a:avLst/>
          </a:prstGeom>
        </p:spPr>
        <p:txBody>
          <a:bodyPr vert="horz" wrap="square" lIns="0" tIns="309245" rIns="0" bIns="0" rtlCol="0">
            <a:spAutoFit/>
          </a:bodyPr>
          <a:lstStyle/>
          <a:p>
            <a:pPr marL="144780">
              <a:lnSpc>
                <a:spcPct val="100000"/>
              </a:lnSpc>
              <a:spcBef>
                <a:spcPts val="2435"/>
              </a:spcBef>
            </a:pPr>
            <a:r>
              <a:rPr sz="3600" b="1" spc="415" dirty="0">
                <a:solidFill>
                  <a:srgbClr val="001423"/>
                </a:solidFill>
                <a:latin typeface="Archivo" pitchFamily="2" charset="0"/>
                <a:cs typeface="Archivo" pitchFamily="2" charset="0"/>
              </a:rPr>
              <a:t>1</a:t>
            </a:r>
            <a:endParaRPr sz="3600" dirty="0">
              <a:latin typeface="Archivo" pitchFamily="2" charset="0"/>
              <a:cs typeface="Archivo" pitchFamily="2" charset="0"/>
            </a:endParaRPr>
          </a:p>
          <a:p>
            <a:pPr marL="144780">
              <a:lnSpc>
                <a:spcPct val="100000"/>
              </a:lnSpc>
              <a:spcBef>
                <a:spcPts val="2340"/>
              </a:spcBef>
            </a:pPr>
            <a:r>
              <a:rPr sz="3600" b="1" spc="415" dirty="0">
                <a:solidFill>
                  <a:srgbClr val="001423"/>
                </a:solidFill>
                <a:latin typeface="Archivo" pitchFamily="2" charset="0"/>
                <a:cs typeface="Archivo" pitchFamily="2" charset="0"/>
              </a:rPr>
              <a:t>2</a:t>
            </a:r>
            <a:endParaRPr sz="3600" dirty="0">
              <a:latin typeface="Archivo" pitchFamily="2" charset="0"/>
              <a:cs typeface="Archivo" pitchFamily="2" charset="0"/>
            </a:endParaRPr>
          </a:p>
          <a:p>
            <a:pPr marL="144780">
              <a:lnSpc>
                <a:spcPct val="100000"/>
              </a:lnSpc>
              <a:spcBef>
                <a:spcPts val="2340"/>
              </a:spcBef>
            </a:pPr>
            <a:r>
              <a:rPr sz="3600" b="1" spc="415" dirty="0">
                <a:solidFill>
                  <a:srgbClr val="001423"/>
                </a:solidFill>
                <a:latin typeface="Archivo" pitchFamily="2" charset="0"/>
                <a:cs typeface="Archivo" pitchFamily="2" charset="0"/>
              </a:rPr>
              <a:t>3</a:t>
            </a:r>
            <a:endParaRPr sz="3600" dirty="0">
              <a:latin typeface="Archivo" pitchFamily="2" charset="0"/>
              <a:cs typeface="Archivo" pitchFamily="2" charset="0"/>
            </a:endParaRPr>
          </a:p>
          <a:p>
            <a:pPr marL="50800">
              <a:lnSpc>
                <a:spcPct val="100000"/>
              </a:lnSpc>
              <a:spcBef>
                <a:spcPts val="1150"/>
              </a:spcBef>
            </a:pPr>
            <a:r>
              <a:rPr sz="1950" b="1" spc="195" dirty="0">
                <a:solidFill>
                  <a:srgbClr val="001423"/>
                </a:solidFill>
                <a:latin typeface="Archivo" pitchFamily="2" charset="0"/>
                <a:cs typeface="Archivo" pitchFamily="2" charset="0"/>
              </a:rPr>
              <a:t>*</a:t>
            </a:r>
            <a:r>
              <a:rPr lang="es-PE" sz="5400" b="1" spc="292" baseline="-18518" dirty="0">
                <a:solidFill>
                  <a:srgbClr val="001423"/>
                </a:solidFill>
                <a:latin typeface="Archivo" pitchFamily="2" charset="0"/>
                <a:cs typeface="Archivo" pitchFamily="2" charset="0"/>
              </a:rPr>
              <a:t>4</a:t>
            </a:r>
            <a:endParaRPr lang="es-PE" sz="5400" baseline="-18518" dirty="0">
              <a:latin typeface="Archivo" pitchFamily="2" charset="0"/>
              <a:cs typeface="Archivo" pitchFamily="2" charset="0"/>
            </a:endParaRPr>
          </a:p>
          <a:p>
            <a:pPr marL="668020" marR="30480" indent="-523875">
              <a:lnSpc>
                <a:spcPct val="90400"/>
              </a:lnSpc>
              <a:spcBef>
                <a:spcPts val="1740"/>
              </a:spcBef>
              <a:tabLst>
                <a:tab pos="668020" algn="l"/>
              </a:tabLst>
            </a:pPr>
            <a:r>
              <a:rPr lang="es-PE" sz="5400" b="1" spc="622" baseline="-33950" dirty="0">
                <a:solidFill>
                  <a:srgbClr val="001423"/>
                </a:solidFill>
                <a:latin typeface="Archivo" pitchFamily="2" charset="0"/>
                <a:cs typeface="Archivo" pitchFamily="2" charset="0"/>
              </a:rPr>
              <a:t>	</a:t>
            </a:r>
            <a:endParaRPr lang="es-PE" sz="1650" dirty="0">
              <a:latin typeface="Archivo" pitchFamily="2" charset="0"/>
              <a:cs typeface="Archivo" pitchFamily="2" charset="0"/>
            </a:endParaRPr>
          </a:p>
        </p:txBody>
      </p:sp>
      <p:sp>
        <p:nvSpPr>
          <p:cNvPr id="11" name="object 11"/>
          <p:cNvSpPr/>
          <p:nvPr/>
        </p:nvSpPr>
        <p:spPr>
          <a:xfrm>
            <a:off x="13291039" y="0"/>
            <a:ext cx="6813550" cy="11308715"/>
          </a:xfrm>
          <a:custGeom>
            <a:avLst/>
            <a:gdLst/>
            <a:ahLst/>
            <a:cxnLst/>
            <a:rect l="l" t="t" r="r" b="b"/>
            <a:pathLst>
              <a:path w="6813550" h="11308715">
                <a:moveTo>
                  <a:pt x="6813059" y="0"/>
                </a:moveTo>
                <a:lnTo>
                  <a:pt x="0" y="0"/>
                </a:lnTo>
                <a:lnTo>
                  <a:pt x="0" y="11308556"/>
                </a:lnTo>
                <a:lnTo>
                  <a:pt x="6813059" y="11308556"/>
                </a:lnTo>
                <a:lnTo>
                  <a:pt x="6813059" y="0"/>
                </a:lnTo>
                <a:close/>
              </a:path>
            </a:pathLst>
          </a:custGeom>
          <a:solidFill>
            <a:srgbClr val="23323C"/>
          </a:solidFill>
        </p:spPr>
        <p:txBody>
          <a:bodyPr wrap="square" lIns="0" tIns="0" rIns="0" bIns="0" rtlCol="0"/>
          <a:lstStyle/>
          <a:p>
            <a:endParaRPr/>
          </a:p>
        </p:txBody>
      </p:sp>
      <p:sp>
        <p:nvSpPr>
          <p:cNvPr id="12" name="object 12"/>
          <p:cNvSpPr txBox="1"/>
          <p:nvPr/>
        </p:nvSpPr>
        <p:spPr>
          <a:xfrm>
            <a:off x="14437121" y="1591310"/>
            <a:ext cx="4422775" cy="3624005"/>
          </a:xfrm>
          <a:prstGeom prst="rect">
            <a:avLst/>
          </a:prstGeom>
        </p:spPr>
        <p:txBody>
          <a:bodyPr vert="horz" wrap="square" lIns="0" tIns="12065" rIns="0" bIns="0" rtlCol="0">
            <a:spAutoFit/>
          </a:bodyPr>
          <a:lstStyle/>
          <a:p>
            <a:pPr marL="12700" marR="470534">
              <a:lnSpc>
                <a:spcPct val="113500"/>
              </a:lnSpc>
              <a:spcBef>
                <a:spcPts val="95"/>
              </a:spcBef>
            </a:pPr>
            <a:r>
              <a:rPr lang="es-MX" sz="2300" i="1" spc="50" dirty="0">
                <a:solidFill>
                  <a:srgbClr val="FFFFFF"/>
                </a:solidFill>
                <a:latin typeface="Archivo" pitchFamily="2" charset="0"/>
                <a:cs typeface="Archivo" pitchFamily="2" charset="0"/>
              </a:rPr>
              <a:t>“Durante décadas, todo solía estar bajo tu control directo</a:t>
            </a:r>
          </a:p>
          <a:p>
            <a:pPr marL="12700" marR="470534">
              <a:lnSpc>
                <a:spcPct val="113500"/>
              </a:lnSpc>
              <a:spcBef>
                <a:spcPts val="95"/>
              </a:spcBef>
            </a:pPr>
            <a:r>
              <a:rPr lang="es-MX" sz="2300" i="1" spc="50" dirty="0">
                <a:solidFill>
                  <a:srgbClr val="FFFFFF"/>
                </a:solidFill>
                <a:latin typeface="Archivo" pitchFamily="2" charset="0"/>
                <a:cs typeface="Archivo" pitchFamily="2" charset="0"/>
              </a:rPr>
              <a:t>en las instalaciones, con solo un número limitado de conexiones externas de las que preocuparse. Ahora todo está en la nube, muchos sistemas críticos están fuera de control directo”.</a:t>
            </a:r>
            <a:endParaRPr sz="2300" dirty="0">
              <a:latin typeface="Archivo" pitchFamily="2" charset="0"/>
              <a:cs typeface="Archivo" pitchFamily="2" charset="0"/>
            </a:endParaRPr>
          </a:p>
        </p:txBody>
      </p:sp>
      <p:sp>
        <p:nvSpPr>
          <p:cNvPr id="13" name="object 13"/>
          <p:cNvSpPr txBox="1"/>
          <p:nvPr/>
        </p:nvSpPr>
        <p:spPr>
          <a:xfrm>
            <a:off x="14437121" y="5363031"/>
            <a:ext cx="4363085" cy="215444"/>
          </a:xfrm>
          <a:prstGeom prst="rect">
            <a:avLst/>
          </a:prstGeom>
        </p:spPr>
        <p:txBody>
          <a:bodyPr vert="horz" wrap="square" lIns="0" tIns="15240" rIns="0" bIns="0" rtlCol="0">
            <a:spAutoFit/>
          </a:bodyPr>
          <a:lstStyle/>
          <a:p>
            <a:pPr marL="12700">
              <a:lnSpc>
                <a:spcPct val="100000"/>
              </a:lnSpc>
              <a:spcBef>
                <a:spcPts val="120"/>
              </a:spcBef>
            </a:pPr>
            <a:r>
              <a:rPr lang="es-PE" sz="1300" i="1" spc="20" dirty="0">
                <a:solidFill>
                  <a:srgbClr val="5DC99F"/>
                </a:solidFill>
                <a:latin typeface="Archivo" pitchFamily="2" charset="0"/>
                <a:cs typeface="Archivo" pitchFamily="2" charset="0"/>
              </a:rPr>
              <a:t>Pankaj </a:t>
            </a:r>
            <a:r>
              <a:rPr lang="es-PE" sz="1300" i="1" spc="20" dirty="0" err="1">
                <a:solidFill>
                  <a:srgbClr val="5DC99F"/>
                </a:solidFill>
                <a:latin typeface="Archivo" pitchFamily="2" charset="0"/>
                <a:cs typeface="Archivo" pitchFamily="2" charset="0"/>
              </a:rPr>
              <a:t>Paryani</a:t>
            </a:r>
            <a:r>
              <a:rPr lang="es-PE" sz="1300" i="1" spc="20" dirty="0">
                <a:solidFill>
                  <a:srgbClr val="5DC99F"/>
                </a:solidFill>
                <a:latin typeface="Archivo" pitchFamily="2" charset="0"/>
                <a:cs typeface="Archivo" pitchFamily="2" charset="0"/>
              </a:rPr>
              <a:t>, líder técnico de Salesforce, </a:t>
            </a:r>
            <a:r>
              <a:rPr sz="1300" i="1" spc="15" dirty="0">
                <a:solidFill>
                  <a:srgbClr val="5DC99F"/>
                </a:solidFill>
                <a:latin typeface="Archivo" pitchFamily="2" charset="0"/>
                <a:cs typeface="Archivo" pitchFamily="2" charset="0"/>
              </a:rPr>
              <a:t>WithSecure™</a:t>
            </a:r>
            <a:endParaRPr sz="1300" dirty="0">
              <a:latin typeface="Archivo" pitchFamily="2" charset="0"/>
              <a:cs typeface="Archivo" pitchFamily="2" charset="0"/>
            </a:endParaRPr>
          </a:p>
        </p:txBody>
      </p:sp>
      <p:pic>
        <p:nvPicPr>
          <p:cNvPr id="14" name="object 14"/>
          <p:cNvPicPr/>
          <p:nvPr/>
        </p:nvPicPr>
        <p:blipFill>
          <a:blip r:embed="rId3" cstate="print"/>
          <a:stretch>
            <a:fillRect/>
          </a:stretch>
        </p:blipFill>
        <p:spPr>
          <a:xfrm>
            <a:off x="12731718" y="934522"/>
            <a:ext cx="7372382" cy="10490666"/>
          </a:xfrm>
          <a:prstGeom prst="rect">
            <a:avLst/>
          </a:prstGeom>
        </p:spPr>
      </p:pic>
      <p:sp>
        <p:nvSpPr>
          <p:cNvPr id="15" name="object 15"/>
          <p:cNvSpPr/>
          <p:nvPr/>
        </p:nvSpPr>
        <p:spPr>
          <a:xfrm>
            <a:off x="12983898" y="1361215"/>
            <a:ext cx="286385" cy="9947910"/>
          </a:xfrm>
          <a:custGeom>
            <a:avLst/>
            <a:gdLst/>
            <a:ahLst/>
            <a:cxnLst/>
            <a:rect l="l" t="t" r="r" b="b"/>
            <a:pathLst>
              <a:path w="286384" h="9947910">
                <a:moveTo>
                  <a:pt x="286200" y="0"/>
                </a:moveTo>
                <a:lnTo>
                  <a:pt x="0" y="0"/>
                </a:lnTo>
                <a:lnTo>
                  <a:pt x="0" y="9947341"/>
                </a:lnTo>
                <a:lnTo>
                  <a:pt x="286200" y="9947341"/>
                </a:lnTo>
                <a:lnTo>
                  <a:pt x="286200" y="0"/>
                </a:lnTo>
                <a:close/>
              </a:path>
            </a:pathLst>
          </a:custGeom>
          <a:solidFill>
            <a:srgbClr val="F7F8F9"/>
          </a:solidFill>
        </p:spPr>
        <p:txBody>
          <a:bodyPr wrap="square" lIns="0" tIns="0" rIns="0" bIns="0" rtlCol="0"/>
          <a:lstStyle/>
          <a:p>
            <a:endParaRPr/>
          </a:p>
        </p:txBody>
      </p:sp>
      <p:sp>
        <p:nvSpPr>
          <p:cNvPr id="16" name="object 16"/>
          <p:cNvSpPr/>
          <p:nvPr/>
        </p:nvSpPr>
        <p:spPr>
          <a:xfrm>
            <a:off x="1068030" y="934528"/>
            <a:ext cx="364490" cy="133985"/>
          </a:xfrm>
          <a:custGeom>
            <a:avLst/>
            <a:gdLst/>
            <a:ahLst/>
            <a:cxnLst/>
            <a:rect l="l" t="t" r="r" b="b"/>
            <a:pathLst>
              <a:path w="364490" h="133984">
                <a:moveTo>
                  <a:pt x="364491" y="0"/>
                </a:moveTo>
                <a:lnTo>
                  <a:pt x="327016" y="0"/>
                </a:lnTo>
                <a:lnTo>
                  <a:pt x="280923" y="97620"/>
                </a:lnTo>
                <a:lnTo>
                  <a:pt x="278211" y="103379"/>
                </a:lnTo>
                <a:lnTo>
                  <a:pt x="272274" y="104028"/>
                </a:lnTo>
                <a:lnTo>
                  <a:pt x="267196" y="104017"/>
                </a:lnTo>
                <a:lnTo>
                  <a:pt x="261185" y="103347"/>
                </a:lnTo>
                <a:lnTo>
                  <a:pt x="225940" y="25726"/>
                </a:lnTo>
                <a:lnTo>
                  <a:pt x="218899" y="15238"/>
                </a:lnTo>
                <a:lnTo>
                  <a:pt x="208785" y="7223"/>
                </a:lnTo>
                <a:lnTo>
                  <a:pt x="196325" y="2104"/>
                </a:lnTo>
                <a:lnTo>
                  <a:pt x="182245" y="303"/>
                </a:lnTo>
                <a:lnTo>
                  <a:pt x="168160" y="2104"/>
                </a:lnTo>
                <a:lnTo>
                  <a:pt x="155698" y="7223"/>
                </a:lnTo>
                <a:lnTo>
                  <a:pt x="145585" y="15238"/>
                </a:lnTo>
                <a:lnTo>
                  <a:pt x="138550" y="25726"/>
                </a:lnTo>
                <a:lnTo>
                  <a:pt x="103305" y="103347"/>
                </a:lnTo>
                <a:lnTo>
                  <a:pt x="97284" y="104017"/>
                </a:lnTo>
                <a:lnTo>
                  <a:pt x="92206" y="104028"/>
                </a:lnTo>
                <a:lnTo>
                  <a:pt x="86280" y="103379"/>
                </a:lnTo>
                <a:lnTo>
                  <a:pt x="37464" y="0"/>
                </a:lnTo>
                <a:lnTo>
                  <a:pt x="0" y="0"/>
                </a:lnTo>
                <a:lnTo>
                  <a:pt x="51265" y="108572"/>
                </a:lnTo>
                <a:lnTo>
                  <a:pt x="95044" y="133503"/>
                </a:lnTo>
                <a:lnTo>
                  <a:pt x="109025" y="131638"/>
                </a:lnTo>
                <a:lnTo>
                  <a:pt x="121399" y="126496"/>
                </a:lnTo>
                <a:lnTo>
                  <a:pt x="131440" y="118499"/>
                </a:lnTo>
                <a:lnTo>
                  <a:pt x="138425" y="108070"/>
                </a:lnTo>
                <a:lnTo>
                  <a:pt x="173691" y="30407"/>
                </a:lnTo>
                <a:lnTo>
                  <a:pt x="179753" y="29779"/>
                </a:lnTo>
                <a:lnTo>
                  <a:pt x="184727" y="29779"/>
                </a:lnTo>
                <a:lnTo>
                  <a:pt x="190800" y="30407"/>
                </a:lnTo>
                <a:lnTo>
                  <a:pt x="226055" y="108070"/>
                </a:lnTo>
                <a:lnTo>
                  <a:pt x="233044" y="118499"/>
                </a:lnTo>
                <a:lnTo>
                  <a:pt x="243086" y="126496"/>
                </a:lnTo>
                <a:lnTo>
                  <a:pt x="255461" y="131638"/>
                </a:lnTo>
                <a:lnTo>
                  <a:pt x="269750" y="133503"/>
                </a:lnTo>
                <a:lnTo>
                  <a:pt x="283669" y="131740"/>
                </a:lnTo>
                <a:lnTo>
                  <a:pt x="296031" y="126723"/>
                </a:lnTo>
                <a:lnTo>
                  <a:pt x="306122" y="118864"/>
                </a:lnTo>
                <a:lnTo>
                  <a:pt x="313226" y="108572"/>
                </a:lnTo>
                <a:lnTo>
                  <a:pt x="364491" y="0"/>
                </a:lnTo>
                <a:close/>
              </a:path>
            </a:pathLst>
          </a:custGeom>
          <a:solidFill>
            <a:srgbClr val="07281C"/>
          </a:solidFill>
        </p:spPr>
        <p:txBody>
          <a:bodyPr wrap="square" lIns="0" tIns="0" rIns="0" bIns="0" rtlCol="0"/>
          <a:lstStyle/>
          <a:p>
            <a:endParaRPr/>
          </a:p>
        </p:txBody>
      </p:sp>
      <p:sp>
        <p:nvSpPr>
          <p:cNvPr id="17" name="object 17"/>
          <p:cNvSpPr/>
          <p:nvPr/>
        </p:nvSpPr>
        <p:spPr>
          <a:xfrm>
            <a:off x="1543842" y="934521"/>
            <a:ext cx="100330" cy="132715"/>
          </a:xfrm>
          <a:custGeom>
            <a:avLst/>
            <a:gdLst/>
            <a:ahLst/>
            <a:cxnLst/>
            <a:rect l="l" t="t" r="r" b="b"/>
            <a:pathLst>
              <a:path w="100330" h="132715">
                <a:moveTo>
                  <a:pt x="100091" y="0"/>
                </a:moveTo>
                <a:lnTo>
                  <a:pt x="62615" y="0"/>
                </a:lnTo>
                <a:lnTo>
                  <a:pt x="0" y="132624"/>
                </a:lnTo>
                <a:lnTo>
                  <a:pt x="37464" y="132624"/>
                </a:lnTo>
                <a:lnTo>
                  <a:pt x="100091" y="0"/>
                </a:lnTo>
                <a:close/>
              </a:path>
            </a:pathLst>
          </a:custGeom>
          <a:solidFill>
            <a:srgbClr val="07281C"/>
          </a:solidFill>
        </p:spPr>
        <p:txBody>
          <a:bodyPr wrap="square" lIns="0" tIns="0" rIns="0" bIns="0" rtlCol="0"/>
          <a:lstStyle/>
          <a:p>
            <a:endParaRPr/>
          </a:p>
        </p:txBody>
      </p:sp>
      <p:sp>
        <p:nvSpPr>
          <p:cNvPr id="20" name="object 7">
            <a:extLst>
              <a:ext uri="{FF2B5EF4-FFF2-40B4-BE49-F238E27FC236}">
                <a16:creationId xmlns:a16="http://schemas.microsoft.com/office/drawing/2014/main" id="{7871EA85-A297-4D6B-545F-9649B87F500A}"/>
              </a:ext>
            </a:extLst>
          </p:cNvPr>
          <p:cNvSpPr txBox="1"/>
          <p:nvPr/>
        </p:nvSpPr>
        <p:spPr>
          <a:xfrm>
            <a:off x="1578874" y="8277621"/>
            <a:ext cx="4571207" cy="815993"/>
          </a:xfrm>
          <a:prstGeom prst="rect">
            <a:avLst/>
          </a:prstGeom>
        </p:spPr>
        <p:txBody>
          <a:bodyPr vert="horz" wrap="square" lIns="0" tIns="12700" rIns="0" bIns="0" rtlCol="0">
            <a:spAutoFit/>
          </a:bodyPr>
          <a:lstStyle/>
          <a:p>
            <a:pPr marL="12700" marR="5080">
              <a:lnSpc>
                <a:spcPct val="108300"/>
              </a:lnSpc>
              <a:spcBef>
                <a:spcPts val="100"/>
              </a:spcBef>
            </a:pPr>
            <a:r>
              <a:rPr lang="es-MX" sz="1650" spc="5" dirty="0">
                <a:solidFill>
                  <a:srgbClr val="001423"/>
                </a:solidFill>
                <a:latin typeface="Archivo" pitchFamily="2" charset="0"/>
                <a:cs typeface="Archivo" pitchFamily="2" charset="0"/>
              </a:rPr>
              <a:t>Garantizar la seguridad de un grupo cada vez más diverso de dispositivos, servicios y software</a:t>
            </a:r>
            <a:r>
              <a:rPr lang="en-US" sz="1650" spc="-5" dirty="0">
                <a:solidFill>
                  <a:srgbClr val="001423"/>
                </a:solidFill>
                <a:latin typeface="Archivo" pitchFamily="2" charset="0"/>
                <a:cs typeface="Archivo" pitchFamily="2" charset="0"/>
              </a:rPr>
              <a:t>.</a:t>
            </a:r>
            <a:endParaRPr lang="es-PE" sz="1650" dirty="0">
              <a:latin typeface="Archivo" pitchFamily="2" charset="0"/>
              <a:cs typeface="Archivo" pitchFamily="2" charset="0"/>
            </a:endParaRPr>
          </a:p>
        </p:txBody>
      </p:sp>
      <p:sp>
        <p:nvSpPr>
          <p:cNvPr id="22" name="CuadroTexto 21">
            <a:extLst>
              <a:ext uri="{FF2B5EF4-FFF2-40B4-BE49-F238E27FC236}">
                <a16:creationId xmlns:a16="http://schemas.microsoft.com/office/drawing/2014/main" id="{86265B1A-CF73-4253-7DD8-AE0579D061BB}"/>
              </a:ext>
            </a:extLst>
          </p:cNvPr>
          <p:cNvSpPr txBox="1"/>
          <p:nvPr/>
        </p:nvSpPr>
        <p:spPr>
          <a:xfrm>
            <a:off x="977919" y="7948852"/>
            <a:ext cx="364490" cy="923330"/>
          </a:xfrm>
          <a:prstGeom prst="rect">
            <a:avLst/>
          </a:prstGeom>
          <a:noFill/>
        </p:spPr>
        <p:txBody>
          <a:bodyPr wrap="square">
            <a:spAutoFit/>
          </a:bodyPr>
          <a:lstStyle/>
          <a:p>
            <a:r>
              <a:rPr lang="es-PE" sz="5400" b="1" spc="622" baseline="-33950" dirty="0">
                <a:solidFill>
                  <a:srgbClr val="001423"/>
                </a:solidFill>
                <a:latin typeface="Archivo" pitchFamily="2" charset="0"/>
                <a:cs typeface="Archivo" pitchFamily="2" charset="0"/>
              </a:rPr>
              <a:t>5</a:t>
            </a:r>
            <a:endParaRPr lang="es-PE" sz="5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55330" y="1934884"/>
            <a:ext cx="5456275" cy="1785104"/>
          </a:xfrm>
          <a:prstGeom prst="rect">
            <a:avLst/>
          </a:prstGeom>
        </p:spPr>
        <p:txBody>
          <a:bodyPr vert="horz" wrap="square" lIns="0" tIns="71120" rIns="0" bIns="0" rtlCol="0">
            <a:spAutoFit/>
          </a:bodyPr>
          <a:lstStyle/>
          <a:p>
            <a:pPr marL="12700" marR="33655">
              <a:lnSpc>
                <a:spcPts val="2310"/>
              </a:lnSpc>
              <a:spcBef>
                <a:spcPts val="560"/>
              </a:spcBef>
            </a:pPr>
            <a:r>
              <a:rPr lang="es-MX" sz="2300" b="1" spc="5" dirty="0">
                <a:solidFill>
                  <a:srgbClr val="001423"/>
                </a:solidFill>
                <a:latin typeface="Archivo" pitchFamily="2" charset="0"/>
                <a:cs typeface="Archivo" pitchFamily="2" charset="0"/>
              </a:rPr>
              <a:t>En los últimos 18 meses, ¿cuáles han sido sus tres principales puntos débiles en la gestión de la seguridad de los datos?</a:t>
            </a:r>
            <a:endParaRPr sz="2300" dirty="0">
              <a:latin typeface="Archivo" pitchFamily="2" charset="0"/>
              <a:cs typeface="Archivo" pitchFamily="2" charset="0"/>
            </a:endParaRPr>
          </a:p>
          <a:p>
            <a:pPr marL="12700">
              <a:lnSpc>
                <a:spcPct val="100000"/>
              </a:lnSpc>
              <a:spcBef>
                <a:spcPts val="195"/>
              </a:spcBef>
            </a:pPr>
            <a:r>
              <a:rPr lang="es-MX" sz="1650" spc="5" dirty="0">
                <a:solidFill>
                  <a:srgbClr val="001423"/>
                </a:solidFill>
                <a:latin typeface="Archivo" pitchFamily="2" charset="0"/>
                <a:cs typeface="Archivo" pitchFamily="2" charset="0"/>
              </a:rPr>
              <a:t>(Del informe Principales tendencias de seguridad de Salesforce para 2022)</a:t>
            </a:r>
            <a:endParaRPr sz="1650" dirty="0">
              <a:latin typeface="Archivo" pitchFamily="2" charset="0"/>
              <a:cs typeface="Archivo" pitchFamily="2" charset="0"/>
            </a:endParaRPr>
          </a:p>
        </p:txBody>
      </p:sp>
      <p:sp>
        <p:nvSpPr>
          <p:cNvPr id="3" name="object 3"/>
          <p:cNvSpPr txBox="1"/>
          <p:nvPr/>
        </p:nvSpPr>
        <p:spPr>
          <a:xfrm>
            <a:off x="2311939" y="4203289"/>
            <a:ext cx="3096260" cy="266098"/>
          </a:xfrm>
          <a:prstGeom prst="rect">
            <a:avLst/>
          </a:prstGeom>
        </p:spPr>
        <p:txBody>
          <a:bodyPr vert="horz" wrap="square" lIns="0" tIns="12065" rIns="0" bIns="0" rtlCol="0">
            <a:spAutoFit/>
          </a:bodyPr>
          <a:lstStyle/>
          <a:p>
            <a:pPr marL="12700">
              <a:lnSpc>
                <a:spcPct val="100000"/>
              </a:lnSpc>
              <a:spcBef>
                <a:spcPts val="95"/>
              </a:spcBef>
            </a:pPr>
            <a:r>
              <a:rPr lang="es-MX" sz="1650" dirty="0">
                <a:solidFill>
                  <a:schemeClr val="tx1">
                    <a:lumMod val="75000"/>
                    <a:lumOff val="25000"/>
                  </a:schemeClr>
                </a:solidFill>
                <a:latin typeface="Archivo" pitchFamily="2" charset="0"/>
                <a:cs typeface="Archivo" pitchFamily="2" charset="0"/>
              </a:rPr>
              <a:t>Gestión de seguridad de terceros</a:t>
            </a:r>
            <a:endParaRPr sz="1650" dirty="0">
              <a:solidFill>
                <a:schemeClr val="tx1">
                  <a:lumMod val="75000"/>
                  <a:lumOff val="25000"/>
                </a:schemeClr>
              </a:solidFill>
              <a:latin typeface="Archivo" pitchFamily="2" charset="0"/>
              <a:cs typeface="Archivo" pitchFamily="2" charset="0"/>
            </a:endParaRPr>
          </a:p>
        </p:txBody>
      </p:sp>
      <p:sp>
        <p:nvSpPr>
          <p:cNvPr id="4" name="object 4"/>
          <p:cNvSpPr txBox="1"/>
          <p:nvPr/>
        </p:nvSpPr>
        <p:spPr>
          <a:xfrm>
            <a:off x="2311939" y="5040960"/>
            <a:ext cx="3687445" cy="520014"/>
          </a:xfrm>
          <a:prstGeom prst="rect">
            <a:avLst/>
          </a:prstGeom>
        </p:spPr>
        <p:txBody>
          <a:bodyPr vert="horz" wrap="square" lIns="0" tIns="12065" rIns="0" bIns="0" rtlCol="0">
            <a:spAutoFit/>
          </a:bodyPr>
          <a:lstStyle/>
          <a:p>
            <a:pPr marL="12700">
              <a:lnSpc>
                <a:spcPct val="100000"/>
              </a:lnSpc>
              <a:spcBef>
                <a:spcPts val="95"/>
              </a:spcBef>
            </a:pPr>
            <a:r>
              <a:rPr lang="es-MX" sz="1650" spc="-50" dirty="0">
                <a:solidFill>
                  <a:schemeClr val="tx1">
                    <a:lumMod val="75000"/>
                    <a:lumOff val="25000"/>
                  </a:schemeClr>
                </a:solidFill>
                <a:latin typeface="Archivo" pitchFamily="2" charset="0"/>
                <a:cs typeface="Archivo" pitchFamily="2" charset="0"/>
              </a:rPr>
              <a:t>Mantenerse al día con las normas de cumplimiento</a:t>
            </a:r>
            <a:endParaRPr sz="1650" dirty="0">
              <a:solidFill>
                <a:schemeClr val="tx1">
                  <a:lumMod val="75000"/>
                  <a:lumOff val="25000"/>
                </a:schemeClr>
              </a:solidFill>
              <a:latin typeface="Archivo" pitchFamily="2" charset="0"/>
              <a:cs typeface="Archivo" pitchFamily="2" charset="0"/>
            </a:endParaRPr>
          </a:p>
        </p:txBody>
      </p:sp>
      <p:sp>
        <p:nvSpPr>
          <p:cNvPr id="5" name="object 5"/>
          <p:cNvSpPr txBox="1"/>
          <p:nvPr/>
        </p:nvSpPr>
        <p:spPr>
          <a:xfrm>
            <a:off x="2311939" y="5878631"/>
            <a:ext cx="3244311" cy="266098"/>
          </a:xfrm>
          <a:prstGeom prst="rect">
            <a:avLst/>
          </a:prstGeom>
        </p:spPr>
        <p:txBody>
          <a:bodyPr vert="horz" wrap="square" lIns="0" tIns="12065" rIns="0" bIns="0" rtlCol="0">
            <a:spAutoFit/>
          </a:bodyPr>
          <a:lstStyle/>
          <a:p>
            <a:pPr marL="12700">
              <a:lnSpc>
                <a:spcPct val="100000"/>
              </a:lnSpc>
              <a:spcBef>
                <a:spcPts val="95"/>
              </a:spcBef>
            </a:pPr>
            <a:r>
              <a:rPr lang="es-PE" sz="1650" spc="5" dirty="0">
                <a:solidFill>
                  <a:schemeClr val="tx1">
                    <a:lumMod val="75000"/>
                    <a:lumOff val="25000"/>
                  </a:schemeClr>
                </a:solidFill>
                <a:latin typeface="Archivo" pitchFamily="2" charset="0"/>
                <a:cs typeface="Archivo" pitchFamily="2" charset="0"/>
              </a:rPr>
              <a:t>Seguridad de dispositivos móviles</a:t>
            </a:r>
            <a:endParaRPr sz="1650" dirty="0">
              <a:solidFill>
                <a:schemeClr val="tx1">
                  <a:lumMod val="75000"/>
                  <a:lumOff val="25000"/>
                </a:schemeClr>
              </a:solidFill>
              <a:latin typeface="Archivo" pitchFamily="2" charset="0"/>
              <a:cs typeface="Archivo" pitchFamily="2" charset="0"/>
            </a:endParaRPr>
          </a:p>
        </p:txBody>
      </p:sp>
      <p:sp>
        <p:nvSpPr>
          <p:cNvPr id="6" name="object 6"/>
          <p:cNvSpPr txBox="1"/>
          <p:nvPr/>
        </p:nvSpPr>
        <p:spPr>
          <a:xfrm>
            <a:off x="2311939" y="6716301"/>
            <a:ext cx="3244310" cy="266098"/>
          </a:xfrm>
          <a:prstGeom prst="rect">
            <a:avLst/>
          </a:prstGeom>
        </p:spPr>
        <p:txBody>
          <a:bodyPr vert="horz" wrap="square" lIns="0" tIns="12065" rIns="0" bIns="0" rtlCol="0">
            <a:spAutoFit/>
          </a:bodyPr>
          <a:lstStyle/>
          <a:p>
            <a:pPr marL="12700">
              <a:lnSpc>
                <a:spcPct val="100000"/>
              </a:lnSpc>
              <a:spcBef>
                <a:spcPts val="95"/>
              </a:spcBef>
            </a:pPr>
            <a:r>
              <a:rPr lang="es-PE" sz="1650" spc="-15" dirty="0">
                <a:solidFill>
                  <a:schemeClr val="tx1">
                    <a:lumMod val="75000"/>
                    <a:lumOff val="25000"/>
                  </a:schemeClr>
                </a:solidFill>
                <a:latin typeface="Archivo" pitchFamily="2" charset="0"/>
                <a:cs typeface="Archivo" pitchFamily="2" charset="0"/>
              </a:rPr>
              <a:t>Restricciones de recursos</a:t>
            </a:r>
            <a:endParaRPr sz="1650" dirty="0">
              <a:solidFill>
                <a:schemeClr val="tx1">
                  <a:lumMod val="75000"/>
                  <a:lumOff val="25000"/>
                </a:schemeClr>
              </a:solidFill>
              <a:latin typeface="Archivo" pitchFamily="2" charset="0"/>
              <a:cs typeface="Archivo" pitchFamily="2" charset="0"/>
            </a:endParaRPr>
          </a:p>
        </p:txBody>
      </p:sp>
      <p:sp>
        <p:nvSpPr>
          <p:cNvPr id="7" name="object 7"/>
          <p:cNvSpPr txBox="1"/>
          <p:nvPr/>
        </p:nvSpPr>
        <p:spPr>
          <a:xfrm>
            <a:off x="2311938" y="7585385"/>
            <a:ext cx="3320511" cy="266098"/>
          </a:xfrm>
          <a:prstGeom prst="rect">
            <a:avLst/>
          </a:prstGeom>
        </p:spPr>
        <p:txBody>
          <a:bodyPr vert="horz" wrap="square" lIns="0" tIns="12065" rIns="0" bIns="0" rtlCol="0">
            <a:spAutoFit/>
          </a:bodyPr>
          <a:lstStyle>
            <a:defPPr>
              <a:defRPr lang="es-PE"/>
            </a:defPPr>
            <a:lvl1pPr marL="12700">
              <a:lnSpc>
                <a:spcPct val="100000"/>
              </a:lnSpc>
              <a:spcBef>
                <a:spcPts val="95"/>
              </a:spcBef>
              <a:defRPr sz="1650" spc="-15">
                <a:solidFill>
                  <a:srgbClr val="41505A"/>
                </a:solidFill>
                <a:latin typeface="Archivo" pitchFamily="2" charset="0"/>
                <a:cs typeface="Archivo" pitchFamily="2" charset="0"/>
              </a:defRPr>
            </a:lvl1pPr>
          </a:lstStyle>
          <a:p>
            <a:r>
              <a:rPr lang="es-PE" dirty="0">
                <a:solidFill>
                  <a:schemeClr val="tx1">
                    <a:lumMod val="75000"/>
                    <a:lumOff val="25000"/>
                  </a:schemeClr>
                </a:solidFill>
              </a:rPr>
              <a:t>Gestión de vulnerabilidades</a:t>
            </a:r>
          </a:p>
        </p:txBody>
      </p:sp>
      <p:sp>
        <p:nvSpPr>
          <p:cNvPr id="8" name="object 8"/>
          <p:cNvSpPr txBox="1"/>
          <p:nvPr/>
        </p:nvSpPr>
        <p:spPr>
          <a:xfrm>
            <a:off x="2311938" y="8297405"/>
            <a:ext cx="3472911" cy="516167"/>
          </a:xfrm>
          <a:prstGeom prst="rect">
            <a:avLst/>
          </a:prstGeom>
        </p:spPr>
        <p:txBody>
          <a:bodyPr vert="horz" wrap="square" lIns="0" tIns="28575" rIns="0" bIns="0" rtlCol="0">
            <a:spAutoFit/>
          </a:bodyPr>
          <a:lstStyle/>
          <a:p>
            <a:pPr marL="12700" marR="5080">
              <a:lnSpc>
                <a:spcPts val="1900"/>
              </a:lnSpc>
              <a:spcBef>
                <a:spcPts val="225"/>
              </a:spcBef>
            </a:pPr>
            <a:r>
              <a:rPr lang="es-MX" sz="1650" spc="-5" dirty="0">
                <a:solidFill>
                  <a:schemeClr val="tx1">
                    <a:lumMod val="75000"/>
                    <a:lumOff val="25000"/>
                  </a:schemeClr>
                </a:solidFill>
                <a:latin typeface="Archivo" pitchFamily="2" charset="0"/>
                <a:cs typeface="Archivo" pitchFamily="2" charset="0"/>
              </a:rPr>
              <a:t>Gestionar medidas proactivas de prevención de piratería</a:t>
            </a:r>
            <a:endParaRPr sz="1650" dirty="0">
              <a:solidFill>
                <a:schemeClr val="tx1">
                  <a:lumMod val="75000"/>
                  <a:lumOff val="25000"/>
                </a:schemeClr>
              </a:solidFill>
              <a:latin typeface="Archivo" pitchFamily="2" charset="0"/>
              <a:cs typeface="Archivo" pitchFamily="2" charset="0"/>
            </a:endParaRPr>
          </a:p>
        </p:txBody>
      </p:sp>
      <p:sp>
        <p:nvSpPr>
          <p:cNvPr id="9" name="object 9"/>
          <p:cNvSpPr txBox="1"/>
          <p:nvPr/>
        </p:nvSpPr>
        <p:spPr>
          <a:xfrm>
            <a:off x="2311939" y="9250256"/>
            <a:ext cx="2406111" cy="266098"/>
          </a:xfrm>
          <a:prstGeom prst="rect">
            <a:avLst/>
          </a:prstGeom>
        </p:spPr>
        <p:txBody>
          <a:bodyPr vert="horz" wrap="square" lIns="0" tIns="12065" rIns="0" bIns="0" rtlCol="0">
            <a:spAutoFit/>
          </a:bodyPr>
          <a:lstStyle/>
          <a:p>
            <a:pPr marL="12700">
              <a:lnSpc>
                <a:spcPct val="100000"/>
              </a:lnSpc>
              <a:spcBef>
                <a:spcPts val="95"/>
              </a:spcBef>
            </a:pPr>
            <a:r>
              <a:rPr lang="es-PE" sz="1650" spc="10" dirty="0">
                <a:solidFill>
                  <a:schemeClr val="tx1">
                    <a:lumMod val="75000"/>
                    <a:lumOff val="25000"/>
                  </a:schemeClr>
                </a:solidFill>
                <a:latin typeface="Archivo" pitchFamily="2" charset="0"/>
                <a:cs typeface="Archivo" pitchFamily="2" charset="0"/>
              </a:rPr>
              <a:t>Revisión de cuentas</a:t>
            </a:r>
            <a:endParaRPr sz="1650" dirty="0">
              <a:solidFill>
                <a:schemeClr val="tx1">
                  <a:lumMod val="75000"/>
                  <a:lumOff val="25000"/>
                </a:schemeClr>
              </a:solidFill>
              <a:latin typeface="Archivo" pitchFamily="2" charset="0"/>
              <a:cs typeface="Archivo" pitchFamily="2" charset="0"/>
            </a:endParaRPr>
          </a:p>
        </p:txBody>
      </p:sp>
      <p:sp>
        <p:nvSpPr>
          <p:cNvPr id="10" name="object 10"/>
          <p:cNvSpPr txBox="1"/>
          <p:nvPr/>
        </p:nvSpPr>
        <p:spPr>
          <a:xfrm>
            <a:off x="2311939" y="10108868"/>
            <a:ext cx="2939511" cy="266098"/>
          </a:xfrm>
          <a:prstGeom prst="rect">
            <a:avLst/>
          </a:prstGeom>
        </p:spPr>
        <p:txBody>
          <a:bodyPr vert="horz" wrap="square" lIns="0" tIns="12065" rIns="0" bIns="0" rtlCol="0">
            <a:spAutoFit/>
          </a:bodyPr>
          <a:lstStyle/>
          <a:p>
            <a:pPr marL="12700">
              <a:lnSpc>
                <a:spcPct val="100000"/>
              </a:lnSpc>
              <a:spcBef>
                <a:spcPts val="95"/>
              </a:spcBef>
            </a:pPr>
            <a:r>
              <a:rPr lang="es-PE" sz="1650" dirty="0">
                <a:solidFill>
                  <a:schemeClr val="tx1">
                    <a:lumMod val="75000"/>
                    <a:lumOff val="25000"/>
                  </a:schemeClr>
                </a:solidFill>
                <a:latin typeface="Archivo" pitchFamily="2" charset="0"/>
                <a:cs typeface="Archivo" pitchFamily="2" charset="0"/>
              </a:rPr>
              <a:t>Comportamiento del usuario</a:t>
            </a:r>
            <a:endParaRPr sz="1650" dirty="0">
              <a:solidFill>
                <a:schemeClr val="tx1">
                  <a:lumMod val="75000"/>
                  <a:lumOff val="25000"/>
                </a:schemeClr>
              </a:solidFill>
              <a:latin typeface="Archivo" pitchFamily="2" charset="0"/>
              <a:cs typeface="Archivo" pitchFamily="2" charset="0"/>
            </a:endParaRPr>
          </a:p>
        </p:txBody>
      </p:sp>
      <p:sp>
        <p:nvSpPr>
          <p:cNvPr id="11" name="object 11"/>
          <p:cNvSpPr txBox="1"/>
          <p:nvPr/>
        </p:nvSpPr>
        <p:spPr>
          <a:xfrm>
            <a:off x="7177308" y="2563138"/>
            <a:ext cx="5756275" cy="5360442"/>
          </a:xfrm>
          <a:prstGeom prst="rect">
            <a:avLst/>
          </a:prstGeom>
        </p:spPr>
        <p:txBody>
          <a:bodyPr vert="horz" wrap="square" lIns="0" tIns="12700" rIns="0" bIns="0" rtlCol="0">
            <a:spAutoFit/>
          </a:bodyPr>
          <a:lstStyle/>
          <a:p>
            <a:pPr marL="12700" marR="473075" algn="just">
              <a:lnSpc>
                <a:spcPct val="116599"/>
              </a:lnSpc>
              <a:spcBef>
                <a:spcPts val="100"/>
              </a:spcBef>
            </a:pPr>
            <a:r>
              <a:rPr lang="es-MX" sz="1650" spc="-5" dirty="0">
                <a:solidFill>
                  <a:srgbClr val="001423"/>
                </a:solidFill>
                <a:latin typeface="Archivo" pitchFamily="2" charset="0"/>
                <a:cs typeface="Archivo" pitchFamily="2" charset="0"/>
              </a:rPr>
              <a:t>Salesforce está diseñado para ser altamente personalizable, lo que facilita encontrar e implementar nuevas capacidades según sea necesario. Hay más de 3400 aplicaciones solo en Salesforce </a:t>
            </a:r>
            <a:r>
              <a:rPr lang="es-MX" sz="1650" spc="-5" dirty="0" err="1">
                <a:solidFill>
                  <a:srgbClr val="001423"/>
                </a:solidFill>
                <a:latin typeface="Archivo" pitchFamily="2" charset="0"/>
                <a:cs typeface="Archivo" pitchFamily="2" charset="0"/>
              </a:rPr>
              <a:t>AppExchange</a:t>
            </a:r>
            <a:r>
              <a:rPr lang="es-MX" sz="1650" spc="-5" dirty="0">
                <a:solidFill>
                  <a:srgbClr val="001423"/>
                </a:solidFill>
                <a:latin typeface="Archivo" pitchFamily="2" charset="0"/>
                <a:cs typeface="Archivo" pitchFamily="2" charset="0"/>
              </a:rPr>
              <a:t> e innumerables API y complementos de terceros fácilmente accesibles en línea. Si bien esto es bueno para la integración y la accesibilidad, también crea una extensa cadena de suministro de terceros que puede crecer rápidamente fuera de control. Cada complemento aumenta la exposición potencial a los ataques a la cadena de suministro.</a:t>
            </a:r>
          </a:p>
          <a:p>
            <a:pPr marL="12700" marR="473075" algn="just">
              <a:lnSpc>
                <a:spcPct val="116599"/>
              </a:lnSpc>
              <a:spcBef>
                <a:spcPts val="100"/>
              </a:spcBef>
            </a:pPr>
            <a:endParaRPr lang="es-MX" sz="1650" spc="-5" dirty="0">
              <a:solidFill>
                <a:srgbClr val="001423"/>
              </a:solidFill>
              <a:latin typeface="Archivo" pitchFamily="2" charset="0"/>
              <a:cs typeface="Archivo" pitchFamily="2" charset="0"/>
            </a:endParaRPr>
          </a:p>
          <a:p>
            <a:pPr marL="12700" marR="473075" algn="just">
              <a:lnSpc>
                <a:spcPct val="116599"/>
              </a:lnSpc>
              <a:spcBef>
                <a:spcPts val="100"/>
              </a:spcBef>
            </a:pPr>
            <a:r>
              <a:rPr lang="es-MX" sz="1650" spc="-5" dirty="0">
                <a:solidFill>
                  <a:srgbClr val="001423"/>
                </a:solidFill>
                <a:latin typeface="Archivo" pitchFamily="2" charset="0"/>
                <a:cs typeface="Archivo" pitchFamily="2" charset="0"/>
              </a:rPr>
              <a:t>Dado que los ataques a la cadena de suministro dominaron el panorama más amplio de la seguridad cibernética en los últimos años, no sorprende que esta sea una preocupación clave para la seguridad de Salesforce. Obtenga más información de nuestro último informe sobre </a:t>
            </a:r>
            <a:r>
              <a:rPr lang="es-MX" sz="1650" spc="-5" dirty="0">
                <a:solidFill>
                  <a:srgbClr val="001423"/>
                </a:solidFill>
                <a:latin typeface="Archivo" pitchFamily="2" charset="0"/>
                <a:cs typeface="Archivo" pitchFamily="2" charset="0"/>
                <a:hlinkClick r:id="rId2"/>
              </a:rPr>
              <a:t>la gestión de terceros de Salesforce.</a:t>
            </a:r>
            <a:endParaRPr lang="en-US" sz="1650" dirty="0">
              <a:latin typeface="Archivo" pitchFamily="2" charset="0"/>
              <a:cs typeface="Archivo" pitchFamily="2" charset="0"/>
            </a:endParaRPr>
          </a:p>
        </p:txBody>
      </p:sp>
      <p:sp>
        <p:nvSpPr>
          <p:cNvPr id="12" name="object 12"/>
          <p:cNvSpPr txBox="1"/>
          <p:nvPr/>
        </p:nvSpPr>
        <p:spPr>
          <a:xfrm>
            <a:off x="13299285" y="2563138"/>
            <a:ext cx="5612130" cy="2661178"/>
          </a:xfrm>
          <a:prstGeom prst="rect">
            <a:avLst/>
          </a:prstGeom>
        </p:spPr>
        <p:txBody>
          <a:bodyPr vert="horz" wrap="square" lIns="0" tIns="12700" rIns="0" bIns="0" rtlCol="0">
            <a:spAutoFit/>
          </a:bodyPr>
          <a:lstStyle/>
          <a:p>
            <a:pPr marL="12700" marR="5080">
              <a:lnSpc>
                <a:spcPct val="116599"/>
              </a:lnSpc>
              <a:spcBef>
                <a:spcPts val="100"/>
              </a:spcBef>
            </a:pPr>
            <a:r>
              <a:rPr lang="es-MX" sz="1650" spc="-5" dirty="0">
                <a:solidFill>
                  <a:srgbClr val="001423"/>
                </a:solidFill>
                <a:latin typeface="Archivo" pitchFamily="2" charset="0"/>
                <a:cs typeface="Archivo" pitchFamily="2" charset="0"/>
              </a:rPr>
              <a:t>El panorama regulatorio ha seguido evolucionando, y cumplir con las normas de seguridad y privacidad se ha vuelto cada vez más complejo a medida que se aceleran la digitalización y la migración a la nube. Dado que varias regiones tienen sus propias leyes y organismos reguladores, las empresas deben ser muy conscientes de dónde se transfieren, almacenan y procesan sus datos. Las empresas también deben tener en cuenta las regulaciones específicas de la industria, como las de atención médica y finanzas.</a:t>
            </a:r>
            <a:endParaRPr sz="1650" dirty="0">
              <a:latin typeface="Archivo" pitchFamily="2" charset="0"/>
              <a:cs typeface="Archivo" pitchFamily="2" charset="0"/>
            </a:endParaRPr>
          </a:p>
        </p:txBody>
      </p:sp>
      <p:sp>
        <p:nvSpPr>
          <p:cNvPr id="13" name="object 13"/>
          <p:cNvSpPr txBox="1"/>
          <p:nvPr/>
        </p:nvSpPr>
        <p:spPr>
          <a:xfrm>
            <a:off x="13299285" y="5400971"/>
            <a:ext cx="5769610" cy="1472904"/>
          </a:xfrm>
          <a:prstGeom prst="rect">
            <a:avLst/>
          </a:prstGeom>
        </p:spPr>
        <p:txBody>
          <a:bodyPr vert="horz" wrap="square" lIns="0" tIns="12700" rIns="0" bIns="0" rtlCol="0">
            <a:spAutoFit/>
          </a:bodyPr>
          <a:lstStyle/>
          <a:p>
            <a:pPr marL="12700" marR="254635">
              <a:lnSpc>
                <a:spcPct val="116599"/>
              </a:lnSpc>
              <a:spcBef>
                <a:spcPts val="100"/>
              </a:spcBef>
            </a:pPr>
            <a:r>
              <a:rPr lang="es-MX" sz="1650" dirty="0">
                <a:latin typeface="Archivo" pitchFamily="2" charset="0"/>
                <a:cs typeface="Archivo" pitchFamily="2" charset="0"/>
              </a:rPr>
              <a:t>Hay más cambios por delante a medida que se introducen nuevas regulaciones y otras se actualizan. La Comisión Europea está lista para publicar una nueva directiva NIS2 (Redes y Sistemas de Información), que se espera que entre en vigor dentro de los próximos 18 meses.</a:t>
            </a:r>
            <a:endParaRPr lang="en-US" sz="1650" dirty="0">
              <a:latin typeface="Archivo" pitchFamily="2" charset="0"/>
              <a:cs typeface="Archivo" pitchFamily="2" charset="0"/>
            </a:endParaRPr>
          </a:p>
        </p:txBody>
      </p:sp>
      <p:sp>
        <p:nvSpPr>
          <p:cNvPr id="14" name="object 14"/>
          <p:cNvSpPr txBox="1"/>
          <p:nvPr/>
        </p:nvSpPr>
        <p:spPr>
          <a:xfrm>
            <a:off x="781865" y="3738880"/>
            <a:ext cx="1400175" cy="6792595"/>
          </a:xfrm>
          <a:prstGeom prst="rect">
            <a:avLst/>
          </a:prstGeom>
        </p:spPr>
        <p:txBody>
          <a:bodyPr vert="horz" wrap="square" lIns="0" tIns="309245" rIns="0" bIns="0" rtlCol="0">
            <a:spAutoFit/>
          </a:bodyPr>
          <a:lstStyle/>
          <a:p>
            <a:pPr marR="30480" algn="r">
              <a:lnSpc>
                <a:spcPct val="100000"/>
              </a:lnSpc>
              <a:spcBef>
                <a:spcPts val="2435"/>
              </a:spcBef>
            </a:pPr>
            <a:r>
              <a:rPr sz="2925" b="1" spc="67" baseline="38461" dirty="0">
                <a:solidFill>
                  <a:srgbClr val="001423"/>
                </a:solidFill>
                <a:latin typeface="Archivo" pitchFamily="2" charset="0"/>
                <a:cs typeface="Archivo" pitchFamily="2" charset="0"/>
              </a:rPr>
              <a:t>*</a:t>
            </a:r>
            <a:r>
              <a:rPr sz="2925" b="1" spc="-330" baseline="38461" dirty="0">
                <a:solidFill>
                  <a:srgbClr val="001423"/>
                </a:solidFill>
                <a:latin typeface="Archivo" pitchFamily="2" charset="0"/>
                <a:cs typeface="Archivo" pitchFamily="2" charset="0"/>
              </a:rPr>
              <a:t> </a:t>
            </a:r>
            <a:r>
              <a:rPr sz="3600" b="1" spc="420" dirty="0">
                <a:solidFill>
                  <a:srgbClr val="001423"/>
                </a:solidFill>
                <a:latin typeface="Archivo" pitchFamily="2" charset="0"/>
                <a:cs typeface="Archivo" pitchFamily="2" charset="0"/>
              </a:rPr>
              <a:t>59%</a:t>
            </a:r>
            <a:endParaRPr sz="3600" dirty="0">
              <a:latin typeface="Archivo" pitchFamily="2" charset="0"/>
              <a:cs typeface="Archivo" pitchFamily="2" charset="0"/>
            </a:endParaRPr>
          </a:p>
          <a:p>
            <a:pPr marR="30480" algn="r">
              <a:lnSpc>
                <a:spcPct val="100000"/>
              </a:lnSpc>
              <a:spcBef>
                <a:spcPts val="2340"/>
              </a:spcBef>
            </a:pPr>
            <a:r>
              <a:rPr sz="2925" b="1" spc="89" baseline="38461" dirty="0">
                <a:solidFill>
                  <a:srgbClr val="001423"/>
                </a:solidFill>
                <a:latin typeface="Archivo" pitchFamily="2" charset="0"/>
                <a:cs typeface="Archivo" pitchFamily="2" charset="0"/>
              </a:rPr>
              <a:t>*</a:t>
            </a:r>
            <a:r>
              <a:rPr sz="2925" b="1" spc="67" baseline="38461" dirty="0">
                <a:solidFill>
                  <a:srgbClr val="001423"/>
                </a:solidFill>
                <a:latin typeface="Archivo" pitchFamily="2" charset="0"/>
                <a:cs typeface="Archivo" pitchFamily="2" charset="0"/>
              </a:rPr>
              <a:t>*</a:t>
            </a:r>
            <a:r>
              <a:rPr sz="2925" b="1" spc="-330" baseline="38461" dirty="0">
                <a:solidFill>
                  <a:srgbClr val="001423"/>
                </a:solidFill>
                <a:latin typeface="Archivo" pitchFamily="2" charset="0"/>
                <a:cs typeface="Archivo" pitchFamily="2" charset="0"/>
              </a:rPr>
              <a:t> </a:t>
            </a:r>
            <a:r>
              <a:rPr sz="3600" b="1" spc="420" dirty="0">
                <a:solidFill>
                  <a:srgbClr val="001423"/>
                </a:solidFill>
                <a:latin typeface="Archivo" pitchFamily="2" charset="0"/>
                <a:cs typeface="Archivo" pitchFamily="2" charset="0"/>
              </a:rPr>
              <a:t>53%</a:t>
            </a:r>
            <a:endParaRPr sz="3600" dirty="0">
              <a:latin typeface="Archivo" pitchFamily="2" charset="0"/>
              <a:cs typeface="Archivo" pitchFamily="2" charset="0"/>
            </a:endParaRPr>
          </a:p>
          <a:p>
            <a:pPr marR="30480" algn="r">
              <a:lnSpc>
                <a:spcPct val="100000"/>
              </a:lnSpc>
              <a:spcBef>
                <a:spcPts val="2340"/>
              </a:spcBef>
            </a:pPr>
            <a:r>
              <a:rPr sz="3600" b="1" spc="420" dirty="0">
                <a:solidFill>
                  <a:srgbClr val="41505A"/>
                </a:solidFill>
                <a:latin typeface="Archivo" pitchFamily="2" charset="0"/>
                <a:cs typeface="Archivo" pitchFamily="2" charset="0"/>
              </a:rPr>
              <a:t>49%</a:t>
            </a:r>
            <a:endParaRPr sz="3600" dirty="0">
              <a:latin typeface="Archivo" pitchFamily="2" charset="0"/>
              <a:cs typeface="Archivo" pitchFamily="2" charset="0"/>
            </a:endParaRPr>
          </a:p>
          <a:p>
            <a:pPr marR="30480" algn="r">
              <a:lnSpc>
                <a:spcPct val="100000"/>
              </a:lnSpc>
              <a:spcBef>
                <a:spcPts val="2340"/>
              </a:spcBef>
            </a:pPr>
            <a:r>
              <a:rPr sz="3600" b="1" spc="420" dirty="0">
                <a:solidFill>
                  <a:srgbClr val="41505A"/>
                </a:solidFill>
                <a:latin typeface="Archivo" pitchFamily="2" charset="0"/>
                <a:cs typeface="Archivo" pitchFamily="2" charset="0"/>
              </a:rPr>
              <a:t>38%</a:t>
            </a:r>
            <a:endParaRPr sz="3600" dirty="0">
              <a:latin typeface="Archivo" pitchFamily="2" charset="0"/>
              <a:cs typeface="Archivo" pitchFamily="2" charset="0"/>
            </a:endParaRPr>
          </a:p>
          <a:p>
            <a:pPr marR="30480" algn="r">
              <a:lnSpc>
                <a:spcPct val="100000"/>
              </a:lnSpc>
              <a:spcBef>
                <a:spcPts val="2340"/>
              </a:spcBef>
            </a:pPr>
            <a:r>
              <a:rPr sz="3600" b="1" spc="420" dirty="0">
                <a:solidFill>
                  <a:srgbClr val="41505A"/>
                </a:solidFill>
                <a:latin typeface="Archivo" pitchFamily="2" charset="0"/>
                <a:cs typeface="Archivo" pitchFamily="2" charset="0"/>
              </a:rPr>
              <a:t>37%</a:t>
            </a:r>
            <a:endParaRPr sz="3600" dirty="0">
              <a:latin typeface="Archivo" pitchFamily="2" charset="0"/>
              <a:cs typeface="Archivo" pitchFamily="2" charset="0"/>
            </a:endParaRPr>
          </a:p>
          <a:p>
            <a:pPr marR="30480" algn="r">
              <a:lnSpc>
                <a:spcPct val="100000"/>
              </a:lnSpc>
              <a:spcBef>
                <a:spcPts val="2340"/>
              </a:spcBef>
            </a:pPr>
            <a:r>
              <a:rPr sz="3600" b="1" spc="420" dirty="0">
                <a:solidFill>
                  <a:srgbClr val="41505A"/>
                </a:solidFill>
                <a:latin typeface="Archivo" pitchFamily="2" charset="0"/>
                <a:cs typeface="Archivo" pitchFamily="2" charset="0"/>
              </a:rPr>
              <a:t>28%</a:t>
            </a:r>
            <a:endParaRPr sz="3600" dirty="0">
              <a:latin typeface="Archivo" pitchFamily="2" charset="0"/>
              <a:cs typeface="Archivo" pitchFamily="2" charset="0"/>
            </a:endParaRPr>
          </a:p>
          <a:p>
            <a:pPr marR="30480" algn="r">
              <a:lnSpc>
                <a:spcPct val="100000"/>
              </a:lnSpc>
              <a:spcBef>
                <a:spcPts val="2340"/>
              </a:spcBef>
            </a:pPr>
            <a:r>
              <a:rPr sz="3600" b="1" spc="420" dirty="0">
                <a:solidFill>
                  <a:srgbClr val="41505A"/>
                </a:solidFill>
                <a:latin typeface="Archivo" pitchFamily="2" charset="0"/>
                <a:cs typeface="Archivo" pitchFamily="2" charset="0"/>
              </a:rPr>
              <a:t>15%</a:t>
            </a:r>
            <a:endParaRPr sz="3600" dirty="0">
              <a:latin typeface="Archivo" pitchFamily="2" charset="0"/>
              <a:cs typeface="Archivo" pitchFamily="2" charset="0"/>
            </a:endParaRPr>
          </a:p>
          <a:p>
            <a:pPr marL="285750">
              <a:lnSpc>
                <a:spcPct val="100000"/>
              </a:lnSpc>
              <a:spcBef>
                <a:spcPts val="2340"/>
              </a:spcBef>
            </a:pPr>
            <a:r>
              <a:rPr sz="3600" b="1" spc="420" dirty="0">
                <a:solidFill>
                  <a:srgbClr val="41505A"/>
                </a:solidFill>
                <a:latin typeface="Archivo" pitchFamily="2" charset="0"/>
                <a:cs typeface="Archivo" pitchFamily="2" charset="0"/>
              </a:rPr>
              <a:t>5%</a:t>
            </a:r>
            <a:endParaRPr sz="3600" dirty="0">
              <a:latin typeface="Archivo" pitchFamily="2" charset="0"/>
              <a:cs typeface="Archivo" pitchFamily="2" charset="0"/>
            </a:endParaRPr>
          </a:p>
        </p:txBody>
      </p:sp>
      <p:sp>
        <p:nvSpPr>
          <p:cNvPr id="15" name="object 15"/>
          <p:cNvSpPr txBox="1"/>
          <p:nvPr/>
        </p:nvSpPr>
        <p:spPr>
          <a:xfrm>
            <a:off x="7046824" y="1934884"/>
            <a:ext cx="5305034" cy="367408"/>
          </a:xfrm>
          <a:prstGeom prst="rect">
            <a:avLst/>
          </a:prstGeom>
        </p:spPr>
        <p:txBody>
          <a:bodyPr vert="horz" wrap="square" lIns="0" tIns="13335" rIns="0" bIns="0" rtlCol="0">
            <a:spAutoFit/>
          </a:bodyPr>
          <a:lstStyle/>
          <a:p>
            <a:pPr marL="12700">
              <a:lnSpc>
                <a:spcPct val="100000"/>
              </a:lnSpc>
              <a:spcBef>
                <a:spcPts val="105"/>
              </a:spcBef>
            </a:pPr>
            <a:r>
              <a:rPr sz="2925" b="1" spc="67" baseline="4273" dirty="0">
                <a:solidFill>
                  <a:srgbClr val="001423"/>
                </a:solidFill>
                <a:latin typeface="Archivo" pitchFamily="2" charset="0"/>
                <a:cs typeface="Archivo" pitchFamily="2" charset="0"/>
              </a:rPr>
              <a:t>*</a:t>
            </a:r>
            <a:r>
              <a:rPr lang="es-MX" sz="2300" b="1" spc="25" dirty="0">
                <a:solidFill>
                  <a:srgbClr val="001423"/>
                </a:solidFill>
                <a:latin typeface="Archivo" pitchFamily="2" charset="0"/>
                <a:cs typeface="Archivo" pitchFamily="2" charset="0"/>
              </a:rPr>
              <a:t>* Gestión de seguridad de terceros</a:t>
            </a:r>
            <a:endParaRPr sz="2300" dirty="0">
              <a:latin typeface="Archivo" pitchFamily="2" charset="0"/>
              <a:cs typeface="Archivo" pitchFamily="2" charset="0"/>
            </a:endParaRPr>
          </a:p>
        </p:txBody>
      </p:sp>
      <p:sp>
        <p:nvSpPr>
          <p:cNvPr id="16" name="object 16"/>
          <p:cNvSpPr txBox="1"/>
          <p:nvPr/>
        </p:nvSpPr>
        <p:spPr>
          <a:xfrm>
            <a:off x="13046641" y="1934884"/>
            <a:ext cx="5329555" cy="734175"/>
          </a:xfrm>
          <a:prstGeom prst="rect">
            <a:avLst/>
          </a:prstGeom>
        </p:spPr>
        <p:txBody>
          <a:bodyPr vert="horz" wrap="square" lIns="0" tIns="13335" rIns="0" bIns="0" rtlCol="0">
            <a:spAutoFit/>
          </a:bodyPr>
          <a:lstStyle/>
          <a:p>
            <a:pPr marL="12700">
              <a:lnSpc>
                <a:spcPct val="100000"/>
              </a:lnSpc>
              <a:spcBef>
                <a:spcPts val="105"/>
              </a:spcBef>
            </a:pPr>
            <a:r>
              <a:rPr lang="es-PE" sz="2300" b="1" spc="15" dirty="0">
                <a:solidFill>
                  <a:srgbClr val="001423"/>
                </a:solidFill>
                <a:latin typeface="Archivo" pitchFamily="2" charset="0"/>
                <a:cs typeface="Archivo" pitchFamily="2" charset="0"/>
              </a:rPr>
              <a:t>** Regulación y cumplimiento</a:t>
            </a:r>
          </a:p>
          <a:p>
            <a:pPr marL="12700">
              <a:lnSpc>
                <a:spcPct val="100000"/>
              </a:lnSpc>
              <a:spcBef>
                <a:spcPts val="105"/>
              </a:spcBef>
            </a:pPr>
            <a:endParaRPr lang="es-PE" sz="2300" dirty="0">
              <a:latin typeface="Archivo" pitchFamily="2" charset="0"/>
              <a:cs typeface="Archivo" pitchFamily="2" charset="0"/>
            </a:endParaRPr>
          </a:p>
        </p:txBody>
      </p:sp>
      <p:pic>
        <p:nvPicPr>
          <p:cNvPr id="17" name="object 17"/>
          <p:cNvPicPr/>
          <p:nvPr/>
        </p:nvPicPr>
        <p:blipFill>
          <a:blip r:embed="rId3" cstate="print"/>
          <a:stretch>
            <a:fillRect/>
          </a:stretch>
        </p:blipFill>
        <p:spPr>
          <a:xfrm>
            <a:off x="10900192" y="0"/>
            <a:ext cx="9203897" cy="11308555"/>
          </a:xfrm>
          <a:prstGeom prst="rect">
            <a:avLst/>
          </a:prstGeom>
        </p:spPr>
      </p:pic>
      <p:sp>
        <p:nvSpPr>
          <p:cNvPr id="18" name="object 18"/>
          <p:cNvSpPr/>
          <p:nvPr/>
        </p:nvSpPr>
        <p:spPr>
          <a:xfrm>
            <a:off x="1068030" y="934528"/>
            <a:ext cx="364490" cy="133985"/>
          </a:xfrm>
          <a:custGeom>
            <a:avLst/>
            <a:gdLst/>
            <a:ahLst/>
            <a:cxnLst/>
            <a:rect l="l" t="t" r="r" b="b"/>
            <a:pathLst>
              <a:path w="364490" h="133984">
                <a:moveTo>
                  <a:pt x="364491" y="0"/>
                </a:moveTo>
                <a:lnTo>
                  <a:pt x="327016" y="0"/>
                </a:lnTo>
                <a:lnTo>
                  <a:pt x="280923" y="97620"/>
                </a:lnTo>
                <a:lnTo>
                  <a:pt x="278211" y="103379"/>
                </a:lnTo>
                <a:lnTo>
                  <a:pt x="272274" y="104028"/>
                </a:lnTo>
                <a:lnTo>
                  <a:pt x="267196" y="104017"/>
                </a:lnTo>
                <a:lnTo>
                  <a:pt x="261185" y="103347"/>
                </a:lnTo>
                <a:lnTo>
                  <a:pt x="225940" y="25726"/>
                </a:lnTo>
                <a:lnTo>
                  <a:pt x="218899" y="15238"/>
                </a:lnTo>
                <a:lnTo>
                  <a:pt x="208785" y="7223"/>
                </a:lnTo>
                <a:lnTo>
                  <a:pt x="196325" y="2104"/>
                </a:lnTo>
                <a:lnTo>
                  <a:pt x="182245" y="303"/>
                </a:lnTo>
                <a:lnTo>
                  <a:pt x="168160" y="2104"/>
                </a:lnTo>
                <a:lnTo>
                  <a:pt x="155698" y="7223"/>
                </a:lnTo>
                <a:lnTo>
                  <a:pt x="145585" y="15238"/>
                </a:lnTo>
                <a:lnTo>
                  <a:pt x="138550" y="25726"/>
                </a:lnTo>
                <a:lnTo>
                  <a:pt x="103305" y="103347"/>
                </a:lnTo>
                <a:lnTo>
                  <a:pt x="97284" y="104017"/>
                </a:lnTo>
                <a:lnTo>
                  <a:pt x="92206" y="104028"/>
                </a:lnTo>
                <a:lnTo>
                  <a:pt x="86280" y="103379"/>
                </a:lnTo>
                <a:lnTo>
                  <a:pt x="37464" y="0"/>
                </a:lnTo>
                <a:lnTo>
                  <a:pt x="0" y="0"/>
                </a:lnTo>
                <a:lnTo>
                  <a:pt x="51265" y="108572"/>
                </a:lnTo>
                <a:lnTo>
                  <a:pt x="95044" y="133503"/>
                </a:lnTo>
                <a:lnTo>
                  <a:pt x="109025" y="131638"/>
                </a:lnTo>
                <a:lnTo>
                  <a:pt x="121399" y="126496"/>
                </a:lnTo>
                <a:lnTo>
                  <a:pt x="131440" y="118499"/>
                </a:lnTo>
                <a:lnTo>
                  <a:pt x="138425" y="108070"/>
                </a:lnTo>
                <a:lnTo>
                  <a:pt x="173691" y="30407"/>
                </a:lnTo>
                <a:lnTo>
                  <a:pt x="179753" y="29779"/>
                </a:lnTo>
                <a:lnTo>
                  <a:pt x="184727" y="29779"/>
                </a:lnTo>
                <a:lnTo>
                  <a:pt x="190800" y="30407"/>
                </a:lnTo>
                <a:lnTo>
                  <a:pt x="226055" y="108070"/>
                </a:lnTo>
                <a:lnTo>
                  <a:pt x="233044" y="118499"/>
                </a:lnTo>
                <a:lnTo>
                  <a:pt x="243086" y="126496"/>
                </a:lnTo>
                <a:lnTo>
                  <a:pt x="255461" y="131638"/>
                </a:lnTo>
                <a:lnTo>
                  <a:pt x="269750" y="133503"/>
                </a:lnTo>
                <a:lnTo>
                  <a:pt x="283669" y="131740"/>
                </a:lnTo>
                <a:lnTo>
                  <a:pt x="296031" y="126723"/>
                </a:lnTo>
                <a:lnTo>
                  <a:pt x="306122" y="118864"/>
                </a:lnTo>
                <a:lnTo>
                  <a:pt x="313226" y="108572"/>
                </a:lnTo>
                <a:lnTo>
                  <a:pt x="364491" y="0"/>
                </a:lnTo>
                <a:close/>
              </a:path>
            </a:pathLst>
          </a:custGeom>
          <a:solidFill>
            <a:srgbClr val="07281C"/>
          </a:solidFill>
        </p:spPr>
        <p:txBody>
          <a:bodyPr wrap="square" lIns="0" tIns="0" rIns="0" bIns="0" rtlCol="0"/>
          <a:lstStyle/>
          <a:p>
            <a:endParaRPr/>
          </a:p>
        </p:txBody>
      </p:sp>
      <p:sp>
        <p:nvSpPr>
          <p:cNvPr id="19" name="object 19"/>
          <p:cNvSpPr/>
          <p:nvPr/>
        </p:nvSpPr>
        <p:spPr>
          <a:xfrm>
            <a:off x="1543842" y="934521"/>
            <a:ext cx="100330" cy="132715"/>
          </a:xfrm>
          <a:custGeom>
            <a:avLst/>
            <a:gdLst/>
            <a:ahLst/>
            <a:cxnLst/>
            <a:rect l="l" t="t" r="r" b="b"/>
            <a:pathLst>
              <a:path w="100330" h="132715">
                <a:moveTo>
                  <a:pt x="100091" y="0"/>
                </a:moveTo>
                <a:lnTo>
                  <a:pt x="62615" y="0"/>
                </a:lnTo>
                <a:lnTo>
                  <a:pt x="0" y="132624"/>
                </a:lnTo>
                <a:lnTo>
                  <a:pt x="37464" y="132624"/>
                </a:lnTo>
                <a:lnTo>
                  <a:pt x="100091" y="0"/>
                </a:lnTo>
                <a:close/>
              </a:path>
            </a:pathLst>
          </a:custGeom>
          <a:solidFill>
            <a:srgbClr val="07281C"/>
          </a:solidFill>
        </p:spPr>
        <p:txBody>
          <a:bodyPr wrap="square" lIns="0" tIns="0" rIns="0" bIns="0" rtlCol="0"/>
          <a:lstStyle/>
          <a:p>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6813550" cy="11308715"/>
          </a:xfrm>
          <a:custGeom>
            <a:avLst/>
            <a:gdLst/>
            <a:ahLst/>
            <a:cxnLst/>
            <a:rect l="l" t="t" r="r" b="b"/>
            <a:pathLst>
              <a:path w="6813550" h="11308715">
                <a:moveTo>
                  <a:pt x="6813059" y="0"/>
                </a:moveTo>
                <a:lnTo>
                  <a:pt x="0" y="0"/>
                </a:lnTo>
                <a:lnTo>
                  <a:pt x="0" y="11308556"/>
                </a:lnTo>
                <a:lnTo>
                  <a:pt x="6813059" y="11308556"/>
                </a:lnTo>
                <a:lnTo>
                  <a:pt x="6813059" y="0"/>
                </a:lnTo>
                <a:close/>
              </a:path>
            </a:pathLst>
          </a:custGeom>
          <a:solidFill>
            <a:srgbClr val="23323C"/>
          </a:solidFill>
        </p:spPr>
        <p:txBody>
          <a:bodyPr wrap="square" lIns="0" tIns="0" rIns="0" bIns="0" rtlCol="0"/>
          <a:lstStyle/>
          <a:p>
            <a:endParaRPr/>
          </a:p>
        </p:txBody>
      </p:sp>
      <p:sp>
        <p:nvSpPr>
          <p:cNvPr id="3" name="object 3"/>
          <p:cNvSpPr/>
          <p:nvPr/>
        </p:nvSpPr>
        <p:spPr>
          <a:xfrm>
            <a:off x="13427161" y="1947584"/>
            <a:ext cx="5629910" cy="419100"/>
          </a:xfrm>
          <a:custGeom>
            <a:avLst/>
            <a:gdLst/>
            <a:ahLst/>
            <a:cxnLst/>
            <a:rect l="l" t="t" r="r" b="b"/>
            <a:pathLst>
              <a:path w="5629909" h="419100">
                <a:moveTo>
                  <a:pt x="5629849" y="0"/>
                </a:moveTo>
                <a:lnTo>
                  <a:pt x="0" y="0"/>
                </a:lnTo>
                <a:lnTo>
                  <a:pt x="0" y="418835"/>
                </a:lnTo>
                <a:lnTo>
                  <a:pt x="5629849" y="418835"/>
                </a:lnTo>
                <a:lnTo>
                  <a:pt x="5629849" y="0"/>
                </a:lnTo>
                <a:close/>
              </a:path>
            </a:pathLst>
          </a:custGeom>
          <a:solidFill>
            <a:srgbClr val="23323C"/>
          </a:solidFill>
        </p:spPr>
        <p:txBody>
          <a:bodyPr wrap="square" lIns="0" tIns="0" rIns="0" bIns="0" rtlCol="0"/>
          <a:lstStyle/>
          <a:p>
            <a:endParaRPr/>
          </a:p>
        </p:txBody>
      </p:sp>
      <p:sp>
        <p:nvSpPr>
          <p:cNvPr id="4" name="object 4"/>
          <p:cNvSpPr txBox="1"/>
          <p:nvPr/>
        </p:nvSpPr>
        <p:spPr>
          <a:xfrm>
            <a:off x="1683582" y="1934884"/>
            <a:ext cx="4446679" cy="956672"/>
          </a:xfrm>
          <a:prstGeom prst="rect">
            <a:avLst/>
          </a:prstGeom>
        </p:spPr>
        <p:txBody>
          <a:bodyPr vert="horz" wrap="square" lIns="0" tIns="71120" rIns="0" bIns="0" rtlCol="0">
            <a:spAutoFit/>
          </a:bodyPr>
          <a:lstStyle/>
          <a:p>
            <a:pPr marL="12700" marR="5080">
              <a:lnSpc>
                <a:spcPts val="2310"/>
              </a:lnSpc>
              <a:spcBef>
                <a:spcPts val="560"/>
              </a:spcBef>
            </a:pPr>
            <a:r>
              <a:rPr lang="es-MX" sz="2300" b="1" spc="30" dirty="0">
                <a:solidFill>
                  <a:srgbClr val="FFFFFF"/>
                </a:solidFill>
                <a:latin typeface="Arial"/>
                <a:cs typeface="Arial"/>
              </a:rPr>
              <a:t>¿Cuáles son sus tres principales preocupaciones de seguridad de TI?</a:t>
            </a:r>
            <a:endParaRPr sz="2300" dirty="0">
              <a:latin typeface="Arial"/>
              <a:cs typeface="Arial"/>
            </a:endParaRPr>
          </a:p>
        </p:txBody>
      </p:sp>
      <p:sp>
        <p:nvSpPr>
          <p:cNvPr id="5" name="object 5"/>
          <p:cNvSpPr txBox="1"/>
          <p:nvPr/>
        </p:nvSpPr>
        <p:spPr>
          <a:xfrm>
            <a:off x="7177279" y="1934884"/>
            <a:ext cx="3714115" cy="377825"/>
          </a:xfrm>
          <a:prstGeom prst="rect">
            <a:avLst/>
          </a:prstGeom>
        </p:spPr>
        <p:txBody>
          <a:bodyPr vert="horz" wrap="square" lIns="0" tIns="13335" rIns="0" bIns="0" rtlCol="0">
            <a:spAutoFit/>
          </a:bodyPr>
          <a:lstStyle/>
          <a:p>
            <a:pPr marL="12700">
              <a:lnSpc>
                <a:spcPct val="100000"/>
              </a:lnSpc>
              <a:spcBef>
                <a:spcPts val="105"/>
              </a:spcBef>
            </a:pPr>
            <a:r>
              <a:rPr sz="2300" b="1" spc="-10" dirty="0">
                <a:solidFill>
                  <a:srgbClr val="001423"/>
                </a:solidFill>
                <a:latin typeface="Arial"/>
                <a:cs typeface="Arial"/>
              </a:rPr>
              <a:t>R</a:t>
            </a:r>
            <a:r>
              <a:rPr sz="2300" b="1" spc="20" dirty="0">
                <a:solidFill>
                  <a:srgbClr val="001423"/>
                </a:solidFill>
                <a:latin typeface="Arial"/>
                <a:cs typeface="Arial"/>
              </a:rPr>
              <a:t>ansom</a:t>
            </a:r>
            <a:r>
              <a:rPr sz="2300" b="1" spc="5" dirty="0">
                <a:solidFill>
                  <a:srgbClr val="001423"/>
                </a:solidFill>
                <a:latin typeface="Arial"/>
                <a:cs typeface="Arial"/>
              </a:rPr>
              <a:t>w</a:t>
            </a:r>
            <a:r>
              <a:rPr sz="2300" b="1" spc="20" dirty="0">
                <a:solidFill>
                  <a:srgbClr val="001423"/>
                </a:solidFill>
                <a:latin typeface="Arial"/>
                <a:cs typeface="Arial"/>
              </a:rPr>
              <a:t>a</a:t>
            </a:r>
            <a:r>
              <a:rPr sz="2300" b="1" spc="-10" dirty="0">
                <a:solidFill>
                  <a:srgbClr val="001423"/>
                </a:solidFill>
                <a:latin typeface="Arial"/>
                <a:cs typeface="Arial"/>
              </a:rPr>
              <a:t>r</a:t>
            </a:r>
            <a:r>
              <a:rPr sz="2300" b="1" spc="65" dirty="0">
                <a:solidFill>
                  <a:srgbClr val="001423"/>
                </a:solidFill>
                <a:latin typeface="Arial"/>
                <a:cs typeface="Arial"/>
              </a:rPr>
              <a:t>e</a:t>
            </a:r>
            <a:r>
              <a:rPr sz="2300" b="1" spc="-190" dirty="0">
                <a:solidFill>
                  <a:srgbClr val="001423"/>
                </a:solidFill>
                <a:latin typeface="Arial"/>
                <a:cs typeface="Arial"/>
              </a:rPr>
              <a:t> </a:t>
            </a:r>
            <a:r>
              <a:rPr lang="es-MX" sz="2300" b="1" spc="10" dirty="0">
                <a:solidFill>
                  <a:srgbClr val="001423"/>
                </a:solidFill>
                <a:latin typeface="Arial"/>
                <a:cs typeface="Arial"/>
              </a:rPr>
              <a:t>y</a:t>
            </a:r>
            <a:r>
              <a:rPr sz="2300" b="1" spc="-190" dirty="0">
                <a:solidFill>
                  <a:srgbClr val="001423"/>
                </a:solidFill>
                <a:latin typeface="Arial"/>
                <a:cs typeface="Arial"/>
              </a:rPr>
              <a:t> </a:t>
            </a:r>
            <a:r>
              <a:rPr sz="2300" b="1" spc="-15" dirty="0">
                <a:solidFill>
                  <a:srgbClr val="001423"/>
                </a:solidFill>
                <a:latin typeface="Arial"/>
                <a:cs typeface="Arial"/>
              </a:rPr>
              <a:t>phishing</a:t>
            </a:r>
            <a:endParaRPr sz="2300" dirty="0">
              <a:latin typeface="Arial"/>
              <a:cs typeface="Arial"/>
            </a:endParaRPr>
          </a:p>
        </p:txBody>
      </p:sp>
      <p:sp>
        <p:nvSpPr>
          <p:cNvPr id="6" name="object 6"/>
          <p:cNvSpPr txBox="1"/>
          <p:nvPr/>
        </p:nvSpPr>
        <p:spPr>
          <a:xfrm>
            <a:off x="7177308" y="2563138"/>
            <a:ext cx="5760720" cy="3253455"/>
          </a:xfrm>
          <a:prstGeom prst="rect">
            <a:avLst/>
          </a:prstGeom>
        </p:spPr>
        <p:txBody>
          <a:bodyPr vert="horz" wrap="square" lIns="0" tIns="12700" rIns="0" bIns="0" rtlCol="0">
            <a:spAutoFit/>
          </a:bodyPr>
          <a:lstStyle/>
          <a:p>
            <a:pPr marL="12700" marR="318770">
              <a:lnSpc>
                <a:spcPct val="116599"/>
              </a:lnSpc>
              <a:spcBef>
                <a:spcPts val="100"/>
              </a:spcBef>
            </a:pPr>
            <a:r>
              <a:rPr lang="es-MX" sz="1650" dirty="0">
                <a:solidFill>
                  <a:srgbClr val="001423"/>
                </a:solidFill>
                <a:latin typeface="Microsoft Sans Serif"/>
                <a:cs typeface="Microsoft Sans Serif"/>
              </a:rPr>
              <a:t>El phishing se considera tradicionalmente una amenaza transmitida por correo electrónico y los adversarios continúan usando correos electrónicos para ataques de phishing. Desafortunadamente, Salesforce no es inmune a los ataques de phishing, ya que la plataforma proporciona diferentes flujos de correo electrónico, como correo electrónico a caso o correo electrónico a </a:t>
            </a:r>
            <a:r>
              <a:rPr lang="es-MX" sz="1650" dirty="0" err="1">
                <a:solidFill>
                  <a:srgbClr val="001423"/>
                </a:solidFill>
                <a:latin typeface="Microsoft Sans Serif"/>
                <a:cs typeface="Microsoft Sans Serif"/>
              </a:rPr>
              <a:t>Chatter</a:t>
            </a:r>
            <a:r>
              <a:rPr lang="es-MX" sz="1650" dirty="0">
                <a:solidFill>
                  <a:srgbClr val="001423"/>
                </a:solidFill>
                <a:latin typeface="Microsoft Sans Serif"/>
                <a:cs typeface="Microsoft Sans Serif"/>
              </a:rPr>
              <a:t>. Además, con </a:t>
            </a:r>
            <a:r>
              <a:rPr lang="es-MX" sz="1650" dirty="0" err="1">
                <a:solidFill>
                  <a:srgbClr val="001423"/>
                </a:solidFill>
                <a:latin typeface="Microsoft Sans Serif"/>
                <a:cs typeface="Microsoft Sans Serif"/>
              </a:rPr>
              <a:t>Slack</a:t>
            </a:r>
            <a:r>
              <a:rPr lang="es-MX" sz="1650" dirty="0">
                <a:solidFill>
                  <a:srgbClr val="001423"/>
                </a:solidFill>
                <a:latin typeface="Microsoft Sans Serif"/>
                <a:cs typeface="Microsoft Sans Serif"/>
              </a:rPr>
              <a:t>, </a:t>
            </a:r>
            <a:r>
              <a:rPr lang="es-MX" sz="1650" dirty="0" err="1">
                <a:solidFill>
                  <a:srgbClr val="001423"/>
                </a:solidFill>
                <a:latin typeface="Microsoft Sans Serif"/>
                <a:cs typeface="Microsoft Sans Serif"/>
              </a:rPr>
              <a:t>Chatter</a:t>
            </a:r>
            <a:r>
              <a:rPr lang="es-MX" sz="1650" dirty="0">
                <a:solidFill>
                  <a:srgbClr val="001423"/>
                </a:solidFill>
                <a:latin typeface="Microsoft Sans Serif"/>
                <a:cs typeface="Microsoft Sans Serif"/>
              </a:rPr>
              <a:t> y otras opciones de terceros, Salesforce ofrece una serie de canales de comunicación y colaboración que también pueden explotarse en ataques de phishing.</a:t>
            </a:r>
            <a:endParaRPr sz="1650" dirty="0">
              <a:latin typeface="Microsoft Sans Serif"/>
              <a:cs typeface="Microsoft Sans Serif"/>
            </a:endParaRPr>
          </a:p>
        </p:txBody>
      </p:sp>
      <p:sp>
        <p:nvSpPr>
          <p:cNvPr id="7" name="object 7"/>
          <p:cNvSpPr txBox="1"/>
          <p:nvPr/>
        </p:nvSpPr>
        <p:spPr>
          <a:xfrm>
            <a:off x="7177308" y="6167755"/>
            <a:ext cx="5774690" cy="2362250"/>
          </a:xfrm>
          <a:prstGeom prst="rect">
            <a:avLst/>
          </a:prstGeom>
        </p:spPr>
        <p:txBody>
          <a:bodyPr vert="horz" wrap="square" lIns="0" tIns="12700" rIns="0" bIns="0" rtlCol="0">
            <a:spAutoFit/>
          </a:bodyPr>
          <a:lstStyle/>
          <a:p>
            <a:pPr marL="12700" marR="5080">
              <a:lnSpc>
                <a:spcPct val="116599"/>
              </a:lnSpc>
              <a:spcBef>
                <a:spcPts val="100"/>
              </a:spcBef>
            </a:pPr>
            <a:r>
              <a:rPr lang="es-MX" sz="1650" spc="-20" dirty="0">
                <a:solidFill>
                  <a:srgbClr val="001423"/>
                </a:solidFill>
                <a:latin typeface="Microsoft Sans Serif"/>
                <a:cs typeface="Microsoft Sans Serif"/>
              </a:rPr>
              <a:t>Del mismo modo, aunque el entorno de Salesforce en sí mismo es bastante inaccesible para el ransomware estándar, puede explotarse para enviar archivos y enlaces maliciosos a los sistemas de destino. También es importante tener en cuenta que el ransomware y otros programas maliciosos evolucionan rápidamente. Las características de comunicación de alta flexibilidad de Salesforce podrían potencialmente crear oportunidades para tales amenazas de próxima generación.</a:t>
            </a:r>
            <a:endParaRPr sz="1650" dirty="0">
              <a:latin typeface="Microsoft Sans Serif"/>
              <a:cs typeface="Microsoft Sans Serif"/>
            </a:endParaRPr>
          </a:p>
        </p:txBody>
      </p:sp>
      <p:sp>
        <p:nvSpPr>
          <p:cNvPr id="8" name="object 8"/>
          <p:cNvSpPr txBox="1"/>
          <p:nvPr/>
        </p:nvSpPr>
        <p:spPr>
          <a:xfrm>
            <a:off x="13518922" y="1934884"/>
            <a:ext cx="5219927" cy="367408"/>
          </a:xfrm>
          <a:prstGeom prst="rect">
            <a:avLst/>
          </a:prstGeom>
        </p:spPr>
        <p:txBody>
          <a:bodyPr vert="horz" wrap="square" lIns="0" tIns="13335" rIns="0" bIns="0" rtlCol="0">
            <a:spAutoFit/>
          </a:bodyPr>
          <a:lstStyle/>
          <a:p>
            <a:pPr marL="12700">
              <a:lnSpc>
                <a:spcPct val="100000"/>
              </a:lnSpc>
              <a:spcBef>
                <a:spcPts val="105"/>
              </a:spcBef>
            </a:pPr>
            <a:r>
              <a:rPr lang="es-MX" sz="2300" b="1" spc="25" dirty="0">
                <a:solidFill>
                  <a:srgbClr val="FFFFFF"/>
                </a:solidFill>
                <a:latin typeface="Arial"/>
                <a:cs typeface="Arial"/>
              </a:rPr>
              <a:t>Visibilidad y control de acceso</a:t>
            </a:r>
            <a:endParaRPr sz="2300" dirty="0">
              <a:latin typeface="Arial"/>
              <a:cs typeface="Arial"/>
            </a:endParaRPr>
          </a:p>
        </p:txBody>
      </p:sp>
      <p:sp>
        <p:nvSpPr>
          <p:cNvPr id="9" name="object 9"/>
          <p:cNvSpPr txBox="1"/>
          <p:nvPr/>
        </p:nvSpPr>
        <p:spPr>
          <a:xfrm>
            <a:off x="13403995" y="2563138"/>
            <a:ext cx="5544185" cy="2065181"/>
          </a:xfrm>
          <a:prstGeom prst="rect">
            <a:avLst/>
          </a:prstGeom>
        </p:spPr>
        <p:txBody>
          <a:bodyPr vert="horz" wrap="square" lIns="0" tIns="12700" rIns="0" bIns="0" rtlCol="0">
            <a:spAutoFit/>
          </a:bodyPr>
          <a:lstStyle/>
          <a:p>
            <a:pPr marL="12700" marR="5080">
              <a:lnSpc>
                <a:spcPct val="116599"/>
              </a:lnSpc>
              <a:spcBef>
                <a:spcPts val="100"/>
              </a:spcBef>
            </a:pPr>
            <a:r>
              <a:rPr lang="es-MX" sz="1650" spc="10" dirty="0">
                <a:solidFill>
                  <a:srgbClr val="001423"/>
                </a:solidFill>
                <a:latin typeface="Microsoft Sans Serif"/>
                <a:cs typeface="Microsoft Sans Serif"/>
              </a:rPr>
              <a:t>Según su propia experiencia, nuestros expertos también destacaron la visibilidad y el control de las conexiones de red como una preocupación importante. Las empresas deben tener una sólida comprensión de cómo los usuarios internos y externos pueden acceder a los datos y sistemas críticos, y cómo su plataforma Salesforce se conecta e interactúa con otros sistemas.</a:t>
            </a:r>
            <a:endParaRPr sz="1650" dirty="0">
              <a:latin typeface="Microsoft Sans Serif"/>
              <a:cs typeface="Microsoft Sans Serif"/>
            </a:endParaRPr>
          </a:p>
        </p:txBody>
      </p:sp>
      <p:pic>
        <p:nvPicPr>
          <p:cNvPr id="10" name="object 10"/>
          <p:cNvPicPr/>
          <p:nvPr/>
        </p:nvPicPr>
        <p:blipFill>
          <a:blip r:embed="rId2" cstate="print"/>
          <a:stretch>
            <a:fillRect/>
          </a:stretch>
        </p:blipFill>
        <p:spPr>
          <a:xfrm>
            <a:off x="10900192" y="0"/>
            <a:ext cx="9203897" cy="11308555"/>
          </a:xfrm>
          <a:prstGeom prst="rect">
            <a:avLst/>
          </a:prstGeom>
        </p:spPr>
      </p:pic>
      <p:grpSp>
        <p:nvGrpSpPr>
          <p:cNvPr id="11" name="object 11"/>
          <p:cNvGrpSpPr/>
          <p:nvPr/>
        </p:nvGrpSpPr>
        <p:grpSpPr>
          <a:xfrm>
            <a:off x="1949099" y="3114669"/>
            <a:ext cx="2950210" cy="7024370"/>
            <a:chOff x="1949099" y="3114669"/>
            <a:chExt cx="2950210" cy="7024370"/>
          </a:xfrm>
        </p:grpSpPr>
        <p:pic>
          <p:nvPicPr>
            <p:cNvPr id="12" name="object 12"/>
            <p:cNvPicPr/>
            <p:nvPr/>
          </p:nvPicPr>
          <p:blipFill>
            <a:blip r:embed="rId3" cstate="print"/>
            <a:stretch>
              <a:fillRect/>
            </a:stretch>
          </p:blipFill>
          <p:spPr>
            <a:xfrm>
              <a:off x="1949099" y="3114669"/>
              <a:ext cx="2949756" cy="2853735"/>
            </a:xfrm>
            <a:prstGeom prst="rect">
              <a:avLst/>
            </a:prstGeom>
          </p:spPr>
        </p:pic>
        <p:pic>
          <p:nvPicPr>
            <p:cNvPr id="13" name="object 13"/>
            <p:cNvPicPr/>
            <p:nvPr/>
          </p:nvPicPr>
          <p:blipFill>
            <a:blip r:embed="rId3" cstate="print"/>
            <a:stretch>
              <a:fillRect/>
            </a:stretch>
          </p:blipFill>
          <p:spPr>
            <a:xfrm>
              <a:off x="1949099" y="5199786"/>
              <a:ext cx="2949756" cy="2853737"/>
            </a:xfrm>
            <a:prstGeom prst="rect">
              <a:avLst/>
            </a:prstGeom>
          </p:spPr>
        </p:pic>
        <p:pic>
          <p:nvPicPr>
            <p:cNvPr id="14" name="object 14"/>
            <p:cNvPicPr/>
            <p:nvPr/>
          </p:nvPicPr>
          <p:blipFill>
            <a:blip r:embed="rId3" cstate="print"/>
            <a:stretch>
              <a:fillRect/>
            </a:stretch>
          </p:blipFill>
          <p:spPr>
            <a:xfrm>
              <a:off x="1949099" y="7284906"/>
              <a:ext cx="2949756" cy="2853737"/>
            </a:xfrm>
            <a:prstGeom prst="rect">
              <a:avLst/>
            </a:prstGeom>
          </p:spPr>
        </p:pic>
      </p:grpSp>
      <p:sp>
        <p:nvSpPr>
          <p:cNvPr id="15" name="object 15"/>
          <p:cNvSpPr txBox="1"/>
          <p:nvPr/>
        </p:nvSpPr>
        <p:spPr>
          <a:xfrm>
            <a:off x="2777143" y="4024126"/>
            <a:ext cx="1252220" cy="670560"/>
          </a:xfrm>
          <a:prstGeom prst="rect">
            <a:avLst/>
          </a:prstGeom>
        </p:spPr>
        <p:txBody>
          <a:bodyPr vert="horz" wrap="square" lIns="0" tIns="13335" rIns="0" bIns="0" rtlCol="0">
            <a:spAutoFit/>
          </a:bodyPr>
          <a:lstStyle/>
          <a:p>
            <a:pPr algn="ctr">
              <a:lnSpc>
                <a:spcPts val="2535"/>
              </a:lnSpc>
              <a:spcBef>
                <a:spcPts val="105"/>
              </a:spcBef>
            </a:pPr>
            <a:r>
              <a:rPr sz="2300" b="1" spc="80" dirty="0">
                <a:solidFill>
                  <a:srgbClr val="FFFFFF"/>
                </a:solidFill>
                <a:latin typeface="Arial"/>
                <a:cs typeface="Arial"/>
              </a:rPr>
              <a:t>1.</a:t>
            </a:r>
            <a:endParaRPr sz="2300">
              <a:latin typeface="Arial"/>
              <a:cs typeface="Arial"/>
            </a:endParaRPr>
          </a:p>
          <a:p>
            <a:pPr algn="ctr">
              <a:lnSpc>
                <a:spcPts val="2535"/>
              </a:lnSpc>
            </a:pPr>
            <a:r>
              <a:rPr sz="2300" b="1" spc="-10" dirty="0">
                <a:solidFill>
                  <a:srgbClr val="FFFFFF"/>
                </a:solidFill>
                <a:latin typeface="Arial"/>
                <a:cs typeface="Arial"/>
              </a:rPr>
              <a:t>Phishing</a:t>
            </a:r>
            <a:endParaRPr sz="2300">
              <a:latin typeface="Arial"/>
              <a:cs typeface="Arial"/>
            </a:endParaRPr>
          </a:p>
        </p:txBody>
      </p:sp>
      <p:sp>
        <p:nvSpPr>
          <p:cNvPr id="16" name="object 16"/>
          <p:cNvSpPr txBox="1"/>
          <p:nvPr/>
        </p:nvSpPr>
        <p:spPr>
          <a:xfrm>
            <a:off x="2468713" y="6108376"/>
            <a:ext cx="1868805" cy="670560"/>
          </a:xfrm>
          <a:prstGeom prst="rect">
            <a:avLst/>
          </a:prstGeom>
        </p:spPr>
        <p:txBody>
          <a:bodyPr vert="horz" wrap="square" lIns="0" tIns="13335" rIns="0" bIns="0" rtlCol="0">
            <a:spAutoFit/>
          </a:bodyPr>
          <a:lstStyle/>
          <a:p>
            <a:pPr algn="ctr">
              <a:lnSpc>
                <a:spcPts val="2535"/>
              </a:lnSpc>
              <a:spcBef>
                <a:spcPts val="105"/>
              </a:spcBef>
            </a:pPr>
            <a:r>
              <a:rPr sz="2300" b="1" spc="80" dirty="0">
                <a:solidFill>
                  <a:srgbClr val="FFFFFF"/>
                </a:solidFill>
                <a:latin typeface="Arial"/>
                <a:cs typeface="Arial"/>
              </a:rPr>
              <a:t>2.</a:t>
            </a:r>
            <a:endParaRPr sz="2300">
              <a:latin typeface="Arial"/>
              <a:cs typeface="Arial"/>
            </a:endParaRPr>
          </a:p>
          <a:p>
            <a:pPr algn="ctr">
              <a:lnSpc>
                <a:spcPts val="2535"/>
              </a:lnSpc>
            </a:pPr>
            <a:r>
              <a:rPr sz="2300" b="1" spc="15" dirty="0">
                <a:solidFill>
                  <a:srgbClr val="FFFFFF"/>
                </a:solidFill>
                <a:latin typeface="Arial"/>
                <a:cs typeface="Arial"/>
              </a:rPr>
              <a:t>Ransomware</a:t>
            </a:r>
            <a:endParaRPr sz="2300">
              <a:latin typeface="Arial"/>
              <a:cs typeface="Arial"/>
            </a:endParaRPr>
          </a:p>
        </p:txBody>
      </p:sp>
      <p:sp>
        <p:nvSpPr>
          <p:cNvPr id="17" name="object 17"/>
          <p:cNvSpPr txBox="1"/>
          <p:nvPr/>
        </p:nvSpPr>
        <p:spPr>
          <a:xfrm>
            <a:off x="2366685" y="8171224"/>
            <a:ext cx="2073275" cy="670560"/>
          </a:xfrm>
          <a:prstGeom prst="rect">
            <a:avLst/>
          </a:prstGeom>
        </p:spPr>
        <p:txBody>
          <a:bodyPr vert="horz" wrap="square" lIns="0" tIns="13335" rIns="0" bIns="0" rtlCol="0">
            <a:spAutoFit/>
          </a:bodyPr>
          <a:lstStyle/>
          <a:p>
            <a:pPr algn="ctr">
              <a:lnSpc>
                <a:spcPts val="2535"/>
              </a:lnSpc>
              <a:spcBef>
                <a:spcPts val="105"/>
              </a:spcBef>
            </a:pPr>
            <a:r>
              <a:rPr sz="2300" b="1" spc="80" dirty="0">
                <a:solidFill>
                  <a:srgbClr val="FFFFFF"/>
                </a:solidFill>
                <a:latin typeface="Arial"/>
                <a:cs typeface="Arial"/>
              </a:rPr>
              <a:t>3.</a:t>
            </a:r>
            <a:endParaRPr sz="2300">
              <a:latin typeface="Arial"/>
              <a:cs typeface="Arial"/>
            </a:endParaRPr>
          </a:p>
          <a:p>
            <a:pPr algn="ctr">
              <a:lnSpc>
                <a:spcPts val="2535"/>
              </a:lnSpc>
            </a:pPr>
            <a:r>
              <a:rPr sz="2300" b="1" spc="25" dirty="0">
                <a:solidFill>
                  <a:srgbClr val="FFFFFF"/>
                </a:solidFill>
                <a:latin typeface="Arial"/>
                <a:cs typeface="Arial"/>
              </a:rPr>
              <a:t>DoS</a:t>
            </a:r>
            <a:r>
              <a:rPr sz="2300" b="1" spc="-190" dirty="0">
                <a:solidFill>
                  <a:srgbClr val="FFFFFF"/>
                </a:solidFill>
                <a:latin typeface="Arial"/>
                <a:cs typeface="Arial"/>
              </a:rPr>
              <a:t> </a:t>
            </a:r>
            <a:r>
              <a:rPr sz="2300" b="1" spc="10" dirty="0">
                <a:solidFill>
                  <a:srgbClr val="FFFFFF"/>
                </a:solidFill>
                <a:latin typeface="Arial"/>
                <a:cs typeface="Arial"/>
              </a:rPr>
              <a:t>and</a:t>
            </a:r>
            <a:r>
              <a:rPr sz="2300" b="1" spc="-190" dirty="0">
                <a:solidFill>
                  <a:srgbClr val="FFFFFF"/>
                </a:solidFill>
                <a:latin typeface="Arial"/>
                <a:cs typeface="Arial"/>
              </a:rPr>
              <a:t> </a:t>
            </a:r>
            <a:r>
              <a:rPr sz="2300" b="1" spc="30" dirty="0">
                <a:solidFill>
                  <a:srgbClr val="FFFFFF"/>
                </a:solidFill>
                <a:latin typeface="Arial"/>
                <a:cs typeface="Arial"/>
              </a:rPr>
              <a:t>DDoS</a:t>
            </a:r>
            <a:endParaRPr sz="2300">
              <a:latin typeface="Arial"/>
              <a:cs typeface="Arial"/>
            </a:endParaRPr>
          </a:p>
        </p:txBody>
      </p:sp>
      <p:grpSp>
        <p:nvGrpSpPr>
          <p:cNvPr id="18" name="object 18"/>
          <p:cNvGrpSpPr/>
          <p:nvPr/>
        </p:nvGrpSpPr>
        <p:grpSpPr>
          <a:xfrm>
            <a:off x="1068030" y="934528"/>
            <a:ext cx="364490" cy="133985"/>
            <a:chOff x="1068030" y="934528"/>
            <a:chExt cx="364490" cy="133985"/>
          </a:xfrm>
        </p:grpSpPr>
        <p:sp>
          <p:nvSpPr>
            <p:cNvPr id="19" name="object 19"/>
            <p:cNvSpPr/>
            <p:nvPr/>
          </p:nvSpPr>
          <p:spPr>
            <a:xfrm>
              <a:off x="1068030" y="934528"/>
              <a:ext cx="364490" cy="133985"/>
            </a:xfrm>
            <a:custGeom>
              <a:avLst/>
              <a:gdLst/>
              <a:ahLst/>
              <a:cxnLst/>
              <a:rect l="l" t="t" r="r" b="b"/>
              <a:pathLst>
                <a:path w="364490" h="133984">
                  <a:moveTo>
                    <a:pt x="364491" y="0"/>
                  </a:moveTo>
                  <a:lnTo>
                    <a:pt x="327016" y="0"/>
                  </a:lnTo>
                  <a:lnTo>
                    <a:pt x="280923" y="97620"/>
                  </a:lnTo>
                  <a:lnTo>
                    <a:pt x="278211" y="103379"/>
                  </a:lnTo>
                  <a:lnTo>
                    <a:pt x="272274" y="104028"/>
                  </a:lnTo>
                  <a:lnTo>
                    <a:pt x="267196" y="104017"/>
                  </a:lnTo>
                  <a:lnTo>
                    <a:pt x="261185" y="103347"/>
                  </a:lnTo>
                  <a:lnTo>
                    <a:pt x="225940" y="25726"/>
                  </a:lnTo>
                  <a:lnTo>
                    <a:pt x="218899" y="15238"/>
                  </a:lnTo>
                  <a:lnTo>
                    <a:pt x="208785" y="7223"/>
                  </a:lnTo>
                  <a:lnTo>
                    <a:pt x="196325" y="2104"/>
                  </a:lnTo>
                  <a:lnTo>
                    <a:pt x="182245" y="303"/>
                  </a:lnTo>
                  <a:lnTo>
                    <a:pt x="168160" y="2104"/>
                  </a:lnTo>
                  <a:lnTo>
                    <a:pt x="155698" y="7223"/>
                  </a:lnTo>
                  <a:lnTo>
                    <a:pt x="145585" y="15238"/>
                  </a:lnTo>
                  <a:lnTo>
                    <a:pt x="138550" y="25726"/>
                  </a:lnTo>
                  <a:lnTo>
                    <a:pt x="103305" y="103347"/>
                  </a:lnTo>
                  <a:lnTo>
                    <a:pt x="97284" y="104017"/>
                  </a:lnTo>
                  <a:lnTo>
                    <a:pt x="92206" y="104028"/>
                  </a:lnTo>
                  <a:lnTo>
                    <a:pt x="86280" y="103379"/>
                  </a:lnTo>
                  <a:lnTo>
                    <a:pt x="37464" y="0"/>
                  </a:lnTo>
                  <a:lnTo>
                    <a:pt x="0" y="0"/>
                  </a:lnTo>
                  <a:lnTo>
                    <a:pt x="51265" y="108572"/>
                  </a:lnTo>
                  <a:lnTo>
                    <a:pt x="95044" y="133503"/>
                  </a:lnTo>
                  <a:lnTo>
                    <a:pt x="109025" y="131638"/>
                  </a:lnTo>
                  <a:lnTo>
                    <a:pt x="121399" y="126496"/>
                  </a:lnTo>
                  <a:lnTo>
                    <a:pt x="131440" y="118499"/>
                  </a:lnTo>
                  <a:lnTo>
                    <a:pt x="138425" y="108070"/>
                  </a:lnTo>
                  <a:lnTo>
                    <a:pt x="173691" y="30407"/>
                  </a:lnTo>
                  <a:lnTo>
                    <a:pt x="179753" y="29779"/>
                  </a:lnTo>
                  <a:lnTo>
                    <a:pt x="184727" y="29779"/>
                  </a:lnTo>
                  <a:lnTo>
                    <a:pt x="190800" y="30407"/>
                  </a:lnTo>
                  <a:lnTo>
                    <a:pt x="226055" y="108070"/>
                  </a:lnTo>
                  <a:lnTo>
                    <a:pt x="233044" y="118499"/>
                  </a:lnTo>
                  <a:lnTo>
                    <a:pt x="243086" y="126496"/>
                  </a:lnTo>
                  <a:lnTo>
                    <a:pt x="255461" y="131638"/>
                  </a:lnTo>
                  <a:lnTo>
                    <a:pt x="269750" y="133503"/>
                  </a:lnTo>
                  <a:lnTo>
                    <a:pt x="283669" y="131740"/>
                  </a:lnTo>
                  <a:lnTo>
                    <a:pt x="296031" y="126723"/>
                  </a:lnTo>
                  <a:lnTo>
                    <a:pt x="306122" y="118864"/>
                  </a:lnTo>
                  <a:lnTo>
                    <a:pt x="313226" y="108572"/>
                  </a:lnTo>
                  <a:lnTo>
                    <a:pt x="364491" y="0"/>
                  </a:lnTo>
                  <a:close/>
                </a:path>
              </a:pathLst>
            </a:custGeom>
            <a:solidFill>
              <a:srgbClr val="07281C"/>
            </a:solidFill>
          </p:spPr>
          <p:txBody>
            <a:bodyPr wrap="square" lIns="0" tIns="0" rIns="0" bIns="0" rtlCol="0"/>
            <a:lstStyle/>
            <a:p>
              <a:endParaRPr/>
            </a:p>
          </p:txBody>
        </p:sp>
        <p:sp>
          <p:nvSpPr>
            <p:cNvPr id="20" name="object 20"/>
            <p:cNvSpPr/>
            <p:nvPr/>
          </p:nvSpPr>
          <p:spPr>
            <a:xfrm>
              <a:off x="1068030" y="934528"/>
              <a:ext cx="364490" cy="133985"/>
            </a:xfrm>
            <a:custGeom>
              <a:avLst/>
              <a:gdLst/>
              <a:ahLst/>
              <a:cxnLst/>
              <a:rect l="l" t="t" r="r" b="b"/>
              <a:pathLst>
                <a:path w="364490" h="133984">
                  <a:moveTo>
                    <a:pt x="364491" y="0"/>
                  </a:moveTo>
                  <a:lnTo>
                    <a:pt x="327016" y="0"/>
                  </a:lnTo>
                  <a:lnTo>
                    <a:pt x="280923" y="97620"/>
                  </a:lnTo>
                  <a:lnTo>
                    <a:pt x="278211" y="103379"/>
                  </a:lnTo>
                  <a:lnTo>
                    <a:pt x="272274" y="104028"/>
                  </a:lnTo>
                  <a:lnTo>
                    <a:pt x="267196" y="104017"/>
                  </a:lnTo>
                  <a:lnTo>
                    <a:pt x="261185" y="103347"/>
                  </a:lnTo>
                  <a:lnTo>
                    <a:pt x="225940" y="25726"/>
                  </a:lnTo>
                  <a:lnTo>
                    <a:pt x="218899" y="15238"/>
                  </a:lnTo>
                  <a:lnTo>
                    <a:pt x="208785" y="7223"/>
                  </a:lnTo>
                  <a:lnTo>
                    <a:pt x="196325" y="2104"/>
                  </a:lnTo>
                  <a:lnTo>
                    <a:pt x="182245" y="303"/>
                  </a:lnTo>
                  <a:lnTo>
                    <a:pt x="168160" y="2104"/>
                  </a:lnTo>
                  <a:lnTo>
                    <a:pt x="155698" y="7223"/>
                  </a:lnTo>
                  <a:lnTo>
                    <a:pt x="145585" y="15238"/>
                  </a:lnTo>
                  <a:lnTo>
                    <a:pt x="138550" y="25726"/>
                  </a:lnTo>
                  <a:lnTo>
                    <a:pt x="103305" y="103347"/>
                  </a:lnTo>
                  <a:lnTo>
                    <a:pt x="97284" y="104017"/>
                  </a:lnTo>
                  <a:lnTo>
                    <a:pt x="92206" y="104028"/>
                  </a:lnTo>
                  <a:lnTo>
                    <a:pt x="86280" y="103379"/>
                  </a:lnTo>
                  <a:lnTo>
                    <a:pt x="37464" y="0"/>
                  </a:lnTo>
                  <a:lnTo>
                    <a:pt x="0" y="0"/>
                  </a:lnTo>
                  <a:lnTo>
                    <a:pt x="51265" y="108572"/>
                  </a:lnTo>
                  <a:lnTo>
                    <a:pt x="95044" y="133503"/>
                  </a:lnTo>
                  <a:lnTo>
                    <a:pt x="109025" y="131638"/>
                  </a:lnTo>
                  <a:lnTo>
                    <a:pt x="121399" y="126496"/>
                  </a:lnTo>
                  <a:lnTo>
                    <a:pt x="131440" y="118499"/>
                  </a:lnTo>
                  <a:lnTo>
                    <a:pt x="138425" y="108070"/>
                  </a:lnTo>
                  <a:lnTo>
                    <a:pt x="173691" y="30407"/>
                  </a:lnTo>
                  <a:lnTo>
                    <a:pt x="179753" y="29779"/>
                  </a:lnTo>
                  <a:lnTo>
                    <a:pt x="184727" y="29779"/>
                  </a:lnTo>
                  <a:lnTo>
                    <a:pt x="190800" y="30407"/>
                  </a:lnTo>
                  <a:lnTo>
                    <a:pt x="226055" y="108070"/>
                  </a:lnTo>
                  <a:lnTo>
                    <a:pt x="233044" y="118499"/>
                  </a:lnTo>
                  <a:lnTo>
                    <a:pt x="243086" y="126496"/>
                  </a:lnTo>
                  <a:lnTo>
                    <a:pt x="255461" y="131638"/>
                  </a:lnTo>
                  <a:lnTo>
                    <a:pt x="269750" y="133503"/>
                  </a:lnTo>
                  <a:lnTo>
                    <a:pt x="283669" y="131740"/>
                  </a:lnTo>
                  <a:lnTo>
                    <a:pt x="296031" y="126723"/>
                  </a:lnTo>
                  <a:lnTo>
                    <a:pt x="306122" y="118864"/>
                  </a:lnTo>
                  <a:lnTo>
                    <a:pt x="313226" y="108572"/>
                  </a:lnTo>
                  <a:lnTo>
                    <a:pt x="364491" y="0"/>
                  </a:lnTo>
                  <a:close/>
                </a:path>
              </a:pathLst>
            </a:custGeom>
            <a:solidFill>
              <a:srgbClr val="FFFFFF"/>
            </a:solidFill>
          </p:spPr>
          <p:txBody>
            <a:bodyPr wrap="square" lIns="0" tIns="0" rIns="0" bIns="0" rtlCol="0"/>
            <a:lstStyle/>
            <a:p>
              <a:endParaRPr/>
            </a:p>
          </p:txBody>
        </p:sp>
      </p:grpSp>
      <p:grpSp>
        <p:nvGrpSpPr>
          <p:cNvPr id="21" name="object 21"/>
          <p:cNvGrpSpPr/>
          <p:nvPr/>
        </p:nvGrpSpPr>
        <p:grpSpPr>
          <a:xfrm>
            <a:off x="1543842" y="934521"/>
            <a:ext cx="100330" cy="132715"/>
            <a:chOff x="1543842" y="934521"/>
            <a:chExt cx="100330" cy="132715"/>
          </a:xfrm>
        </p:grpSpPr>
        <p:sp>
          <p:nvSpPr>
            <p:cNvPr id="22" name="object 22"/>
            <p:cNvSpPr/>
            <p:nvPr/>
          </p:nvSpPr>
          <p:spPr>
            <a:xfrm>
              <a:off x="1543842" y="934521"/>
              <a:ext cx="100330" cy="132715"/>
            </a:xfrm>
            <a:custGeom>
              <a:avLst/>
              <a:gdLst/>
              <a:ahLst/>
              <a:cxnLst/>
              <a:rect l="l" t="t" r="r" b="b"/>
              <a:pathLst>
                <a:path w="100330" h="132715">
                  <a:moveTo>
                    <a:pt x="100091" y="0"/>
                  </a:moveTo>
                  <a:lnTo>
                    <a:pt x="62615" y="0"/>
                  </a:lnTo>
                  <a:lnTo>
                    <a:pt x="0" y="132624"/>
                  </a:lnTo>
                  <a:lnTo>
                    <a:pt x="37464" y="132624"/>
                  </a:lnTo>
                  <a:lnTo>
                    <a:pt x="100091" y="0"/>
                  </a:lnTo>
                  <a:close/>
                </a:path>
              </a:pathLst>
            </a:custGeom>
            <a:solidFill>
              <a:srgbClr val="07281C"/>
            </a:solidFill>
          </p:spPr>
          <p:txBody>
            <a:bodyPr wrap="square" lIns="0" tIns="0" rIns="0" bIns="0" rtlCol="0"/>
            <a:lstStyle/>
            <a:p>
              <a:endParaRPr/>
            </a:p>
          </p:txBody>
        </p:sp>
        <p:sp>
          <p:nvSpPr>
            <p:cNvPr id="23" name="object 23"/>
            <p:cNvSpPr/>
            <p:nvPr/>
          </p:nvSpPr>
          <p:spPr>
            <a:xfrm>
              <a:off x="1543842" y="934521"/>
              <a:ext cx="100330" cy="132715"/>
            </a:xfrm>
            <a:custGeom>
              <a:avLst/>
              <a:gdLst/>
              <a:ahLst/>
              <a:cxnLst/>
              <a:rect l="l" t="t" r="r" b="b"/>
              <a:pathLst>
                <a:path w="100330" h="132715">
                  <a:moveTo>
                    <a:pt x="100091" y="0"/>
                  </a:moveTo>
                  <a:lnTo>
                    <a:pt x="62615" y="0"/>
                  </a:lnTo>
                  <a:lnTo>
                    <a:pt x="0" y="132624"/>
                  </a:lnTo>
                  <a:lnTo>
                    <a:pt x="37464" y="132624"/>
                  </a:lnTo>
                  <a:lnTo>
                    <a:pt x="100091" y="0"/>
                  </a:lnTo>
                  <a:close/>
                </a:path>
              </a:pathLst>
            </a:custGeom>
            <a:solidFill>
              <a:srgbClr val="FFFFFF"/>
            </a:solidFill>
          </p:spPr>
          <p:txBody>
            <a:bodyPr wrap="square" lIns="0" tIns="0" rIns="0" bIns="0" rtlCol="0"/>
            <a:lstStyle/>
            <a:p>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068030" y="2931847"/>
            <a:ext cx="11846560" cy="3695700"/>
            <a:chOff x="1068030" y="2931847"/>
            <a:chExt cx="11846560" cy="3695700"/>
          </a:xfrm>
        </p:grpSpPr>
        <p:sp>
          <p:nvSpPr>
            <p:cNvPr id="3" name="object 3"/>
            <p:cNvSpPr/>
            <p:nvPr/>
          </p:nvSpPr>
          <p:spPr>
            <a:xfrm>
              <a:off x="1068030" y="3350683"/>
              <a:ext cx="11846560" cy="3277235"/>
            </a:xfrm>
            <a:custGeom>
              <a:avLst/>
              <a:gdLst/>
              <a:ahLst/>
              <a:cxnLst/>
              <a:rect l="l" t="t" r="r" b="b"/>
              <a:pathLst>
                <a:path w="11846560" h="3277234">
                  <a:moveTo>
                    <a:pt x="0" y="3276727"/>
                  </a:moveTo>
                  <a:lnTo>
                    <a:pt x="11846058" y="3276727"/>
                  </a:lnTo>
                  <a:lnTo>
                    <a:pt x="11846058" y="0"/>
                  </a:lnTo>
                  <a:lnTo>
                    <a:pt x="0" y="0"/>
                  </a:lnTo>
                  <a:lnTo>
                    <a:pt x="0" y="3276727"/>
                  </a:lnTo>
                  <a:close/>
                </a:path>
              </a:pathLst>
            </a:custGeom>
            <a:solidFill>
              <a:srgbClr val="001423">
                <a:alpha val="5000"/>
              </a:srgbClr>
            </a:solidFill>
          </p:spPr>
          <p:txBody>
            <a:bodyPr wrap="square" lIns="0" tIns="0" rIns="0" bIns="0" rtlCol="0"/>
            <a:lstStyle/>
            <a:p>
              <a:endParaRPr/>
            </a:p>
          </p:txBody>
        </p:sp>
        <p:pic>
          <p:nvPicPr>
            <p:cNvPr id="4" name="object 4"/>
            <p:cNvPicPr/>
            <p:nvPr/>
          </p:nvPicPr>
          <p:blipFill>
            <a:blip r:embed="rId2" cstate="print"/>
            <a:stretch>
              <a:fillRect/>
            </a:stretch>
          </p:blipFill>
          <p:spPr>
            <a:xfrm>
              <a:off x="1759108" y="3967805"/>
              <a:ext cx="10470885" cy="1535733"/>
            </a:xfrm>
            <a:prstGeom prst="rect">
              <a:avLst/>
            </a:prstGeom>
          </p:spPr>
        </p:pic>
        <p:sp>
          <p:nvSpPr>
            <p:cNvPr id="5" name="object 5"/>
            <p:cNvSpPr/>
            <p:nvPr/>
          </p:nvSpPr>
          <p:spPr>
            <a:xfrm>
              <a:off x="1068030" y="2931847"/>
              <a:ext cx="11846560" cy="419100"/>
            </a:xfrm>
            <a:custGeom>
              <a:avLst/>
              <a:gdLst/>
              <a:ahLst/>
              <a:cxnLst/>
              <a:rect l="l" t="t" r="r" b="b"/>
              <a:pathLst>
                <a:path w="11846560" h="419100">
                  <a:moveTo>
                    <a:pt x="11846058" y="0"/>
                  </a:moveTo>
                  <a:lnTo>
                    <a:pt x="0" y="0"/>
                  </a:lnTo>
                  <a:lnTo>
                    <a:pt x="0" y="418835"/>
                  </a:lnTo>
                  <a:lnTo>
                    <a:pt x="11846058" y="418835"/>
                  </a:lnTo>
                  <a:lnTo>
                    <a:pt x="11846058" y="0"/>
                  </a:lnTo>
                  <a:close/>
                </a:path>
              </a:pathLst>
            </a:custGeom>
            <a:solidFill>
              <a:srgbClr val="23323C"/>
            </a:solidFill>
          </p:spPr>
          <p:txBody>
            <a:bodyPr wrap="square" lIns="0" tIns="0" rIns="0" bIns="0" rtlCol="0"/>
            <a:lstStyle/>
            <a:p>
              <a:endParaRPr/>
            </a:p>
          </p:txBody>
        </p:sp>
      </p:grpSp>
      <p:sp>
        <p:nvSpPr>
          <p:cNvPr id="6" name="object 6"/>
          <p:cNvSpPr txBox="1">
            <a:spLocks noGrp="1"/>
          </p:cNvSpPr>
          <p:nvPr>
            <p:ph type="title"/>
          </p:nvPr>
        </p:nvSpPr>
        <p:spPr>
          <a:xfrm>
            <a:off x="1055329" y="1311275"/>
            <a:ext cx="11928078" cy="1526059"/>
          </a:xfrm>
          <a:prstGeom prst="rect">
            <a:avLst/>
          </a:prstGeom>
        </p:spPr>
        <p:txBody>
          <a:bodyPr vert="horz" wrap="square" lIns="0" tIns="101600" rIns="0" bIns="0" rtlCol="0">
            <a:spAutoFit/>
          </a:bodyPr>
          <a:lstStyle/>
          <a:p>
            <a:pPr marL="12700" marR="5080">
              <a:lnSpc>
                <a:spcPts val="3660"/>
              </a:lnSpc>
              <a:spcBef>
                <a:spcPts val="800"/>
              </a:spcBef>
            </a:pPr>
            <a:r>
              <a:rPr lang="es-MX" sz="3600" spc="450" dirty="0">
                <a:solidFill>
                  <a:srgbClr val="001423"/>
                </a:solidFill>
                <a:latin typeface="TitlingGothicFB Normal Medium" panose="02000603040000020004" pitchFamily="50" charset="0"/>
              </a:rPr>
              <a:t>La amenaza que representan las configuraciones incorrectas y los activos no supervisados</a:t>
            </a:r>
            <a:endParaRPr sz="3600" dirty="0">
              <a:latin typeface="TitlingGothicFB Normal Medium" panose="02000603040000020004" pitchFamily="50" charset="0"/>
            </a:endParaRPr>
          </a:p>
        </p:txBody>
      </p:sp>
      <p:sp>
        <p:nvSpPr>
          <p:cNvPr id="7" name="object 7"/>
          <p:cNvSpPr txBox="1"/>
          <p:nvPr/>
        </p:nvSpPr>
        <p:spPr>
          <a:xfrm>
            <a:off x="450850" y="6960909"/>
            <a:ext cx="6303618" cy="1769972"/>
          </a:xfrm>
          <a:prstGeom prst="rect">
            <a:avLst/>
          </a:prstGeom>
        </p:spPr>
        <p:txBody>
          <a:bodyPr vert="horz" wrap="square" lIns="0" tIns="12700" rIns="0" bIns="0" rtlCol="0">
            <a:spAutoFit/>
          </a:bodyPr>
          <a:lstStyle/>
          <a:p>
            <a:pPr marL="12700" marR="5080">
              <a:lnSpc>
                <a:spcPct val="116599"/>
              </a:lnSpc>
              <a:spcBef>
                <a:spcPts val="100"/>
              </a:spcBef>
            </a:pPr>
            <a:r>
              <a:rPr lang="es-MX" sz="1650" spc="-5" dirty="0">
                <a:solidFill>
                  <a:srgbClr val="001423"/>
                </a:solidFill>
                <a:latin typeface="Archivo" pitchFamily="2" charset="0"/>
                <a:cs typeface="Archivo" pitchFamily="2" charset="0"/>
              </a:rPr>
              <a:t>El hecho de que una cuarta parte de los encuestados creyeran que fueron víctimas de un ataque dirigido en los últimos 12 meses demuestra que los adversarios se han vuelto más sofisticados y organizados. Sin embargo, muchas organizaciones facilitan la vida de los atacantes al no configurar ni monitorear adecuadamente sus entornos de nube.</a:t>
            </a:r>
            <a:endParaRPr lang="en-US" sz="1650" dirty="0">
              <a:latin typeface="Archivo" pitchFamily="2" charset="0"/>
              <a:cs typeface="Archivo" pitchFamily="2" charset="0"/>
            </a:endParaRPr>
          </a:p>
        </p:txBody>
      </p:sp>
      <p:sp>
        <p:nvSpPr>
          <p:cNvPr id="8" name="object 8"/>
          <p:cNvSpPr txBox="1"/>
          <p:nvPr/>
        </p:nvSpPr>
        <p:spPr>
          <a:xfrm>
            <a:off x="450850" y="8981521"/>
            <a:ext cx="6174159" cy="1769972"/>
          </a:xfrm>
          <a:prstGeom prst="rect">
            <a:avLst/>
          </a:prstGeom>
        </p:spPr>
        <p:txBody>
          <a:bodyPr vert="horz" wrap="square" lIns="0" tIns="12700" rIns="0" bIns="0" rtlCol="0">
            <a:spAutoFit/>
          </a:bodyPr>
          <a:lstStyle/>
          <a:p>
            <a:pPr marL="12700" marR="5080">
              <a:lnSpc>
                <a:spcPct val="116599"/>
              </a:lnSpc>
              <a:spcBef>
                <a:spcPts val="100"/>
              </a:spcBef>
            </a:pPr>
            <a:r>
              <a:rPr lang="es-MX" sz="1650" spc="5" dirty="0">
                <a:solidFill>
                  <a:srgbClr val="001423"/>
                </a:solidFill>
                <a:latin typeface="Archivo" pitchFamily="2" charset="0"/>
                <a:cs typeface="Archivo" pitchFamily="2" charset="0"/>
              </a:rPr>
              <a:t>Las configuraciones incorrectas son especialmente comunes porque las opciones para el entorno de nube promedio son inmensas. Los problemas de configuración de Salesforce más comunes que encontramos se relacionan con el acceso. Tanto los usuarios como las aplicaciones a menudo se quedan con un nivel predeterminado de permisos que otorgan un alto nivel de</a:t>
            </a:r>
            <a:endParaRPr sz="1650" dirty="0">
              <a:latin typeface="Archivo" pitchFamily="2" charset="0"/>
              <a:cs typeface="Archivo" pitchFamily="2" charset="0"/>
            </a:endParaRPr>
          </a:p>
        </p:txBody>
      </p:sp>
      <p:sp>
        <p:nvSpPr>
          <p:cNvPr id="9" name="object 9"/>
          <p:cNvSpPr txBox="1"/>
          <p:nvPr/>
        </p:nvSpPr>
        <p:spPr>
          <a:xfrm>
            <a:off x="7156296" y="6960909"/>
            <a:ext cx="5825382" cy="1175835"/>
          </a:xfrm>
          <a:prstGeom prst="rect">
            <a:avLst/>
          </a:prstGeom>
        </p:spPr>
        <p:txBody>
          <a:bodyPr vert="horz" wrap="square" lIns="0" tIns="12700" rIns="0" bIns="0" rtlCol="0">
            <a:spAutoFit/>
          </a:bodyPr>
          <a:lstStyle/>
          <a:p>
            <a:pPr marL="12700" marR="5080" algn="just">
              <a:lnSpc>
                <a:spcPct val="116599"/>
              </a:lnSpc>
              <a:spcBef>
                <a:spcPts val="100"/>
              </a:spcBef>
            </a:pPr>
            <a:r>
              <a:rPr lang="es-MX" sz="1650" spc="-5" dirty="0">
                <a:solidFill>
                  <a:srgbClr val="001423"/>
                </a:solidFill>
                <a:latin typeface="Archivo" pitchFamily="2" charset="0"/>
                <a:cs typeface="Archivo" pitchFamily="2" charset="0"/>
              </a:rPr>
              <a:t>acceso privilegiado a la plataforma. Esto aumenta en gran medida el riesgo tanto de los actores de amenazas externos como de los internos maliciosos, además de crear más posibilidades de error humano.</a:t>
            </a:r>
            <a:endParaRPr sz="1650" dirty="0">
              <a:latin typeface="Archivo" pitchFamily="2" charset="0"/>
              <a:cs typeface="Archivo" pitchFamily="2" charset="0"/>
            </a:endParaRPr>
          </a:p>
        </p:txBody>
      </p:sp>
      <p:sp>
        <p:nvSpPr>
          <p:cNvPr id="10" name="object 10"/>
          <p:cNvSpPr txBox="1"/>
          <p:nvPr/>
        </p:nvSpPr>
        <p:spPr>
          <a:xfrm>
            <a:off x="7156295" y="8377555"/>
            <a:ext cx="5945077" cy="2661178"/>
          </a:xfrm>
          <a:prstGeom prst="rect">
            <a:avLst/>
          </a:prstGeom>
        </p:spPr>
        <p:txBody>
          <a:bodyPr vert="horz" wrap="square" lIns="0" tIns="12700" rIns="0" bIns="0" rtlCol="0">
            <a:spAutoFit/>
          </a:bodyPr>
          <a:lstStyle/>
          <a:p>
            <a:pPr marL="12700" marR="5080">
              <a:lnSpc>
                <a:spcPct val="116599"/>
              </a:lnSpc>
              <a:spcBef>
                <a:spcPts val="100"/>
              </a:spcBef>
            </a:pPr>
            <a:r>
              <a:rPr lang="es-MX" sz="1650" spc="5" dirty="0">
                <a:solidFill>
                  <a:srgbClr val="001423"/>
                </a:solidFill>
                <a:latin typeface="Archivo" pitchFamily="2" charset="0"/>
                <a:cs typeface="Archivo" pitchFamily="2" charset="0"/>
              </a:rPr>
              <a:t>Además de esto, las organizaciones a menudo tienen dificultades para realizar un seguimiento de sus sistemas. El modelo de software como servicio (SaaS) significa que es demasiado fácil para los empleados comprar e implementar nuevos complementos y aplicaciones, dejando al departamento de TI en la oscuridad. Como resultado, Salesforce a menudo está plagado de elementos que no han sido examinados adecuadamente y no están siendo monitoreados en busca de vulnerabilidades o actividades sospechosas.</a:t>
            </a:r>
            <a:endParaRPr sz="1650" dirty="0">
              <a:latin typeface="Archivo" pitchFamily="2" charset="0"/>
              <a:cs typeface="Archivo" pitchFamily="2" charset="0"/>
            </a:endParaRPr>
          </a:p>
        </p:txBody>
      </p:sp>
      <p:sp>
        <p:nvSpPr>
          <p:cNvPr id="11" name="object 11"/>
          <p:cNvSpPr txBox="1"/>
          <p:nvPr/>
        </p:nvSpPr>
        <p:spPr>
          <a:xfrm>
            <a:off x="1432521" y="5570678"/>
            <a:ext cx="1585628" cy="358431"/>
          </a:xfrm>
          <a:prstGeom prst="rect">
            <a:avLst/>
          </a:prstGeom>
        </p:spPr>
        <p:txBody>
          <a:bodyPr vert="horz" wrap="square" lIns="0" tIns="24765" rIns="0" bIns="0" rtlCol="0">
            <a:spAutoFit/>
          </a:bodyPr>
          <a:lstStyle/>
          <a:p>
            <a:pPr marL="12700" marR="5080" indent="281305">
              <a:lnSpc>
                <a:spcPts val="1320"/>
              </a:lnSpc>
              <a:spcBef>
                <a:spcPts val="195"/>
              </a:spcBef>
            </a:pPr>
            <a:r>
              <a:rPr lang="es-PE" sz="1150" spc="10" dirty="0">
                <a:solidFill>
                  <a:srgbClr val="001423"/>
                </a:solidFill>
                <a:latin typeface="Archivo" pitchFamily="2" charset="0"/>
                <a:cs typeface="Archivo" pitchFamily="2" charset="0"/>
              </a:rPr>
              <a:t>Configuraciones incorrectas detectadas</a:t>
            </a:r>
            <a:endParaRPr sz="1150" dirty="0">
              <a:latin typeface="Archivo" pitchFamily="2" charset="0"/>
              <a:cs typeface="Archivo" pitchFamily="2" charset="0"/>
            </a:endParaRPr>
          </a:p>
        </p:txBody>
      </p:sp>
      <p:sp>
        <p:nvSpPr>
          <p:cNvPr id="12" name="object 12"/>
          <p:cNvSpPr txBox="1"/>
          <p:nvPr/>
        </p:nvSpPr>
        <p:spPr>
          <a:xfrm>
            <a:off x="3544166" y="5570678"/>
            <a:ext cx="1184275" cy="858568"/>
          </a:xfrm>
          <a:prstGeom prst="rect">
            <a:avLst/>
          </a:prstGeom>
        </p:spPr>
        <p:txBody>
          <a:bodyPr vert="horz" wrap="square" lIns="0" tIns="24765" rIns="0" bIns="0" rtlCol="0">
            <a:spAutoFit/>
          </a:bodyPr>
          <a:lstStyle/>
          <a:p>
            <a:pPr marL="12065" marR="5080" indent="-635" algn="ctr">
              <a:lnSpc>
                <a:spcPts val="1320"/>
              </a:lnSpc>
              <a:spcBef>
                <a:spcPts val="195"/>
              </a:spcBef>
            </a:pPr>
            <a:r>
              <a:rPr lang="es-PE" sz="1150" spc="10" dirty="0">
                <a:solidFill>
                  <a:srgbClr val="001423"/>
                </a:solidFill>
                <a:latin typeface="Archivo" pitchFamily="2" charset="0"/>
                <a:cs typeface="Archivo" pitchFamily="2" charset="0"/>
              </a:rPr>
              <a:t>Vulnerabilidades detectadas además de configuraciones incorrectas</a:t>
            </a:r>
            <a:endParaRPr sz="1150" dirty="0">
              <a:latin typeface="Archivo" pitchFamily="2" charset="0"/>
              <a:cs typeface="Archivo" pitchFamily="2" charset="0"/>
            </a:endParaRPr>
          </a:p>
        </p:txBody>
      </p:sp>
      <p:sp>
        <p:nvSpPr>
          <p:cNvPr id="13" name="object 13"/>
          <p:cNvSpPr txBox="1"/>
          <p:nvPr/>
        </p:nvSpPr>
        <p:spPr>
          <a:xfrm>
            <a:off x="5188786" y="5570678"/>
            <a:ext cx="1315720" cy="858568"/>
          </a:xfrm>
          <a:prstGeom prst="rect">
            <a:avLst/>
          </a:prstGeom>
        </p:spPr>
        <p:txBody>
          <a:bodyPr vert="horz" wrap="square" lIns="0" tIns="24765" rIns="0" bIns="0" rtlCol="0">
            <a:spAutoFit/>
          </a:bodyPr>
          <a:lstStyle/>
          <a:p>
            <a:pPr marL="12700" marR="5715" indent="-635" algn="ctr">
              <a:lnSpc>
                <a:spcPts val="1320"/>
              </a:lnSpc>
              <a:spcBef>
                <a:spcPts val="195"/>
              </a:spcBef>
            </a:pPr>
            <a:r>
              <a:rPr lang="es-PE" sz="1150" dirty="0">
                <a:solidFill>
                  <a:srgbClr val="001423"/>
                </a:solidFill>
                <a:latin typeface="Archivo" pitchFamily="2" charset="0"/>
                <a:cs typeface="Archivo" pitchFamily="2" charset="0"/>
              </a:rPr>
              <a:t>Activos en la nube previamente desconocidos o no supervisados identificados</a:t>
            </a:r>
            <a:endParaRPr sz="1150" dirty="0">
              <a:latin typeface="Archivo" pitchFamily="2" charset="0"/>
              <a:cs typeface="Archivo" pitchFamily="2" charset="0"/>
            </a:endParaRPr>
          </a:p>
        </p:txBody>
      </p:sp>
      <p:sp>
        <p:nvSpPr>
          <p:cNvPr id="14" name="object 14"/>
          <p:cNvSpPr txBox="1"/>
          <p:nvPr/>
        </p:nvSpPr>
        <p:spPr>
          <a:xfrm>
            <a:off x="7300743" y="5570678"/>
            <a:ext cx="843915" cy="536575"/>
          </a:xfrm>
          <a:prstGeom prst="rect">
            <a:avLst/>
          </a:prstGeom>
        </p:spPr>
        <p:txBody>
          <a:bodyPr vert="horz" wrap="square" lIns="0" tIns="24765" rIns="0" bIns="0" rtlCol="0">
            <a:spAutoFit/>
          </a:bodyPr>
          <a:lstStyle/>
          <a:p>
            <a:pPr marL="12700" marR="5080" algn="ctr">
              <a:lnSpc>
                <a:spcPts val="1320"/>
              </a:lnSpc>
              <a:spcBef>
                <a:spcPts val="195"/>
              </a:spcBef>
            </a:pPr>
            <a:r>
              <a:rPr lang="es-PE" sz="1150" spc="10" dirty="0">
                <a:solidFill>
                  <a:srgbClr val="001423"/>
                </a:solidFill>
                <a:latin typeface="Archivo" pitchFamily="2" charset="0"/>
                <a:cs typeface="Archivo" pitchFamily="2" charset="0"/>
              </a:rPr>
              <a:t>Detectado un ataque dirigido</a:t>
            </a:r>
            <a:endParaRPr sz="1150" dirty="0">
              <a:latin typeface="Archivo" pitchFamily="2" charset="0"/>
              <a:cs typeface="Archivo" pitchFamily="2" charset="0"/>
            </a:endParaRPr>
          </a:p>
        </p:txBody>
      </p:sp>
      <p:sp>
        <p:nvSpPr>
          <p:cNvPr id="15" name="object 15"/>
          <p:cNvSpPr txBox="1"/>
          <p:nvPr/>
        </p:nvSpPr>
        <p:spPr>
          <a:xfrm>
            <a:off x="8546925" y="5570678"/>
            <a:ext cx="843915" cy="704215"/>
          </a:xfrm>
          <a:prstGeom prst="rect">
            <a:avLst/>
          </a:prstGeom>
        </p:spPr>
        <p:txBody>
          <a:bodyPr vert="horz" wrap="square" lIns="0" tIns="24765" rIns="0" bIns="0" rtlCol="0">
            <a:spAutoFit/>
          </a:bodyPr>
          <a:lstStyle/>
          <a:p>
            <a:pPr marL="12700" marR="5080" indent="-635" algn="ctr">
              <a:lnSpc>
                <a:spcPts val="1320"/>
              </a:lnSpc>
              <a:spcBef>
                <a:spcPts val="195"/>
              </a:spcBef>
            </a:pPr>
            <a:r>
              <a:rPr lang="es-MX" sz="1150" spc="10" dirty="0">
                <a:solidFill>
                  <a:srgbClr val="001423"/>
                </a:solidFill>
                <a:latin typeface="Archivo" pitchFamily="2" charset="0"/>
                <a:cs typeface="Archivo" pitchFamily="2" charset="0"/>
              </a:rPr>
              <a:t>Detectado más de un ataque dirigido</a:t>
            </a:r>
            <a:endParaRPr sz="1150" dirty="0">
              <a:latin typeface="Archivo" pitchFamily="2" charset="0"/>
              <a:cs typeface="Archivo" pitchFamily="2" charset="0"/>
            </a:endParaRPr>
          </a:p>
        </p:txBody>
      </p:sp>
      <p:sp>
        <p:nvSpPr>
          <p:cNvPr id="16" name="object 16"/>
          <p:cNvSpPr txBox="1"/>
          <p:nvPr/>
        </p:nvSpPr>
        <p:spPr>
          <a:xfrm>
            <a:off x="9886046" y="5570678"/>
            <a:ext cx="657225" cy="525144"/>
          </a:xfrm>
          <a:prstGeom prst="rect">
            <a:avLst/>
          </a:prstGeom>
        </p:spPr>
        <p:txBody>
          <a:bodyPr vert="horz" wrap="square" lIns="0" tIns="24765" rIns="0" bIns="0" rtlCol="0">
            <a:spAutoFit/>
          </a:bodyPr>
          <a:lstStyle/>
          <a:p>
            <a:pPr marL="167005" marR="5080" indent="-154940">
              <a:lnSpc>
                <a:spcPts val="1320"/>
              </a:lnSpc>
              <a:spcBef>
                <a:spcPts val="195"/>
              </a:spcBef>
            </a:pPr>
            <a:r>
              <a:rPr lang="es-PE" sz="1150" spc="25" dirty="0">
                <a:solidFill>
                  <a:srgbClr val="001423"/>
                </a:solidFill>
                <a:latin typeface="Archivo" pitchFamily="2" charset="0"/>
                <a:cs typeface="Archivo" pitchFamily="2" charset="0"/>
              </a:rPr>
              <a:t>Violado una vez</a:t>
            </a:r>
            <a:endParaRPr sz="1150" dirty="0">
              <a:latin typeface="Archivo" pitchFamily="2" charset="0"/>
              <a:cs typeface="Archivo" pitchFamily="2" charset="0"/>
            </a:endParaRPr>
          </a:p>
        </p:txBody>
      </p:sp>
      <p:sp>
        <p:nvSpPr>
          <p:cNvPr id="17" name="object 17"/>
          <p:cNvSpPr txBox="1"/>
          <p:nvPr/>
        </p:nvSpPr>
        <p:spPr>
          <a:xfrm>
            <a:off x="11119915" y="5570678"/>
            <a:ext cx="681990" cy="536575"/>
          </a:xfrm>
          <a:prstGeom prst="rect">
            <a:avLst/>
          </a:prstGeom>
        </p:spPr>
        <p:txBody>
          <a:bodyPr vert="horz" wrap="square" lIns="0" tIns="24765" rIns="0" bIns="0" rtlCol="0">
            <a:spAutoFit/>
          </a:bodyPr>
          <a:lstStyle/>
          <a:p>
            <a:pPr marL="12700" marR="5080" indent="-635" algn="ctr">
              <a:lnSpc>
                <a:spcPts val="1320"/>
              </a:lnSpc>
              <a:spcBef>
                <a:spcPts val="195"/>
              </a:spcBef>
            </a:pPr>
            <a:r>
              <a:rPr lang="es-MX" sz="1150" spc="5" dirty="0">
                <a:solidFill>
                  <a:srgbClr val="001423"/>
                </a:solidFill>
                <a:latin typeface="Archivo" pitchFamily="2" charset="0"/>
                <a:cs typeface="Archivo" pitchFamily="2" charset="0"/>
              </a:rPr>
              <a:t>Violado más de una vez</a:t>
            </a:r>
            <a:endParaRPr sz="1150" dirty="0">
              <a:latin typeface="Archivo" pitchFamily="2" charset="0"/>
              <a:cs typeface="Archivo" pitchFamily="2" charset="0"/>
            </a:endParaRPr>
          </a:p>
        </p:txBody>
      </p:sp>
      <p:sp>
        <p:nvSpPr>
          <p:cNvPr id="18" name="object 18"/>
          <p:cNvSpPr txBox="1"/>
          <p:nvPr/>
        </p:nvSpPr>
        <p:spPr>
          <a:xfrm>
            <a:off x="2313640" y="4049845"/>
            <a:ext cx="388620" cy="226695"/>
          </a:xfrm>
          <a:prstGeom prst="rect">
            <a:avLst/>
          </a:prstGeom>
        </p:spPr>
        <p:txBody>
          <a:bodyPr vert="horz" wrap="square" lIns="0" tIns="15240" rIns="0" bIns="0" rtlCol="0">
            <a:spAutoFit/>
          </a:bodyPr>
          <a:lstStyle/>
          <a:p>
            <a:pPr marL="12700">
              <a:lnSpc>
                <a:spcPct val="100000"/>
              </a:lnSpc>
              <a:spcBef>
                <a:spcPts val="120"/>
              </a:spcBef>
            </a:pPr>
            <a:r>
              <a:rPr sz="1300" b="1" spc="85" dirty="0">
                <a:solidFill>
                  <a:srgbClr val="001423"/>
                </a:solidFill>
                <a:latin typeface="Arial"/>
                <a:cs typeface="Arial"/>
              </a:rPr>
              <a:t>24%</a:t>
            </a:r>
            <a:endParaRPr sz="1300">
              <a:latin typeface="Arial"/>
              <a:cs typeface="Arial"/>
            </a:endParaRPr>
          </a:p>
        </p:txBody>
      </p:sp>
      <p:sp>
        <p:nvSpPr>
          <p:cNvPr id="19" name="object 19"/>
          <p:cNvSpPr txBox="1"/>
          <p:nvPr/>
        </p:nvSpPr>
        <p:spPr>
          <a:xfrm>
            <a:off x="3999536" y="3662338"/>
            <a:ext cx="388620" cy="226695"/>
          </a:xfrm>
          <a:prstGeom prst="rect">
            <a:avLst/>
          </a:prstGeom>
        </p:spPr>
        <p:txBody>
          <a:bodyPr vert="horz" wrap="square" lIns="0" tIns="15240" rIns="0" bIns="0" rtlCol="0">
            <a:spAutoFit/>
          </a:bodyPr>
          <a:lstStyle/>
          <a:p>
            <a:pPr marL="12700">
              <a:lnSpc>
                <a:spcPct val="100000"/>
              </a:lnSpc>
              <a:spcBef>
                <a:spcPts val="120"/>
              </a:spcBef>
            </a:pPr>
            <a:r>
              <a:rPr sz="1300" b="1" spc="85" dirty="0">
                <a:solidFill>
                  <a:srgbClr val="001423"/>
                </a:solidFill>
                <a:latin typeface="Arial"/>
                <a:cs typeface="Arial"/>
              </a:rPr>
              <a:t>34%</a:t>
            </a:r>
            <a:endParaRPr sz="1300">
              <a:latin typeface="Arial"/>
              <a:cs typeface="Arial"/>
            </a:endParaRPr>
          </a:p>
        </p:txBody>
      </p:sp>
      <p:sp>
        <p:nvSpPr>
          <p:cNvPr id="20" name="object 20"/>
          <p:cNvSpPr txBox="1"/>
          <p:nvPr/>
        </p:nvSpPr>
        <p:spPr>
          <a:xfrm>
            <a:off x="5662816" y="3821664"/>
            <a:ext cx="388620" cy="226695"/>
          </a:xfrm>
          <a:prstGeom prst="rect">
            <a:avLst/>
          </a:prstGeom>
        </p:spPr>
        <p:txBody>
          <a:bodyPr vert="horz" wrap="square" lIns="0" tIns="15240" rIns="0" bIns="0" rtlCol="0">
            <a:spAutoFit/>
          </a:bodyPr>
          <a:lstStyle/>
          <a:p>
            <a:pPr marL="12700">
              <a:lnSpc>
                <a:spcPct val="100000"/>
              </a:lnSpc>
              <a:spcBef>
                <a:spcPts val="120"/>
              </a:spcBef>
            </a:pPr>
            <a:r>
              <a:rPr sz="1300" b="1" spc="80" dirty="0">
                <a:solidFill>
                  <a:srgbClr val="001423"/>
                </a:solidFill>
                <a:latin typeface="Arial"/>
                <a:cs typeface="Arial"/>
              </a:rPr>
              <a:t>28%</a:t>
            </a:r>
            <a:endParaRPr sz="1300">
              <a:latin typeface="Arial"/>
              <a:cs typeface="Arial"/>
            </a:endParaRPr>
          </a:p>
        </p:txBody>
      </p:sp>
      <p:sp>
        <p:nvSpPr>
          <p:cNvPr id="21" name="object 21"/>
          <p:cNvSpPr txBox="1"/>
          <p:nvPr/>
        </p:nvSpPr>
        <p:spPr>
          <a:xfrm>
            <a:off x="7566674" y="4007794"/>
            <a:ext cx="388620" cy="226695"/>
          </a:xfrm>
          <a:prstGeom prst="rect">
            <a:avLst/>
          </a:prstGeom>
        </p:spPr>
        <p:txBody>
          <a:bodyPr vert="horz" wrap="square" lIns="0" tIns="15240" rIns="0" bIns="0" rtlCol="0">
            <a:spAutoFit/>
          </a:bodyPr>
          <a:lstStyle/>
          <a:p>
            <a:pPr marL="12700">
              <a:lnSpc>
                <a:spcPct val="100000"/>
              </a:lnSpc>
              <a:spcBef>
                <a:spcPts val="120"/>
              </a:spcBef>
            </a:pPr>
            <a:r>
              <a:rPr sz="1300" b="1" spc="85" dirty="0">
                <a:solidFill>
                  <a:srgbClr val="001423"/>
                </a:solidFill>
                <a:latin typeface="Arial"/>
                <a:cs typeface="Arial"/>
              </a:rPr>
              <a:t>24%</a:t>
            </a:r>
            <a:endParaRPr sz="1300">
              <a:latin typeface="Arial"/>
              <a:cs typeface="Arial"/>
            </a:endParaRPr>
          </a:p>
        </p:txBody>
      </p:sp>
      <p:sp>
        <p:nvSpPr>
          <p:cNvPr id="22" name="object 22"/>
          <p:cNvSpPr txBox="1"/>
          <p:nvPr/>
        </p:nvSpPr>
        <p:spPr>
          <a:xfrm>
            <a:off x="8784815" y="4271828"/>
            <a:ext cx="388620" cy="226695"/>
          </a:xfrm>
          <a:prstGeom prst="rect">
            <a:avLst/>
          </a:prstGeom>
        </p:spPr>
        <p:txBody>
          <a:bodyPr vert="horz" wrap="square" lIns="0" tIns="15240" rIns="0" bIns="0" rtlCol="0">
            <a:spAutoFit/>
          </a:bodyPr>
          <a:lstStyle/>
          <a:p>
            <a:pPr marL="12700">
              <a:lnSpc>
                <a:spcPct val="100000"/>
              </a:lnSpc>
              <a:spcBef>
                <a:spcPts val="120"/>
              </a:spcBef>
            </a:pPr>
            <a:r>
              <a:rPr sz="1300" b="1" spc="80" dirty="0">
                <a:solidFill>
                  <a:srgbClr val="001423"/>
                </a:solidFill>
                <a:latin typeface="Arial"/>
                <a:cs typeface="Arial"/>
              </a:rPr>
              <a:t>21%</a:t>
            </a:r>
            <a:endParaRPr sz="1300">
              <a:latin typeface="Arial"/>
              <a:cs typeface="Arial"/>
            </a:endParaRPr>
          </a:p>
        </p:txBody>
      </p:sp>
      <p:sp>
        <p:nvSpPr>
          <p:cNvPr id="23" name="object 23"/>
          <p:cNvSpPr txBox="1"/>
          <p:nvPr/>
        </p:nvSpPr>
        <p:spPr>
          <a:xfrm>
            <a:off x="10047352" y="4519275"/>
            <a:ext cx="387985" cy="226695"/>
          </a:xfrm>
          <a:prstGeom prst="rect">
            <a:avLst/>
          </a:prstGeom>
        </p:spPr>
        <p:txBody>
          <a:bodyPr vert="horz" wrap="square" lIns="0" tIns="15240" rIns="0" bIns="0" rtlCol="0">
            <a:spAutoFit/>
          </a:bodyPr>
          <a:lstStyle/>
          <a:p>
            <a:pPr marL="12700">
              <a:lnSpc>
                <a:spcPct val="100000"/>
              </a:lnSpc>
              <a:spcBef>
                <a:spcPts val="120"/>
              </a:spcBef>
            </a:pPr>
            <a:r>
              <a:rPr sz="1300" b="1" spc="80" dirty="0">
                <a:solidFill>
                  <a:srgbClr val="001423"/>
                </a:solidFill>
                <a:latin typeface="Arial"/>
                <a:cs typeface="Arial"/>
              </a:rPr>
              <a:t>15%</a:t>
            </a:r>
            <a:endParaRPr sz="1300">
              <a:latin typeface="Arial"/>
              <a:cs typeface="Arial"/>
            </a:endParaRPr>
          </a:p>
        </p:txBody>
      </p:sp>
      <p:sp>
        <p:nvSpPr>
          <p:cNvPr id="24" name="object 24"/>
          <p:cNvSpPr txBox="1"/>
          <p:nvPr/>
        </p:nvSpPr>
        <p:spPr>
          <a:xfrm>
            <a:off x="11332674" y="4938111"/>
            <a:ext cx="288290" cy="226695"/>
          </a:xfrm>
          <a:prstGeom prst="rect">
            <a:avLst/>
          </a:prstGeom>
        </p:spPr>
        <p:txBody>
          <a:bodyPr vert="horz" wrap="square" lIns="0" tIns="15240" rIns="0" bIns="0" rtlCol="0">
            <a:spAutoFit/>
          </a:bodyPr>
          <a:lstStyle/>
          <a:p>
            <a:pPr marL="12700">
              <a:lnSpc>
                <a:spcPct val="100000"/>
              </a:lnSpc>
              <a:spcBef>
                <a:spcPts val="120"/>
              </a:spcBef>
            </a:pPr>
            <a:r>
              <a:rPr sz="1300" b="1" spc="95" dirty="0">
                <a:solidFill>
                  <a:srgbClr val="001423"/>
                </a:solidFill>
                <a:latin typeface="Arial"/>
                <a:cs typeface="Arial"/>
              </a:rPr>
              <a:t>6%</a:t>
            </a:r>
            <a:endParaRPr sz="1300">
              <a:latin typeface="Arial"/>
              <a:cs typeface="Arial"/>
            </a:endParaRPr>
          </a:p>
        </p:txBody>
      </p:sp>
      <p:sp>
        <p:nvSpPr>
          <p:cNvPr id="25" name="object 25"/>
          <p:cNvSpPr txBox="1"/>
          <p:nvPr/>
        </p:nvSpPr>
        <p:spPr>
          <a:xfrm>
            <a:off x="1325572" y="2938532"/>
            <a:ext cx="5526078" cy="353943"/>
          </a:xfrm>
          <a:prstGeom prst="rect">
            <a:avLst/>
          </a:prstGeom>
        </p:spPr>
        <p:txBody>
          <a:bodyPr vert="horz" wrap="square" lIns="0" tIns="15240" rIns="0" bIns="0" rtlCol="0">
            <a:spAutoFit/>
          </a:bodyPr>
          <a:lstStyle/>
          <a:p>
            <a:pPr marL="12700">
              <a:lnSpc>
                <a:spcPct val="100000"/>
              </a:lnSpc>
              <a:spcBef>
                <a:spcPts val="120"/>
              </a:spcBef>
            </a:pPr>
            <a:r>
              <a:rPr lang="es-MX" sz="1100" b="1" spc="10" dirty="0">
                <a:solidFill>
                  <a:srgbClr val="FFFFFF"/>
                </a:solidFill>
                <a:latin typeface="Archivo" pitchFamily="2" charset="0"/>
                <a:cs typeface="Archivo" pitchFamily="2" charset="0"/>
              </a:rPr>
              <a:t>Problemas de seguridad que afectan a las plataformas en la nube (últimos 12 meses)</a:t>
            </a:r>
            <a:endParaRPr sz="1100" dirty="0">
              <a:latin typeface="Archivo" pitchFamily="2" charset="0"/>
              <a:cs typeface="Archivo" pitchFamily="2" charset="0"/>
            </a:endParaRPr>
          </a:p>
        </p:txBody>
      </p:sp>
      <p:sp>
        <p:nvSpPr>
          <p:cNvPr id="26" name="object 26"/>
          <p:cNvSpPr txBox="1"/>
          <p:nvPr/>
        </p:nvSpPr>
        <p:spPr>
          <a:xfrm>
            <a:off x="7477210" y="3015476"/>
            <a:ext cx="5351687" cy="200055"/>
          </a:xfrm>
          <a:prstGeom prst="rect">
            <a:avLst/>
          </a:prstGeom>
        </p:spPr>
        <p:txBody>
          <a:bodyPr vert="horz" wrap="square" lIns="0" tIns="15240" rIns="0" bIns="0" rtlCol="0">
            <a:spAutoFit/>
          </a:bodyPr>
          <a:lstStyle/>
          <a:p>
            <a:pPr marL="12700">
              <a:lnSpc>
                <a:spcPct val="100000"/>
              </a:lnSpc>
              <a:spcBef>
                <a:spcPts val="120"/>
              </a:spcBef>
            </a:pPr>
            <a:r>
              <a:rPr lang="es-MX" sz="1200" b="1" spc="5" dirty="0">
                <a:solidFill>
                  <a:srgbClr val="FFFFFF"/>
                </a:solidFill>
                <a:latin typeface="Archivo" pitchFamily="2" charset="0"/>
                <a:cs typeface="Archivo" pitchFamily="2" charset="0"/>
              </a:rPr>
              <a:t>Ataques e infracciones de la plataforma en la nube (últimos 12 meses)</a:t>
            </a:r>
            <a:endParaRPr sz="1200" dirty="0">
              <a:latin typeface="Archivo" pitchFamily="2" charset="0"/>
              <a:cs typeface="Archivo" pitchFamily="2" charset="0"/>
            </a:endParaRPr>
          </a:p>
        </p:txBody>
      </p:sp>
      <p:sp>
        <p:nvSpPr>
          <p:cNvPr id="27" name="object 27"/>
          <p:cNvSpPr/>
          <p:nvPr/>
        </p:nvSpPr>
        <p:spPr>
          <a:xfrm>
            <a:off x="13291039" y="0"/>
            <a:ext cx="6813550" cy="11308715"/>
          </a:xfrm>
          <a:custGeom>
            <a:avLst/>
            <a:gdLst/>
            <a:ahLst/>
            <a:cxnLst/>
            <a:rect l="l" t="t" r="r" b="b"/>
            <a:pathLst>
              <a:path w="6813550" h="11308715">
                <a:moveTo>
                  <a:pt x="6813059" y="0"/>
                </a:moveTo>
                <a:lnTo>
                  <a:pt x="0" y="0"/>
                </a:lnTo>
                <a:lnTo>
                  <a:pt x="0" y="11308556"/>
                </a:lnTo>
                <a:lnTo>
                  <a:pt x="6813059" y="11308556"/>
                </a:lnTo>
                <a:lnTo>
                  <a:pt x="6813059" y="0"/>
                </a:lnTo>
                <a:close/>
              </a:path>
            </a:pathLst>
          </a:custGeom>
          <a:solidFill>
            <a:srgbClr val="23323C"/>
          </a:solidFill>
        </p:spPr>
        <p:txBody>
          <a:bodyPr wrap="square" lIns="0" tIns="0" rIns="0" bIns="0" rtlCol="0"/>
          <a:lstStyle/>
          <a:p>
            <a:endParaRPr/>
          </a:p>
        </p:txBody>
      </p:sp>
      <p:sp>
        <p:nvSpPr>
          <p:cNvPr id="28" name="object 28"/>
          <p:cNvSpPr txBox="1"/>
          <p:nvPr/>
        </p:nvSpPr>
        <p:spPr>
          <a:xfrm>
            <a:off x="14437121" y="1591310"/>
            <a:ext cx="4567555" cy="3208655"/>
          </a:xfrm>
          <a:prstGeom prst="rect">
            <a:avLst/>
          </a:prstGeom>
        </p:spPr>
        <p:txBody>
          <a:bodyPr vert="horz" wrap="square" lIns="0" tIns="12065" rIns="0" bIns="0" rtlCol="0">
            <a:spAutoFit/>
          </a:bodyPr>
          <a:lstStyle/>
          <a:p>
            <a:pPr marL="12700" marR="490220">
              <a:lnSpc>
                <a:spcPct val="113500"/>
              </a:lnSpc>
              <a:spcBef>
                <a:spcPts val="95"/>
              </a:spcBef>
            </a:pPr>
            <a:r>
              <a:rPr sz="2300" i="1" spc="40" dirty="0">
                <a:solidFill>
                  <a:srgbClr val="FFFFFF"/>
                </a:solidFill>
                <a:latin typeface="Arial"/>
                <a:cs typeface="Arial"/>
              </a:rPr>
              <a:t>“Compl</a:t>
            </a:r>
            <a:r>
              <a:rPr sz="2300" i="1" spc="30" dirty="0">
                <a:solidFill>
                  <a:srgbClr val="FFFFFF"/>
                </a:solidFill>
                <a:latin typeface="Arial"/>
                <a:cs typeface="Arial"/>
              </a:rPr>
              <a:t>e</a:t>
            </a:r>
            <a:r>
              <a:rPr sz="2300" i="1" spc="25" dirty="0">
                <a:solidFill>
                  <a:srgbClr val="FFFFFF"/>
                </a:solidFill>
                <a:latin typeface="Arial"/>
                <a:cs typeface="Arial"/>
              </a:rPr>
              <a:t>xity</a:t>
            </a:r>
            <a:r>
              <a:rPr sz="2300" i="1" spc="-160" dirty="0">
                <a:solidFill>
                  <a:srgbClr val="FFFFFF"/>
                </a:solidFill>
                <a:latin typeface="Arial"/>
                <a:cs typeface="Arial"/>
              </a:rPr>
              <a:t> </a:t>
            </a:r>
            <a:r>
              <a:rPr sz="2300" i="1" spc="15" dirty="0">
                <a:solidFill>
                  <a:srgbClr val="FFFFFF"/>
                </a:solidFill>
                <a:latin typeface="Arial"/>
                <a:cs typeface="Arial"/>
              </a:rPr>
              <a:t>is</a:t>
            </a:r>
            <a:r>
              <a:rPr sz="2300" i="1" spc="-160" dirty="0">
                <a:solidFill>
                  <a:srgbClr val="FFFFFF"/>
                </a:solidFill>
                <a:latin typeface="Arial"/>
                <a:cs typeface="Arial"/>
              </a:rPr>
              <a:t> </a:t>
            </a:r>
            <a:r>
              <a:rPr sz="2300" i="1" spc="15" dirty="0">
                <a:solidFill>
                  <a:srgbClr val="FFFFFF"/>
                </a:solidFill>
                <a:latin typeface="Arial"/>
                <a:cs typeface="Arial"/>
              </a:rPr>
              <a:t>the</a:t>
            </a:r>
            <a:r>
              <a:rPr sz="2300" i="1" spc="-160" dirty="0">
                <a:solidFill>
                  <a:srgbClr val="FFFFFF"/>
                </a:solidFill>
                <a:latin typeface="Arial"/>
                <a:cs typeface="Arial"/>
              </a:rPr>
              <a:t> </a:t>
            </a:r>
            <a:r>
              <a:rPr sz="2300" i="1" spc="15" dirty="0">
                <a:solidFill>
                  <a:srgbClr val="FFFFFF"/>
                </a:solidFill>
                <a:latin typeface="Arial"/>
                <a:cs typeface="Arial"/>
              </a:rPr>
              <a:t>enemy</a:t>
            </a:r>
            <a:r>
              <a:rPr sz="2300" i="1" spc="-160" dirty="0">
                <a:solidFill>
                  <a:srgbClr val="FFFFFF"/>
                </a:solidFill>
                <a:latin typeface="Arial"/>
                <a:cs typeface="Arial"/>
              </a:rPr>
              <a:t> </a:t>
            </a:r>
            <a:r>
              <a:rPr sz="2300" i="1" spc="15" dirty="0">
                <a:solidFill>
                  <a:srgbClr val="FFFFFF"/>
                </a:solidFill>
                <a:latin typeface="Arial"/>
                <a:cs typeface="Arial"/>
              </a:rPr>
              <a:t>of  security.</a:t>
            </a:r>
            <a:r>
              <a:rPr sz="2300" i="1" spc="-160" dirty="0">
                <a:solidFill>
                  <a:srgbClr val="FFFFFF"/>
                </a:solidFill>
                <a:latin typeface="Arial"/>
                <a:cs typeface="Arial"/>
              </a:rPr>
              <a:t> </a:t>
            </a:r>
            <a:r>
              <a:rPr sz="2300" i="1" dirty="0">
                <a:solidFill>
                  <a:srgbClr val="FFFFFF"/>
                </a:solidFill>
                <a:latin typeface="Arial"/>
                <a:cs typeface="Arial"/>
              </a:rPr>
              <a:t>The</a:t>
            </a:r>
            <a:r>
              <a:rPr sz="2300" i="1" spc="-160" dirty="0">
                <a:solidFill>
                  <a:srgbClr val="FFFFFF"/>
                </a:solidFill>
                <a:latin typeface="Arial"/>
                <a:cs typeface="Arial"/>
              </a:rPr>
              <a:t> </a:t>
            </a:r>
            <a:r>
              <a:rPr sz="2300" i="1" spc="40" dirty="0">
                <a:solidFill>
                  <a:srgbClr val="FFFFFF"/>
                </a:solidFill>
                <a:latin typeface="Arial"/>
                <a:cs typeface="Arial"/>
              </a:rPr>
              <a:t>mo</a:t>
            </a:r>
            <a:r>
              <a:rPr sz="2300" i="1" spc="-5" dirty="0">
                <a:solidFill>
                  <a:srgbClr val="FFFFFF"/>
                </a:solidFill>
                <a:latin typeface="Arial"/>
                <a:cs typeface="Arial"/>
              </a:rPr>
              <a:t>r</a:t>
            </a:r>
            <a:r>
              <a:rPr sz="2300" i="1" spc="-15" dirty="0">
                <a:solidFill>
                  <a:srgbClr val="FFFFFF"/>
                </a:solidFill>
                <a:latin typeface="Arial"/>
                <a:cs typeface="Arial"/>
              </a:rPr>
              <a:t>e</a:t>
            </a:r>
            <a:r>
              <a:rPr sz="2300" i="1" spc="-160" dirty="0">
                <a:solidFill>
                  <a:srgbClr val="FFFFFF"/>
                </a:solidFill>
                <a:latin typeface="Arial"/>
                <a:cs typeface="Arial"/>
              </a:rPr>
              <a:t> </a:t>
            </a:r>
            <a:r>
              <a:rPr sz="2300" i="1" spc="25" dirty="0">
                <a:solidFill>
                  <a:srgbClr val="FFFFFF"/>
                </a:solidFill>
                <a:latin typeface="Arial"/>
                <a:cs typeface="Arial"/>
              </a:rPr>
              <a:t>compl</a:t>
            </a:r>
            <a:r>
              <a:rPr sz="2300" i="1" spc="20" dirty="0">
                <a:solidFill>
                  <a:srgbClr val="FFFFFF"/>
                </a:solidFill>
                <a:latin typeface="Arial"/>
                <a:cs typeface="Arial"/>
              </a:rPr>
              <a:t>e</a:t>
            </a:r>
            <a:r>
              <a:rPr sz="2300" i="1" spc="30" dirty="0">
                <a:solidFill>
                  <a:srgbClr val="FFFFFF"/>
                </a:solidFill>
                <a:latin typeface="Arial"/>
                <a:cs typeface="Arial"/>
              </a:rPr>
              <a:t>x</a:t>
            </a:r>
            <a:r>
              <a:rPr sz="2300" i="1" spc="-160" dirty="0">
                <a:solidFill>
                  <a:srgbClr val="FFFFFF"/>
                </a:solidFill>
                <a:latin typeface="Arial"/>
                <a:cs typeface="Arial"/>
              </a:rPr>
              <a:t> </a:t>
            </a:r>
            <a:r>
              <a:rPr sz="2300" i="1" spc="10" dirty="0">
                <a:solidFill>
                  <a:srgbClr val="FFFFFF"/>
                </a:solidFill>
                <a:latin typeface="Arial"/>
                <a:cs typeface="Arial"/>
              </a:rPr>
              <a:t>the  </a:t>
            </a:r>
            <a:r>
              <a:rPr sz="2300" i="1" spc="5" dirty="0">
                <a:solidFill>
                  <a:srgbClr val="FFFFFF"/>
                </a:solidFill>
                <a:latin typeface="Arial"/>
                <a:cs typeface="Arial"/>
              </a:rPr>
              <a:t>envi</a:t>
            </a:r>
            <a:r>
              <a:rPr sz="2300" i="1" spc="-25" dirty="0">
                <a:solidFill>
                  <a:srgbClr val="FFFFFF"/>
                </a:solidFill>
                <a:latin typeface="Arial"/>
                <a:cs typeface="Arial"/>
              </a:rPr>
              <a:t>r</a:t>
            </a:r>
            <a:r>
              <a:rPr sz="2300" i="1" spc="25" dirty="0">
                <a:solidFill>
                  <a:srgbClr val="FFFFFF"/>
                </a:solidFill>
                <a:latin typeface="Arial"/>
                <a:cs typeface="Arial"/>
              </a:rPr>
              <a:t>onment,</a:t>
            </a:r>
            <a:r>
              <a:rPr sz="2300" i="1" spc="-160" dirty="0">
                <a:solidFill>
                  <a:srgbClr val="FFFFFF"/>
                </a:solidFill>
                <a:latin typeface="Arial"/>
                <a:cs typeface="Arial"/>
              </a:rPr>
              <a:t> </a:t>
            </a:r>
            <a:r>
              <a:rPr sz="2300" i="1" spc="15" dirty="0">
                <a:solidFill>
                  <a:srgbClr val="FFFFFF"/>
                </a:solidFill>
                <a:latin typeface="Arial"/>
                <a:cs typeface="Arial"/>
              </a:rPr>
              <a:t>the</a:t>
            </a:r>
            <a:r>
              <a:rPr sz="2300" i="1" spc="-160" dirty="0">
                <a:solidFill>
                  <a:srgbClr val="FFFFFF"/>
                </a:solidFill>
                <a:latin typeface="Arial"/>
                <a:cs typeface="Arial"/>
              </a:rPr>
              <a:t> </a:t>
            </a:r>
            <a:r>
              <a:rPr sz="2300" i="1" spc="40" dirty="0">
                <a:solidFill>
                  <a:srgbClr val="FFFFFF"/>
                </a:solidFill>
                <a:latin typeface="Arial"/>
                <a:cs typeface="Arial"/>
              </a:rPr>
              <a:t>mo</a:t>
            </a:r>
            <a:r>
              <a:rPr sz="2300" i="1" spc="-5" dirty="0">
                <a:solidFill>
                  <a:srgbClr val="FFFFFF"/>
                </a:solidFill>
                <a:latin typeface="Arial"/>
                <a:cs typeface="Arial"/>
              </a:rPr>
              <a:t>r</a:t>
            </a:r>
            <a:r>
              <a:rPr sz="2300" i="1" spc="-15" dirty="0">
                <a:solidFill>
                  <a:srgbClr val="FFFFFF"/>
                </a:solidFill>
                <a:latin typeface="Arial"/>
                <a:cs typeface="Arial"/>
              </a:rPr>
              <a:t>e</a:t>
            </a:r>
            <a:r>
              <a:rPr sz="2300" i="1" spc="-160" dirty="0">
                <a:solidFill>
                  <a:srgbClr val="FFFFFF"/>
                </a:solidFill>
                <a:latin typeface="Arial"/>
                <a:cs typeface="Arial"/>
              </a:rPr>
              <a:t> </a:t>
            </a:r>
            <a:r>
              <a:rPr sz="2300" i="1" spc="10" dirty="0">
                <a:solidFill>
                  <a:srgbClr val="FFFFFF"/>
                </a:solidFill>
                <a:latin typeface="Arial"/>
                <a:cs typeface="Arial"/>
              </a:rPr>
              <a:t>li</a:t>
            </a:r>
            <a:r>
              <a:rPr sz="2300" i="1" spc="-55" dirty="0">
                <a:solidFill>
                  <a:srgbClr val="FFFFFF"/>
                </a:solidFill>
                <a:latin typeface="Arial"/>
                <a:cs typeface="Arial"/>
              </a:rPr>
              <a:t>k</a:t>
            </a:r>
            <a:r>
              <a:rPr sz="2300" i="1" dirty="0">
                <a:solidFill>
                  <a:srgbClr val="FFFFFF"/>
                </a:solidFill>
                <a:latin typeface="Arial"/>
                <a:cs typeface="Arial"/>
              </a:rPr>
              <a:t>ely  </a:t>
            </a:r>
            <a:r>
              <a:rPr sz="2300" i="1" spc="20" dirty="0">
                <a:solidFill>
                  <a:srgbClr val="FFFFFF"/>
                </a:solidFill>
                <a:latin typeface="Arial"/>
                <a:cs typeface="Arial"/>
              </a:rPr>
              <a:t>something</a:t>
            </a:r>
            <a:r>
              <a:rPr sz="2300" i="1" spc="-160" dirty="0">
                <a:solidFill>
                  <a:srgbClr val="FFFFFF"/>
                </a:solidFill>
                <a:latin typeface="Arial"/>
                <a:cs typeface="Arial"/>
              </a:rPr>
              <a:t> </a:t>
            </a:r>
            <a:r>
              <a:rPr sz="2300" i="1" spc="5" dirty="0">
                <a:solidFill>
                  <a:srgbClr val="FFFFFF"/>
                </a:solidFill>
                <a:latin typeface="Arial"/>
                <a:cs typeface="Arial"/>
              </a:rPr>
              <a:t>will</a:t>
            </a:r>
            <a:r>
              <a:rPr sz="2300" i="1" spc="-160" dirty="0">
                <a:solidFill>
                  <a:srgbClr val="FFFFFF"/>
                </a:solidFill>
                <a:latin typeface="Arial"/>
                <a:cs typeface="Arial"/>
              </a:rPr>
              <a:t> </a:t>
            </a:r>
            <a:r>
              <a:rPr sz="2300" i="1" spc="5" dirty="0">
                <a:solidFill>
                  <a:srgbClr val="FFFFFF"/>
                </a:solidFill>
                <a:latin typeface="Arial"/>
                <a:cs typeface="Arial"/>
              </a:rPr>
              <a:t>be</a:t>
            </a:r>
            <a:r>
              <a:rPr sz="2300" i="1" spc="-160" dirty="0">
                <a:solidFill>
                  <a:srgbClr val="FFFFFF"/>
                </a:solidFill>
                <a:latin typeface="Arial"/>
                <a:cs typeface="Arial"/>
              </a:rPr>
              <a:t> </a:t>
            </a:r>
            <a:r>
              <a:rPr sz="2300" i="1" spc="20" dirty="0">
                <a:solidFill>
                  <a:srgbClr val="FFFFFF"/>
                </a:solidFill>
                <a:latin typeface="Arial"/>
                <a:cs typeface="Arial"/>
              </a:rPr>
              <a:t>o</a:t>
            </a:r>
            <a:r>
              <a:rPr sz="2300" i="1" spc="-5" dirty="0">
                <a:solidFill>
                  <a:srgbClr val="FFFFFF"/>
                </a:solidFill>
                <a:latin typeface="Arial"/>
                <a:cs typeface="Arial"/>
              </a:rPr>
              <a:t>v</a:t>
            </a:r>
            <a:r>
              <a:rPr sz="2300" i="1" spc="15" dirty="0">
                <a:solidFill>
                  <a:srgbClr val="FFFFFF"/>
                </a:solidFill>
                <a:latin typeface="Arial"/>
                <a:cs typeface="Arial"/>
              </a:rPr>
              <a:t>erloo</a:t>
            </a:r>
            <a:r>
              <a:rPr sz="2300" i="1" spc="-65" dirty="0">
                <a:solidFill>
                  <a:srgbClr val="FFFFFF"/>
                </a:solidFill>
                <a:latin typeface="Arial"/>
                <a:cs typeface="Arial"/>
              </a:rPr>
              <a:t>k</a:t>
            </a:r>
            <a:r>
              <a:rPr sz="2300" i="1" spc="5" dirty="0">
                <a:solidFill>
                  <a:srgbClr val="FFFFFF"/>
                </a:solidFill>
                <a:latin typeface="Arial"/>
                <a:cs typeface="Arial"/>
              </a:rPr>
              <a:t>ed  </a:t>
            </a:r>
            <a:r>
              <a:rPr sz="2300" i="1" spc="20" dirty="0">
                <a:solidFill>
                  <a:srgbClr val="FFFFFF"/>
                </a:solidFill>
                <a:latin typeface="Arial"/>
                <a:cs typeface="Arial"/>
              </a:rPr>
              <a:t>and</a:t>
            </a:r>
            <a:r>
              <a:rPr sz="2300" i="1" spc="-160" dirty="0">
                <a:solidFill>
                  <a:srgbClr val="FFFFFF"/>
                </a:solidFill>
                <a:latin typeface="Arial"/>
                <a:cs typeface="Arial"/>
              </a:rPr>
              <a:t> </a:t>
            </a:r>
            <a:r>
              <a:rPr sz="2300" i="1" spc="30" dirty="0">
                <a:solidFill>
                  <a:srgbClr val="FFFFFF"/>
                </a:solidFill>
                <a:latin typeface="Arial"/>
                <a:cs typeface="Arial"/>
              </a:rPr>
              <a:t>not</a:t>
            </a:r>
            <a:r>
              <a:rPr sz="2300" i="1" spc="-160" dirty="0">
                <a:solidFill>
                  <a:srgbClr val="FFFFFF"/>
                </a:solidFill>
                <a:latin typeface="Arial"/>
                <a:cs typeface="Arial"/>
              </a:rPr>
              <a:t> </a:t>
            </a:r>
            <a:r>
              <a:rPr sz="2300" i="1" spc="15" dirty="0">
                <a:solidFill>
                  <a:srgbClr val="FFFFFF"/>
                </a:solidFill>
                <a:latin typeface="Arial"/>
                <a:cs typeface="Arial"/>
              </a:rPr>
              <a:t>configu</a:t>
            </a:r>
            <a:r>
              <a:rPr sz="2300" i="1" spc="-15" dirty="0">
                <a:solidFill>
                  <a:srgbClr val="FFFFFF"/>
                </a:solidFill>
                <a:latin typeface="Arial"/>
                <a:cs typeface="Arial"/>
              </a:rPr>
              <a:t>r</a:t>
            </a:r>
            <a:r>
              <a:rPr sz="2300" i="1" spc="5" dirty="0">
                <a:solidFill>
                  <a:srgbClr val="FFFFFF"/>
                </a:solidFill>
                <a:latin typeface="Arial"/>
                <a:cs typeface="Arial"/>
              </a:rPr>
              <a:t>ed</a:t>
            </a:r>
            <a:r>
              <a:rPr sz="2300" i="1" spc="-160" dirty="0">
                <a:solidFill>
                  <a:srgbClr val="FFFFFF"/>
                </a:solidFill>
                <a:latin typeface="Arial"/>
                <a:cs typeface="Arial"/>
              </a:rPr>
              <a:t> </a:t>
            </a:r>
            <a:r>
              <a:rPr sz="2300" i="1" spc="20" dirty="0">
                <a:solidFill>
                  <a:srgbClr val="FFFFFF"/>
                </a:solidFill>
                <a:latin typeface="Arial"/>
                <a:cs typeface="Arial"/>
              </a:rPr>
              <a:t>cor</a:t>
            </a:r>
            <a:r>
              <a:rPr sz="2300" i="1" spc="-10" dirty="0">
                <a:solidFill>
                  <a:srgbClr val="FFFFFF"/>
                </a:solidFill>
                <a:latin typeface="Arial"/>
                <a:cs typeface="Arial"/>
              </a:rPr>
              <a:t>r</a:t>
            </a:r>
            <a:r>
              <a:rPr sz="2300" i="1" spc="15" dirty="0">
                <a:solidFill>
                  <a:srgbClr val="FFFFFF"/>
                </a:solidFill>
                <a:latin typeface="Arial"/>
                <a:cs typeface="Arial"/>
              </a:rPr>
              <a:t>ectly.</a:t>
            </a:r>
            <a:endParaRPr sz="2300">
              <a:latin typeface="Arial"/>
              <a:cs typeface="Arial"/>
            </a:endParaRPr>
          </a:p>
          <a:p>
            <a:pPr marL="12700" marR="346710">
              <a:lnSpc>
                <a:spcPct val="113500"/>
              </a:lnSpc>
            </a:pPr>
            <a:r>
              <a:rPr sz="2300" i="1" spc="30" dirty="0">
                <a:solidFill>
                  <a:srgbClr val="FFFFFF"/>
                </a:solidFill>
                <a:latin typeface="Arial"/>
                <a:cs typeface="Arial"/>
              </a:rPr>
              <a:t>As</a:t>
            </a:r>
            <a:r>
              <a:rPr sz="2300" i="1" spc="-160" dirty="0">
                <a:solidFill>
                  <a:srgbClr val="FFFFFF"/>
                </a:solidFill>
                <a:latin typeface="Arial"/>
                <a:cs typeface="Arial"/>
              </a:rPr>
              <a:t> </a:t>
            </a:r>
            <a:r>
              <a:rPr sz="2300" i="1" spc="15" dirty="0">
                <a:solidFill>
                  <a:srgbClr val="FFFFFF"/>
                </a:solidFill>
                <a:latin typeface="Arial"/>
                <a:cs typeface="Arial"/>
              </a:rPr>
              <a:t>a</a:t>
            </a:r>
            <a:r>
              <a:rPr sz="2300" i="1" spc="-160" dirty="0">
                <a:solidFill>
                  <a:srgbClr val="FFFFFF"/>
                </a:solidFill>
                <a:latin typeface="Arial"/>
                <a:cs typeface="Arial"/>
              </a:rPr>
              <a:t> </a:t>
            </a:r>
            <a:r>
              <a:rPr sz="2300" i="1" spc="10" dirty="0">
                <a:solidFill>
                  <a:srgbClr val="FFFFFF"/>
                </a:solidFill>
                <a:latin typeface="Arial"/>
                <a:cs typeface="Arial"/>
              </a:rPr>
              <a:t>highly</a:t>
            </a:r>
            <a:r>
              <a:rPr sz="2300" i="1" spc="-160" dirty="0">
                <a:solidFill>
                  <a:srgbClr val="FFFFFF"/>
                </a:solidFill>
                <a:latin typeface="Arial"/>
                <a:cs typeface="Arial"/>
              </a:rPr>
              <a:t> </a:t>
            </a:r>
            <a:r>
              <a:rPr sz="2300" i="1" spc="30" dirty="0">
                <a:solidFill>
                  <a:srgbClr val="FFFFFF"/>
                </a:solidFill>
                <a:latin typeface="Arial"/>
                <a:cs typeface="Arial"/>
              </a:rPr>
              <a:t>customi</a:t>
            </a:r>
            <a:r>
              <a:rPr sz="2300" i="1" spc="-20" dirty="0">
                <a:solidFill>
                  <a:srgbClr val="FFFFFF"/>
                </a:solidFill>
                <a:latin typeface="Arial"/>
                <a:cs typeface="Arial"/>
              </a:rPr>
              <a:t>z</a:t>
            </a:r>
            <a:r>
              <a:rPr sz="2300" i="1" spc="5" dirty="0">
                <a:solidFill>
                  <a:srgbClr val="FFFFFF"/>
                </a:solidFill>
                <a:latin typeface="Arial"/>
                <a:cs typeface="Arial"/>
              </a:rPr>
              <a:t>able  </a:t>
            </a:r>
            <a:r>
              <a:rPr sz="2300" i="1" spc="20" dirty="0">
                <a:solidFill>
                  <a:srgbClr val="FFFFFF"/>
                </a:solidFill>
                <a:latin typeface="Arial"/>
                <a:cs typeface="Arial"/>
              </a:rPr>
              <a:t>plat</a:t>
            </a:r>
            <a:r>
              <a:rPr sz="2300" i="1" dirty="0">
                <a:solidFill>
                  <a:srgbClr val="FFFFFF"/>
                </a:solidFill>
                <a:latin typeface="Arial"/>
                <a:cs typeface="Arial"/>
              </a:rPr>
              <a:t>f</a:t>
            </a:r>
            <a:r>
              <a:rPr sz="2300" i="1" spc="25" dirty="0">
                <a:solidFill>
                  <a:srgbClr val="FFFFFF"/>
                </a:solidFill>
                <a:latin typeface="Arial"/>
                <a:cs typeface="Arial"/>
              </a:rPr>
              <a:t>orm,</a:t>
            </a:r>
            <a:r>
              <a:rPr sz="2300" i="1" spc="-160" dirty="0">
                <a:solidFill>
                  <a:srgbClr val="FFFFFF"/>
                </a:solidFill>
                <a:latin typeface="Arial"/>
                <a:cs typeface="Arial"/>
              </a:rPr>
              <a:t> </a:t>
            </a:r>
            <a:r>
              <a:rPr sz="2300" i="1" spc="10" dirty="0">
                <a:solidFill>
                  <a:srgbClr val="FFFFFF"/>
                </a:solidFill>
                <a:latin typeface="Arial"/>
                <a:cs typeface="Arial"/>
              </a:rPr>
              <a:t>Sales</a:t>
            </a:r>
            <a:r>
              <a:rPr sz="2300" i="1" spc="-10" dirty="0">
                <a:solidFill>
                  <a:srgbClr val="FFFFFF"/>
                </a:solidFill>
                <a:latin typeface="Arial"/>
                <a:cs typeface="Arial"/>
              </a:rPr>
              <a:t>f</a:t>
            </a:r>
            <a:r>
              <a:rPr sz="2300" i="1" spc="20" dirty="0">
                <a:solidFill>
                  <a:srgbClr val="FFFFFF"/>
                </a:solidFill>
                <a:latin typeface="Arial"/>
                <a:cs typeface="Arial"/>
              </a:rPr>
              <a:t>o</a:t>
            </a:r>
            <a:r>
              <a:rPr sz="2300" i="1" spc="-15" dirty="0">
                <a:solidFill>
                  <a:srgbClr val="FFFFFF"/>
                </a:solidFill>
                <a:latin typeface="Arial"/>
                <a:cs typeface="Arial"/>
              </a:rPr>
              <a:t>r</a:t>
            </a:r>
            <a:r>
              <a:rPr sz="2300" i="1" spc="15" dirty="0">
                <a:solidFill>
                  <a:srgbClr val="FFFFFF"/>
                </a:solidFill>
                <a:latin typeface="Arial"/>
                <a:cs typeface="Arial"/>
              </a:rPr>
              <a:t>ce</a:t>
            </a:r>
            <a:r>
              <a:rPr sz="2300" i="1" spc="-160" dirty="0">
                <a:solidFill>
                  <a:srgbClr val="FFFFFF"/>
                </a:solidFill>
                <a:latin typeface="Arial"/>
                <a:cs typeface="Arial"/>
              </a:rPr>
              <a:t> </a:t>
            </a:r>
            <a:r>
              <a:rPr sz="2300" i="1" dirty="0">
                <a:solidFill>
                  <a:srgbClr val="FFFFFF"/>
                </a:solidFill>
                <a:latin typeface="Arial"/>
                <a:cs typeface="Arial"/>
              </a:rPr>
              <a:t>of</a:t>
            </a:r>
            <a:r>
              <a:rPr sz="2300" i="1" spc="-15" dirty="0">
                <a:solidFill>
                  <a:srgbClr val="FFFFFF"/>
                </a:solidFill>
                <a:latin typeface="Arial"/>
                <a:cs typeface="Arial"/>
              </a:rPr>
              <a:t>f</a:t>
            </a:r>
            <a:r>
              <a:rPr sz="2300" i="1" dirty="0">
                <a:solidFill>
                  <a:srgbClr val="FFFFFF"/>
                </a:solidFill>
                <a:latin typeface="Arial"/>
                <a:cs typeface="Arial"/>
              </a:rPr>
              <a:t>ers</a:t>
            </a:r>
            <a:r>
              <a:rPr sz="2300" i="1" spc="-160" dirty="0">
                <a:solidFill>
                  <a:srgbClr val="FFFFFF"/>
                </a:solidFill>
                <a:latin typeface="Arial"/>
                <a:cs typeface="Arial"/>
              </a:rPr>
              <a:t> </a:t>
            </a:r>
            <a:r>
              <a:rPr sz="2300" i="1" spc="25" dirty="0">
                <a:solidFill>
                  <a:srgbClr val="FFFFFF"/>
                </a:solidFill>
                <a:latin typeface="Arial"/>
                <a:cs typeface="Arial"/>
              </a:rPr>
              <a:t>many</a:t>
            </a:r>
            <a:endParaRPr sz="2300">
              <a:latin typeface="Arial"/>
              <a:cs typeface="Arial"/>
            </a:endParaRPr>
          </a:p>
          <a:p>
            <a:pPr marL="12700">
              <a:lnSpc>
                <a:spcPct val="100000"/>
              </a:lnSpc>
              <a:spcBef>
                <a:spcPts val="375"/>
              </a:spcBef>
            </a:pPr>
            <a:r>
              <a:rPr sz="2300" i="1" spc="20" dirty="0">
                <a:solidFill>
                  <a:srgbClr val="FFFFFF"/>
                </a:solidFill>
                <a:latin typeface="Arial"/>
                <a:cs typeface="Arial"/>
              </a:rPr>
              <a:t>opportunities</a:t>
            </a:r>
            <a:r>
              <a:rPr sz="2300" i="1" spc="-160" dirty="0">
                <a:solidFill>
                  <a:srgbClr val="FFFFFF"/>
                </a:solidFill>
                <a:latin typeface="Arial"/>
                <a:cs typeface="Arial"/>
              </a:rPr>
              <a:t> </a:t>
            </a:r>
            <a:r>
              <a:rPr sz="2300" i="1" spc="5" dirty="0">
                <a:solidFill>
                  <a:srgbClr val="FFFFFF"/>
                </a:solidFill>
                <a:latin typeface="Arial"/>
                <a:cs typeface="Arial"/>
              </a:rPr>
              <a:t>for</a:t>
            </a:r>
            <a:r>
              <a:rPr sz="2300" i="1" spc="-200" dirty="0">
                <a:solidFill>
                  <a:srgbClr val="FFFFFF"/>
                </a:solidFill>
                <a:latin typeface="Arial"/>
                <a:cs typeface="Arial"/>
              </a:rPr>
              <a:t> </a:t>
            </a:r>
            <a:r>
              <a:rPr sz="2300" i="1" spc="25" dirty="0">
                <a:solidFill>
                  <a:srgbClr val="FFFFFF"/>
                </a:solidFill>
                <a:latin typeface="Arial"/>
                <a:cs typeface="Arial"/>
              </a:rPr>
              <a:t>misconfiguration.”</a:t>
            </a:r>
            <a:endParaRPr sz="2300">
              <a:latin typeface="Arial"/>
              <a:cs typeface="Arial"/>
            </a:endParaRPr>
          </a:p>
        </p:txBody>
      </p:sp>
      <p:sp>
        <p:nvSpPr>
          <p:cNvPr id="29" name="object 29"/>
          <p:cNvSpPr txBox="1"/>
          <p:nvPr/>
        </p:nvSpPr>
        <p:spPr>
          <a:xfrm>
            <a:off x="14437121" y="5042472"/>
            <a:ext cx="3801745" cy="528320"/>
          </a:xfrm>
          <a:prstGeom prst="rect">
            <a:avLst/>
          </a:prstGeom>
        </p:spPr>
        <p:txBody>
          <a:bodyPr vert="horz" wrap="square" lIns="0" tIns="12065" rIns="0" bIns="0" rtlCol="0">
            <a:spAutoFit/>
          </a:bodyPr>
          <a:lstStyle/>
          <a:p>
            <a:pPr marL="12700" marR="5080">
              <a:lnSpc>
                <a:spcPct val="126800"/>
              </a:lnSpc>
              <a:spcBef>
                <a:spcPts val="95"/>
              </a:spcBef>
            </a:pPr>
            <a:r>
              <a:rPr sz="1300" i="1" spc="30" dirty="0">
                <a:solidFill>
                  <a:srgbClr val="5DC99F"/>
                </a:solidFill>
                <a:latin typeface="Arial"/>
                <a:cs typeface="Arial"/>
              </a:rPr>
              <a:t>Dmitriy</a:t>
            </a:r>
            <a:r>
              <a:rPr sz="1300" i="1" spc="-95" dirty="0">
                <a:solidFill>
                  <a:srgbClr val="5DC99F"/>
                </a:solidFill>
                <a:latin typeface="Arial"/>
                <a:cs typeface="Arial"/>
              </a:rPr>
              <a:t> </a:t>
            </a:r>
            <a:r>
              <a:rPr sz="1300" i="1" spc="30" dirty="0">
                <a:solidFill>
                  <a:srgbClr val="5DC99F"/>
                </a:solidFill>
                <a:latin typeface="Arial"/>
                <a:cs typeface="Arial"/>
              </a:rPr>
              <a:t>Vikto</a:t>
            </a:r>
            <a:r>
              <a:rPr sz="1300" i="1" spc="5" dirty="0">
                <a:solidFill>
                  <a:srgbClr val="5DC99F"/>
                </a:solidFill>
                <a:latin typeface="Arial"/>
                <a:cs typeface="Arial"/>
              </a:rPr>
              <a:t>r</a:t>
            </a:r>
            <a:r>
              <a:rPr sz="1300" i="1" spc="40" dirty="0">
                <a:solidFill>
                  <a:srgbClr val="5DC99F"/>
                </a:solidFill>
                <a:latin typeface="Arial"/>
                <a:cs typeface="Arial"/>
              </a:rPr>
              <a:t>o</a:t>
            </a:r>
            <a:r>
              <a:rPr sz="1300" i="1" spc="-130" dirty="0">
                <a:solidFill>
                  <a:srgbClr val="5DC99F"/>
                </a:solidFill>
                <a:latin typeface="Arial"/>
                <a:cs typeface="Arial"/>
              </a:rPr>
              <a:t>v</a:t>
            </a:r>
            <a:r>
              <a:rPr sz="1300" i="1" spc="15" dirty="0">
                <a:solidFill>
                  <a:srgbClr val="5DC99F"/>
                </a:solidFill>
                <a:latin typeface="Arial"/>
                <a:cs typeface="Arial"/>
              </a:rPr>
              <a:t>,</a:t>
            </a:r>
            <a:r>
              <a:rPr sz="1300" i="1" spc="-95" dirty="0">
                <a:solidFill>
                  <a:srgbClr val="5DC99F"/>
                </a:solidFill>
                <a:latin typeface="Arial"/>
                <a:cs typeface="Arial"/>
              </a:rPr>
              <a:t> </a:t>
            </a:r>
            <a:r>
              <a:rPr sz="1300" i="1" spc="25" dirty="0">
                <a:solidFill>
                  <a:srgbClr val="5DC99F"/>
                </a:solidFill>
                <a:latin typeface="Arial"/>
                <a:cs typeface="Arial"/>
              </a:rPr>
              <a:t>Head</a:t>
            </a:r>
            <a:r>
              <a:rPr sz="1300" i="1" spc="-95" dirty="0">
                <a:solidFill>
                  <a:srgbClr val="5DC99F"/>
                </a:solidFill>
                <a:latin typeface="Arial"/>
                <a:cs typeface="Arial"/>
              </a:rPr>
              <a:t> </a:t>
            </a:r>
            <a:r>
              <a:rPr sz="1300" i="1" spc="35" dirty="0">
                <a:solidFill>
                  <a:srgbClr val="5DC99F"/>
                </a:solidFill>
                <a:latin typeface="Arial"/>
                <a:cs typeface="Arial"/>
              </a:rPr>
              <a:t>of</a:t>
            </a:r>
            <a:r>
              <a:rPr sz="1300" i="1" spc="-95" dirty="0">
                <a:solidFill>
                  <a:srgbClr val="5DC99F"/>
                </a:solidFill>
                <a:latin typeface="Arial"/>
                <a:cs typeface="Arial"/>
              </a:rPr>
              <a:t> </a:t>
            </a:r>
            <a:r>
              <a:rPr sz="1300" i="1" spc="20" dirty="0">
                <a:solidFill>
                  <a:srgbClr val="5DC99F"/>
                </a:solidFill>
                <a:latin typeface="Arial"/>
                <a:cs typeface="Arial"/>
              </a:rPr>
              <a:t>P</a:t>
            </a:r>
            <a:r>
              <a:rPr sz="1300" i="1" spc="-5" dirty="0">
                <a:solidFill>
                  <a:srgbClr val="5DC99F"/>
                </a:solidFill>
                <a:latin typeface="Arial"/>
                <a:cs typeface="Arial"/>
              </a:rPr>
              <a:t>r</a:t>
            </a:r>
            <a:r>
              <a:rPr sz="1300" i="1" spc="40" dirty="0">
                <a:solidFill>
                  <a:srgbClr val="5DC99F"/>
                </a:solidFill>
                <a:latin typeface="Arial"/>
                <a:cs typeface="Arial"/>
              </a:rPr>
              <a:t>oduct</a:t>
            </a:r>
            <a:r>
              <a:rPr sz="1300" i="1" spc="-95" dirty="0">
                <a:solidFill>
                  <a:srgbClr val="5DC99F"/>
                </a:solidFill>
                <a:latin typeface="Arial"/>
                <a:cs typeface="Arial"/>
              </a:rPr>
              <a:t> </a:t>
            </a:r>
            <a:r>
              <a:rPr sz="1300" i="1" spc="35" dirty="0">
                <a:solidFill>
                  <a:srgbClr val="5DC99F"/>
                </a:solidFill>
                <a:latin typeface="Arial"/>
                <a:cs typeface="Arial"/>
              </a:rPr>
              <a:t>and</a:t>
            </a:r>
            <a:r>
              <a:rPr sz="1300" i="1" spc="-95" dirty="0">
                <a:solidFill>
                  <a:srgbClr val="5DC99F"/>
                </a:solidFill>
                <a:latin typeface="Arial"/>
                <a:cs typeface="Arial"/>
              </a:rPr>
              <a:t> </a:t>
            </a:r>
            <a:r>
              <a:rPr sz="1300" i="1" spc="-100" dirty="0">
                <a:solidFill>
                  <a:srgbClr val="5DC99F"/>
                </a:solidFill>
                <a:latin typeface="Arial"/>
                <a:cs typeface="Arial"/>
              </a:rPr>
              <a:t>T</a:t>
            </a:r>
            <a:r>
              <a:rPr sz="1300" i="1" spc="30" dirty="0">
                <a:solidFill>
                  <a:srgbClr val="5DC99F"/>
                </a:solidFill>
                <a:latin typeface="Arial"/>
                <a:cs typeface="Arial"/>
              </a:rPr>
              <a:t>echnology,  Cloud</a:t>
            </a:r>
            <a:r>
              <a:rPr sz="1300" i="1" spc="-95" dirty="0">
                <a:solidFill>
                  <a:srgbClr val="5DC99F"/>
                </a:solidFill>
                <a:latin typeface="Arial"/>
                <a:cs typeface="Arial"/>
              </a:rPr>
              <a:t> </a:t>
            </a:r>
            <a:r>
              <a:rPr sz="1300" i="1" spc="20" dirty="0">
                <a:solidFill>
                  <a:srgbClr val="5DC99F"/>
                </a:solidFill>
                <a:latin typeface="Arial"/>
                <a:cs typeface="Arial"/>
              </a:rPr>
              <a:t>P</a:t>
            </a:r>
            <a:r>
              <a:rPr sz="1300" i="1" spc="-5" dirty="0">
                <a:solidFill>
                  <a:srgbClr val="5DC99F"/>
                </a:solidFill>
                <a:latin typeface="Arial"/>
                <a:cs typeface="Arial"/>
              </a:rPr>
              <a:t>r</a:t>
            </a:r>
            <a:r>
              <a:rPr sz="1300" i="1" spc="30" dirty="0">
                <a:solidFill>
                  <a:srgbClr val="5DC99F"/>
                </a:solidFill>
                <a:latin typeface="Arial"/>
                <a:cs typeface="Arial"/>
              </a:rPr>
              <a:t>otection,</a:t>
            </a:r>
            <a:r>
              <a:rPr sz="1300" i="1" spc="-95" dirty="0">
                <a:solidFill>
                  <a:srgbClr val="5DC99F"/>
                </a:solidFill>
                <a:latin typeface="Arial"/>
                <a:cs typeface="Arial"/>
              </a:rPr>
              <a:t> </a:t>
            </a:r>
            <a:r>
              <a:rPr sz="1300" i="1" spc="25" dirty="0">
                <a:solidFill>
                  <a:srgbClr val="5DC99F"/>
                </a:solidFill>
                <a:latin typeface="Arial"/>
                <a:cs typeface="Arial"/>
              </a:rPr>
              <a:t>WithSecu</a:t>
            </a:r>
            <a:r>
              <a:rPr sz="1300" i="1" dirty="0">
                <a:solidFill>
                  <a:srgbClr val="5DC99F"/>
                </a:solidFill>
                <a:latin typeface="Arial"/>
                <a:cs typeface="Arial"/>
              </a:rPr>
              <a:t>r</a:t>
            </a:r>
            <a:r>
              <a:rPr sz="1300" i="1" spc="-10" dirty="0">
                <a:solidFill>
                  <a:srgbClr val="5DC99F"/>
                </a:solidFill>
                <a:latin typeface="Arial"/>
                <a:cs typeface="Arial"/>
              </a:rPr>
              <a:t>e™</a:t>
            </a:r>
            <a:endParaRPr sz="1300">
              <a:latin typeface="Arial"/>
              <a:cs typeface="Arial"/>
            </a:endParaRPr>
          </a:p>
        </p:txBody>
      </p:sp>
      <p:pic>
        <p:nvPicPr>
          <p:cNvPr id="30" name="object 30"/>
          <p:cNvPicPr/>
          <p:nvPr/>
        </p:nvPicPr>
        <p:blipFill>
          <a:blip r:embed="rId3" cstate="print"/>
          <a:stretch>
            <a:fillRect/>
          </a:stretch>
        </p:blipFill>
        <p:spPr>
          <a:xfrm>
            <a:off x="12731716" y="1527890"/>
            <a:ext cx="7372382" cy="9780665"/>
          </a:xfrm>
          <a:prstGeom prst="rect">
            <a:avLst/>
          </a:prstGeom>
        </p:spPr>
      </p:pic>
      <p:sp>
        <p:nvSpPr>
          <p:cNvPr id="31" name="object 31"/>
          <p:cNvSpPr/>
          <p:nvPr/>
        </p:nvSpPr>
        <p:spPr>
          <a:xfrm>
            <a:off x="12983898" y="1361215"/>
            <a:ext cx="286385" cy="9947910"/>
          </a:xfrm>
          <a:custGeom>
            <a:avLst/>
            <a:gdLst/>
            <a:ahLst/>
            <a:cxnLst/>
            <a:rect l="l" t="t" r="r" b="b"/>
            <a:pathLst>
              <a:path w="286384" h="9947910">
                <a:moveTo>
                  <a:pt x="286200" y="0"/>
                </a:moveTo>
                <a:lnTo>
                  <a:pt x="0" y="0"/>
                </a:lnTo>
                <a:lnTo>
                  <a:pt x="0" y="9947341"/>
                </a:lnTo>
                <a:lnTo>
                  <a:pt x="286200" y="9947341"/>
                </a:lnTo>
                <a:lnTo>
                  <a:pt x="286200" y="0"/>
                </a:lnTo>
                <a:close/>
              </a:path>
            </a:pathLst>
          </a:custGeom>
          <a:solidFill>
            <a:srgbClr val="F7F8F9"/>
          </a:solidFill>
        </p:spPr>
        <p:txBody>
          <a:bodyPr wrap="square" lIns="0" tIns="0" rIns="0" bIns="0" rtlCol="0"/>
          <a:lstStyle/>
          <a:p>
            <a:endParaRPr/>
          </a:p>
        </p:txBody>
      </p:sp>
      <p:sp>
        <p:nvSpPr>
          <p:cNvPr id="32" name="object 32"/>
          <p:cNvSpPr/>
          <p:nvPr/>
        </p:nvSpPr>
        <p:spPr>
          <a:xfrm>
            <a:off x="1068030" y="934528"/>
            <a:ext cx="364490" cy="133985"/>
          </a:xfrm>
          <a:custGeom>
            <a:avLst/>
            <a:gdLst/>
            <a:ahLst/>
            <a:cxnLst/>
            <a:rect l="l" t="t" r="r" b="b"/>
            <a:pathLst>
              <a:path w="364490" h="133984">
                <a:moveTo>
                  <a:pt x="364491" y="0"/>
                </a:moveTo>
                <a:lnTo>
                  <a:pt x="327016" y="0"/>
                </a:lnTo>
                <a:lnTo>
                  <a:pt x="280923" y="97620"/>
                </a:lnTo>
                <a:lnTo>
                  <a:pt x="278211" y="103379"/>
                </a:lnTo>
                <a:lnTo>
                  <a:pt x="272274" y="104028"/>
                </a:lnTo>
                <a:lnTo>
                  <a:pt x="267196" y="104017"/>
                </a:lnTo>
                <a:lnTo>
                  <a:pt x="261185" y="103347"/>
                </a:lnTo>
                <a:lnTo>
                  <a:pt x="225940" y="25726"/>
                </a:lnTo>
                <a:lnTo>
                  <a:pt x="218899" y="15238"/>
                </a:lnTo>
                <a:lnTo>
                  <a:pt x="208785" y="7223"/>
                </a:lnTo>
                <a:lnTo>
                  <a:pt x="196325" y="2104"/>
                </a:lnTo>
                <a:lnTo>
                  <a:pt x="182245" y="303"/>
                </a:lnTo>
                <a:lnTo>
                  <a:pt x="168160" y="2104"/>
                </a:lnTo>
                <a:lnTo>
                  <a:pt x="155698" y="7223"/>
                </a:lnTo>
                <a:lnTo>
                  <a:pt x="145585" y="15238"/>
                </a:lnTo>
                <a:lnTo>
                  <a:pt x="138550" y="25726"/>
                </a:lnTo>
                <a:lnTo>
                  <a:pt x="103305" y="103347"/>
                </a:lnTo>
                <a:lnTo>
                  <a:pt x="97284" y="104017"/>
                </a:lnTo>
                <a:lnTo>
                  <a:pt x="92206" y="104028"/>
                </a:lnTo>
                <a:lnTo>
                  <a:pt x="86280" y="103379"/>
                </a:lnTo>
                <a:lnTo>
                  <a:pt x="37464" y="0"/>
                </a:lnTo>
                <a:lnTo>
                  <a:pt x="0" y="0"/>
                </a:lnTo>
                <a:lnTo>
                  <a:pt x="51265" y="108572"/>
                </a:lnTo>
                <a:lnTo>
                  <a:pt x="95044" y="133503"/>
                </a:lnTo>
                <a:lnTo>
                  <a:pt x="109025" y="131638"/>
                </a:lnTo>
                <a:lnTo>
                  <a:pt x="121399" y="126496"/>
                </a:lnTo>
                <a:lnTo>
                  <a:pt x="131440" y="118499"/>
                </a:lnTo>
                <a:lnTo>
                  <a:pt x="138425" y="108070"/>
                </a:lnTo>
                <a:lnTo>
                  <a:pt x="173691" y="30407"/>
                </a:lnTo>
                <a:lnTo>
                  <a:pt x="179753" y="29779"/>
                </a:lnTo>
                <a:lnTo>
                  <a:pt x="184727" y="29779"/>
                </a:lnTo>
                <a:lnTo>
                  <a:pt x="190800" y="30407"/>
                </a:lnTo>
                <a:lnTo>
                  <a:pt x="226055" y="108070"/>
                </a:lnTo>
                <a:lnTo>
                  <a:pt x="233044" y="118499"/>
                </a:lnTo>
                <a:lnTo>
                  <a:pt x="243086" y="126496"/>
                </a:lnTo>
                <a:lnTo>
                  <a:pt x="255461" y="131638"/>
                </a:lnTo>
                <a:lnTo>
                  <a:pt x="269750" y="133503"/>
                </a:lnTo>
                <a:lnTo>
                  <a:pt x="283669" y="131740"/>
                </a:lnTo>
                <a:lnTo>
                  <a:pt x="296031" y="126723"/>
                </a:lnTo>
                <a:lnTo>
                  <a:pt x="306122" y="118864"/>
                </a:lnTo>
                <a:lnTo>
                  <a:pt x="313226" y="108572"/>
                </a:lnTo>
                <a:lnTo>
                  <a:pt x="364491" y="0"/>
                </a:lnTo>
                <a:close/>
              </a:path>
            </a:pathLst>
          </a:custGeom>
          <a:solidFill>
            <a:srgbClr val="07281C"/>
          </a:solidFill>
        </p:spPr>
        <p:txBody>
          <a:bodyPr wrap="square" lIns="0" tIns="0" rIns="0" bIns="0" rtlCol="0"/>
          <a:lstStyle/>
          <a:p>
            <a:endParaRPr/>
          </a:p>
        </p:txBody>
      </p:sp>
      <p:sp>
        <p:nvSpPr>
          <p:cNvPr id="33" name="object 33"/>
          <p:cNvSpPr/>
          <p:nvPr/>
        </p:nvSpPr>
        <p:spPr>
          <a:xfrm>
            <a:off x="1543842" y="934521"/>
            <a:ext cx="100330" cy="132715"/>
          </a:xfrm>
          <a:custGeom>
            <a:avLst/>
            <a:gdLst/>
            <a:ahLst/>
            <a:cxnLst/>
            <a:rect l="l" t="t" r="r" b="b"/>
            <a:pathLst>
              <a:path w="100330" h="132715">
                <a:moveTo>
                  <a:pt x="100091" y="0"/>
                </a:moveTo>
                <a:lnTo>
                  <a:pt x="62615" y="0"/>
                </a:lnTo>
                <a:lnTo>
                  <a:pt x="0" y="132624"/>
                </a:lnTo>
                <a:lnTo>
                  <a:pt x="37464" y="132624"/>
                </a:lnTo>
                <a:lnTo>
                  <a:pt x="100091" y="0"/>
                </a:lnTo>
                <a:close/>
              </a:path>
            </a:pathLst>
          </a:custGeom>
          <a:solidFill>
            <a:srgbClr val="07281C"/>
          </a:solidFill>
        </p:spPr>
        <p:txBody>
          <a:bodyPr wrap="square" lIns="0" tIns="0" rIns="0" bIns="0" rtlCol="0"/>
          <a:lstStyle/>
          <a:p>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068030" y="3350683"/>
            <a:ext cx="5734685" cy="3277235"/>
            <a:chOff x="1068030" y="3350683"/>
            <a:chExt cx="5734685" cy="3277235"/>
          </a:xfrm>
        </p:grpSpPr>
        <p:sp>
          <p:nvSpPr>
            <p:cNvPr id="3" name="object 3"/>
            <p:cNvSpPr/>
            <p:nvPr/>
          </p:nvSpPr>
          <p:spPr>
            <a:xfrm>
              <a:off x="1068030" y="3350683"/>
              <a:ext cx="5734685" cy="3277235"/>
            </a:xfrm>
            <a:custGeom>
              <a:avLst/>
              <a:gdLst/>
              <a:ahLst/>
              <a:cxnLst/>
              <a:rect l="l" t="t" r="r" b="b"/>
              <a:pathLst>
                <a:path w="5734684" h="3277234">
                  <a:moveTo>
                    <a:pt x="0" y="3276727"/>
                  </a:moveTo>
                  <a:lnTo>
                    <a:pt x="5734558" y="3276727"/>
                  </a:lnTo>
                  <a:lnTo>
                    <a:pt x="5734558" y="0"/>
                  </a:lnTo>
                  <a:lnTo>
                    <a:pt x="0" y="0"/>
                  </a:lnTo>
                  <a:lnTo>
                    <a:pt x="0" y="3276727"/>
                  </a:lnTo>
                  <a:close/>
                </a:path>
              </a:pathLst>
            </a:custGeom>
            <a:solidFill>
              <a:srgbClr val="001423">
                <a:alpha val="5000"/>
              </a:srgbClr>
            </a:solidFill>
          </p:spPr>
          <p:txBody>
            <a:bodyPr wrap="square" lIns="0" tIns="0" rIns="0" bIns="0" rtlCol="0"/>
            <a:lstStyle/>
            <a:p>
              <a:endParaRPr/>
            </a:p>
          </p:txBody>
        </p:sp>
        <p:pic>
          <p:nvPicPr>
            <p:cNvPr id="4" name="object 4"/>
            <p:cNvPicPr/>
            <p:nvPr/>
          </p:nvPicPr>
          <p:blipFill>
            <a:blip r:embed="rId2" cstate="print"/>
            <a:stretch>
              <a:fillRect/>
            </a:stretch>
          </p:blipFill>
          <p:spPr>
            <a:xfrm>
              <a:off x="4858490" y="4041522"/>
              <a:ext cx="628242" cy="1822413"/>
            </a:xfrm>
            <a:prstGeom prst="rect">
              <a:avLst/>
            </a:prstGeom>
          </p:spPr>
        </p:pic>
        <p:pic>
          <p:nvPicPr>
            <p:cNvPr id="5" name="object 5"/>
            <p:cNvPicPr/>
            <p:nvPr/>
          </p:nvPicPr>
          <p:blipFill>
            <a:blip r:embed="rId3" cstate="print"/>
            <a:stretch>
              <a:fillRect/>
            </a:stretch>
          </p:blipFill>
          <p:spPr>
            <a:xfrm>
              <a:off x="2397832" y="5183088"/>
              <a:ext cx="628253" cy="671415"/>
            </a:xfrm>
            <a:prstGeom prst="rect">
              <a:avLst/>
            </a:prstGeom>
          </p:spPr>
        </p:pic>
      </p:grpSp>
      <p:sp>
        <p:nvSpPr>
          <p:cNvPr id="6" name="object 6"/>
          <p:cNvSpPr txBox="1">
            <a:spLocks noGrp="1"/>
          </p:cNvSpPr>
          <p:nvPr>
            <p:ph type="title"/>
          </p:nvPr>
        </p:nvSpPr>
        <p:spPr>
          <a:xfrm>
            <a:off x="1055330" y="1474166"/>
            <a:ext cx="11080671" cy="1051570"/>
          </a:xfrm>
          <a:prstGeom prst="rect">
            <a:avLst/>
          </a:prstGeom>
        </p:spPr>
        <p:txBody>
          <a:bodyPr vert="horz" wrap="square" lIns="0" tIns="101600" rIns="0" bIns="0" rtlCol="0">
            <a:spAutoFit/>
          </a:bodyPr>
          <a:lstStyle/>
          <a:p>
            <a:pPr marL="12700" marR="5080">
              <a:lnSpc>
                <a:spcPts val="3660"/>
              </a:lnSpc>
              <a:spcBef>
                <a:spcPts val="800"/>
              </a:spcBef>
            </a:pPr>
            <a:r>
              <a:rPr lang="es-MX" sz="3600" spc="465" dirty="0">
                <a:solidFill>
                  <a:srgbClr val="001423"/>
                </a:solidFill>
                <a:latin typeface="TitlingGothicFB Normal Medium" panose="02000603040000020004" pitchFamily="50" charset="0"/>
              </a:rPr>
              <a:t>Los archivos y URL maliciosos en Salesforce están en aumento</a:t>
            </a:r>
            <a:endParaRPr sz="3600" dirty="0">
              <a:latin typeface="TitlingGothicFB Normal Medium" panose="02000603040000020004" pitchFamily="50" charset="0"/>
            </a:endParaRPr>
          </a:p>
        </p:txBody>
      </p:sp>
      <p:sp>
        <p:nvSpPr>
          <p:cNvPr id="7" name="object 7"/>
          <p:cNvSpPr txBox="1"/>
          <p:nvPr/>
        </p:nvSpPr>
        <p:spPr>
          <a:xfrm>
            <a:off x="1055330" y="6960909"/>
            <a:ext cx="5629910" cy="2364109"/>
          </a:xfrm>
          <a:prstGeom prst="rect">
            <a:avLst/>
          </a:prstGeom>
        </p:spPr>
        <p:txBody>
          <a:bodyPr vert="horz" wrap="square" lIns="0" tIns="12700" rIns="0" bIns="0" rtlCol="0">
            <a:spAutoFit/>
          </a:bodyPr>
          <a:lstStyle/>
          <a:p>
            <a:pPr marL="12700" marR="5080">
              <a:lnSpc>
                <a:spcPct val="116599"/>
              </a:lnSpc>
              <a:spcBef>
                <a:spcPts val="100"/>
              </a:spcBef>
            </a:pPr>
            <a:r>
              <a:rPr lang="es-MX" sz="1650" spc="5" dirty="0">
                <a:solidFill>
                  <a:srgbClr val="001423"/>
                </a:solidFill>
                <a:latin typeface="Archivo" pitchFamily="2" charset="0"/>
                <a:cs typeface="Archivo" pitchFamily="2" charset="0"/>
              </a:rPr>
              <a:t>Es ampliamente aceptado que la cantidad de intentos de ataque ha aumentado de manera constante, y esta tendencia está claramente respaldada por los propios datos de WithSecure del monitoreo de entornos de Salesforce. En los últimos seis meses, detectamos un promedio de 57 archivos o URL maliciosos por cliente por mes. Esto representa un aumento del 171 por ciento sobre el promedio en el período de seis meses anterior.</a:t>
            </a:r>
            <a:endParaRPr sz="1650" dirty="0">
              <a:latin typeface="Archivo" pitchFamily="2" charset="0"/>
              <a:cs typeface="Archivo" pitchFamily="2" charset="0"/>
            </a:endParaRPr>
          </a:p>
        </p:txBody>
      </p:sp>
      <p:sp>
        <p:nvSpPr>
          <p:cNvPr id="8" name="object 8"/>
          <p:cNvSpPr txBox="1"/>
          <p:nvPr/>
        </p:nvSpPr>
        <p:spPr>
          <a:xfrm>
            <a:off x="1055330" y="9549765"/>
            <a:ext cx="5758815" cy="1175835"/>
          </a:xfrm>
          <a:prstGeom prst="rect">
            <a:avLst/>
          </a:prstGeom>
        </p:spPr>
        <p:txBody>
          <a:bodyPr vert="horz" wrap="square" lIns="0" tIns="12700" rIns="0" bIns="0" rtlCol="0">
            <a:spAutoFit/>
          </a:bodyPr>
          <a:lstStyle/>
          <a:p>
            <a:pPr marL="12700" marR="5080">
              <a:lnSpc>
                <a:spcPct val="116599"/>
              </a:lnSpc>
              <a:spcBef>
                <a:spcPts val="100"/>
              </a:spcBef>
            </a:pPr>
            <a:r>
              <a:rPr lang="es-MX" sz="1650" spc="-25" dirty="0">
                <a:solidFill>
                  <a:srgbClr val="001423"/>
                </a:solidFill>
                <a:latin typeface="Archivo" pitchFamily="2" charset="0"/>
                <a:cs typeface="Archivo" pitchFamily="2" charset="0"/>
              </a:rPr>
              <a:t>Los archivos HTML maliciosos son el método de ataque más popular y representan más de la mitad de los archivos que detectamos. De los ataques basados en malware que identificamos, la mayoría involucraba malware de tipo troyano.</a:t>
            </a:r>
            <a:endParaRPr sz="1650" dirty="0">
              <a:latin typeface="Archivo" pitchFamily="2" charset="0"/>
              <a:cs typeface="Archivo" pitchFamily="2" charset="0"/>
            </a:endParaRPr>
          </a:p>
        </p:txBody>
      </p:sp>
      <p:sp>
        <p:nvSpPr>
          <p:cNvPr id="9" name="object 9"/>
          <p:cNvSpPr txBox="1"/>
          <p:nvPr/>
        </p:nvSpPr>
        <p:spPr>
          <a:xfrm>
            <a:off x="7166767" y="6960909"/>
            <a:ext cx="5756910" cy="1769972"/>
          </a:xfrm>
          <a:prstGeom prst="rect">
            <a:avLst/>
          </a:prstGeom>
        </p:spPr>
        <p:txBody>
          <a:bodyPr vert="horz" wrap="square" lIns="0" tIns="12700" rIns="0" bIns="0" rtlCol="0">
            <a:spAutoFit/>
          </a:bodyPr>
          <a:lstStyle/>
          <a:p>
            <a:pPr marL="12700" marR="5080">
              <a:lnSpc>
                <a:spcPct val="116599"/>
              </a:lnSpc>
              <a:spcBef>
                <a:spcPts val="100"/>
              </a:spcBef>
            </a:pPr>
            <a:r>
              <a:rPr lang="es-MX" sz="1650" spc="-65" dirty="0">
                <a:solidFill>
                  <a:srgbClr val="001423"/>
                </a:solidFill>
                <a:latin typeface="Archivo" pitchFamily="2" charset="0"/>
                <a:cs typeface="Archivo" pitchFamily="2" charset="0"/>
              </a:rPr>
              <a:t>También hemos notado varias tendencias que parecen indicar que los actores de amenazas monitorean específicamente los activos de Salesforce para atacar. Por ejemplo, si un cliente implementa Salesforce </a:t>
            </a:r>
            <a:r>
              <a:rPr lang="es-MX" sz="1650" spc="-65" dirty="0" err="1">
                <a:solidFill>
                  <a:srgbClr val="001423"/>
                </a:solidFill>
                <a:latin typeface="Archivo" pitchFamily="2" charset="0"/>
                <a:cs typeface="Archivo" pitchFamily="2" charset="0"/>
              </a:rPr>
              <a:t>Experience</a:t>
            </a:r>
            <a:r>
              <a:rPr lang="es-MX" sz="1650" spc="-65" dirty="0">
                <a:solidFill>
                  <a:srgbClr val="001423"/>
                </a:solidFill>
                <a:latin typeface="Archivo" pitchFamily="2" charset="0"/>
                <a:cs typeface="Archivo" pitchFamily="2" charset="0"/>
              </a:rPr>
              <a:t> Cloud y crea un portal para cargar contenido, la cantidad de archivos y URL detectados aumenta rápidamente poco después.</a:t>
            </a:r>
            <a:endParaRPr sz="1650" dirty="0">
              <a:latin typeface="Archivo" pitchFamily="2" charset="0"/>
              <a:cs typeface="Archivo" pitchFamily="2" charset="0"/>
            </a:endParaRPr>
          </a:p>
        </p:txBody>
      </p:sp>
      <p:sp>
        <p:nvSpPr>
          <p:cNvPr id="10" name="object 10"/>
          <p:cNvSpPr txBox="1"/>
          <p:nvPr/>
        </p:nvSpPr>
        <p:spPr>
          <a:xfrm>
            <a:off x="7166767" y="8963660"/>
            <a:ext cx="5731510" cy="1491615"/>
          </a:xfrm>
          <a:prstGeom prst="rect">
            <a:avLst/>
          </a:prstGeom>
        </p:spPr>
        <p:txBody>
          <a:bodyPr vert="horz" wrap="square" lIns="0" tIns="12700" rIns="0" bIns="0" rtlCol="0">
            <a:spAutoFit/>
          </a:bodyPr>
          <a:lstStyle/>
          <a:p>
            <a:pPr marL="12700" marR="5080">
              <a:lnSpc>
                <a:spcPct val="116599"/>
              </a:lnSpc>
              <a:spcBef>
                <a:spcPts val="100"/>
              </a:spcBef>
            </a:pPr>
            <a:r>
              <a:rPr lang="es-MX" sz="1650" spc="-15" dirty="0">
                <a:solidFill>
                  <a:srgbClr val="001423"/>
                </a:solidFill>
                <a:latin typeface="Archivo" pitchFamily="2" charset="0"/>
                <a:cs typeface="Archivo" pitchFamily="2" charset="0"/>
              </a:rPr>
              <a:t>También es notable que se detecten más URL maliciosas que archivos. Los adversarios son conscientes de que más empresas tienen estrategias sólidas centradas en el escaneo de archivos y han cambiado al enfoque de URL más versátil y más difícil de detectar.</a:t>
            </a:r>
            <a:endParaRPr sz="1650" dirty="0">
              <a:latin typeface="Archivo" pitchFamily="2" charset="0"/>
              <a:cs typeface="Archivo" pitchFamily="2" charset="0"/>
            </a:endParaRPr>
          </a:p>
        </p:txBody>
      </p:sp>
      <p:sp>
        <p:nvSpPr>
          <p:cNvPr id="11" name="object 11"/>
          <p:cNvSpPr txBox="1"/>
          <p:nvPr/>
        </p:nvSpPr>
        <p:spPr>
          <a:xfrm>
            <a:off x="7170327" y="2856321"/>
            <a:ext cx="2800985" cy="581698"/>
          </a:xfrm>
          <a:prstGeom prst="rect">
            <a:avLst/>
          </a:prstGeom>
        </p:spPr>
        <p:txBody>
          <a:bodyPr vert="horz" wrap="square" lIns="0" tIns="12700" rIns="0" bIns="0" rtlCol="0">
            <a:spAutoFit/>
          </a:bodyPr>
          <a:lstStyle/>
          <a:p>
            <a:pPr marL="12700" marR="5080">
              <a:lnSpc>
                <a:spcPct val="116599"/>
              </a:lnSpc>
              <a:spcBef>
                <a:spcPts val="100"/>
              </a:spcBef>
            </a:pPr>
            <a:r>
              <a:rPr lang="es-MX" sz="1650" b="1" spc="-90" dirty="0">
                <a:solidFill>
                  <a:srgbClr val="001423"/>
                </a:solidFill>
                <a:latin typeface="Archivo" pitchFamily="2" charset="0"/>
                <a:cs typeface="Archivo" pitchFamily="2" charset="0"/>
              </a:rPr>
              <a:t>Las 5 principales detecciones maliciosas y tipos de archivos</a:t>
            </a:r>
            <a:endParaRPr sz="1650" dirty="0">
              <a:latin typeface="Archivo" pitchFamily="2" charset="0"/>
              <a:cs typeface="Archivo" pitchFamily="2" charset="0"/>
            </a:endParaRPr>
          </a:p>
        </p:txBody>
      </p:sp>
      <p:sp>
        <p:nvSpPr>
          <p:cNvPr id="12" name="object 12"/>
          <p:cNvSpPr txBox="1"/>
          <p:nvPr/>
        </p:nvSpPr>
        <p:spPr>
          <a:xfrm>
            <a:off x="7170327" y="3735877"/>
            <a:ext cx="2800985" cy="1491615"/>
          </a:xfrm>
          <a:prstGeom prst="rect">
            <a:avLst/>
          </a:prstGeom>
        </p:spPr>
        <p:txBody>
          <a:bodyPr vert="horz" wrap="square" lIns="0" tIns="53975" rIns="0" bIns="0" rtlCol="0">
            <a:spAutoFit/>
          </a:bodyPr>
          <a:lstStyle/>
          <a:p>
            <a:pPr marL="389255" indent="-377190">
              <a:lnSpc>
                <a:spcPct val="100000"/>
              </a:lnSpc>
              <a:spcBef>
                <a:spcPts val="425"/>
              </a:spcBef>
              <a:buAutoNum type="arabicPeriod"/>
              <a:tabLst>
                <a:tab pos="389255" algn="l"/>
                <a:tab pos="389890" algn="l"/>
              </a:tabLst>
            </a:pPr>
            <a:r>
              <a:rPr sz="1650" spc="5" dirty="0">
                <a:solidFill>
                  <a:srgbClr val="001423"/>
                </a:solidFill>
                <a:latin typeface="Archivo" pitchFamily="2" charset="0"/>
                <a:cs typeface="Archivo" pitchFamily="2" charset="0"/>
              </a:rPr>
              <a:t>HTML</a:t>
            </a:r>
            <a:r>
              <a:rPr sz="1650" spc="-105" dirty="0">
                <a:solidFill>
                  <a:srgbClr val="001423"/>
                </a:solidFill>
                <a:latin typeface="Archivo" pitchFamily="2" charset="0"/>
                <a:cs typeface="Archivo" pitchFamily="2" charset="0"/>
              </a:rPr>
              <a:t> </a:t>
            </a:r>
            <a:r>
              <a:rPr sz="1650" spc="15" dirty="0">
                <a:solidFill>
                  <a:srgbClr val="001423"/>
                </a:solidFill>
                <a:latin typeface="Archivo" pitchFamily="2" charset="0"/>
                <a:cs typeface="Archivo" pitchFamily="2" charset="0"/>
              </a:rPr>
              <a:t>files</a:t>
            </a:r>
            <a:r>
              <a:rPr sz="1650" spc="-105" dirty="0">
                <a:solidFill>
                  <a:srgbClr val="001423"/>
                </a:solidFill>
                <a:latin typeface="Archivo" pitchFamily="2" charset="0"/>
                <a:cs typeface="Archivo" pitchFamily="2" charset="0"/>
              </a:rPr>
              <a:t> </a:t>
            </a:r>
            <a:r>
              <a:rPr sz="1650" spc="20" dirty="0">
                <a:solidFill>
                  <a:srgbClr val="001423"/>
                </a:solidFill>
                <a:latin typeface="Archivo" pitchFamily="2" charset="0"/>
                <a:cs typeface="Archivo" pitchFamily="2" charset="0"/>
              </a:rPr>
              <a:t>49</a:t>
            </a:r>
            <a:r>
              <a:rPr sz="1650" spc="-105" dirty="0">
                <a:solidFill>
                  <a:srgbClr val="001423"/>
                </a:solidFill>
                <a:latin typeface="Archivo" pitchFamily="2" charset="0"/>
                <a:cs typeface="Archivo" pitchFamily="2" charset="0"/>
              </a:rPr>
              <a:t> </a:t>
            </a:r>
            <a:r>
              <a:rPr sz="1650" spc="110" dirty="0">
                <a:solidFill>
                  <a:srgbClr val="001423"/>
                </a:solidFill>
                <a:latin typeface="Archivo" pitchFamily="2" charset="0"/>
                <a:cs typeface="Archivo" pitchFamily="2" charset="0"/>
              </a:rPr>
              <a:t>%</a:t>
            </a:r>
            <a:endParaRPr sz="1650">
              <a:latin typeface="Archivo" pitchFamily="2" charset="0"/>
              <a:cs typeface="Archivo" pitchFamily="2" charset="0"/>
            </a:endParaRPr>
          </a:p>
          <a:p>
            <a:pPr marL="389255" indent="-377190">
              <a:lnSpc>
                <a:spcPct val="100000"/>
              </a:lnSpc>
              <a:spcBef>
                <a:spcPts val="330"/>
              </a:spcBef>
              <a:buAutoNum type="arabicPeriod"/>
              <a:tabLst>
                <a:tab pos="389255" algn="l"/>
                <a:tab pos="389890" algn="l"/>
              </a:tabLst>
            </a:pPr>
            <a:r>
              <a:rPr sz="1650" spc="20" dirty="0">
                <a:solidFill>
                  <a:srgbClr val="001423"/>
                </a:solidFill>
                <a:latin typeface="Archivo" pitchFamily="2" charset="0"/>
                <a:cs typeface="Archivo" pitchFamily="2" charset="0"/>
              </a:rPr>
              <a:t>Archives</a:t>
            </a:r>
            <a:r>
              <a:rPr sz="1650" spc="-110" dirty="0">
                <a:solidFill>
                  <a:srgbClr val="001423"/>
                </a:solidFill>
                <a:latin typeface="Archivo" pitchFamily="2" charset="0"/>
                <a:cs typeface="Archivo" pitchFamily="2" charset="0"/>
              </a:rPr>
              <a:t> </a:t>
            </a:r>
            <a:r>
              <a:rPr sz="1650" spc="10" dirty="0">
                <a:solidFill>
                  <a:srgbClr val="001423"/>
                </a:solidFill>
                <a:latin typeface="Archivo" pitchFamily="2" charset="0"/>
                <a:cs typeface="Archivo" pitchFamily="2" charset="0"/>
              </a:rPr>
              <a:t>rar/zip</a:t>
            </a:r>
            <a:r>
              <a:rPr sz="1650" spc="-105" dirty="0">
                <a:solidFill>
                  <a:srgbClr val="001423"/>
                </a:solidFill>
                <a:latin typeface="Archivo" pitchFamily="2" charset="0"/>
                <a:cs typeface="Archivo" pitchFamily="2" charset="0"/>
              </a:rPr>
              <a:t> </a:t>
            </a:r>
            <a:r>
              <a:rPr sz="1650" spc="10" dirty="0">
                <a:solidFill>
                  <a:srgbClr val="001423"/>
                </a:solidFill>
                <a:latin typeface="Archivo" pitchFamily="2" charset="0"/>
                <a:cs typeface="Archivo" pitchFamily="2" charset="0"/>
              </a:rPr>
              <a:t>file</a:t>
            </a:r>
            <a:r>
              <a:rPr sz="1650" spc="-110" dirty="0">
                <a:solidFill>
                  <a:srgbClr val="001423"/>
                </a:solidFill>
                <a:latin typeface="Archivo" pitchFamily="2" charset="0"/>
                <a:cs typeface="Archivo" pitchFamily="2" charset="0"/>
              </a:rPr>
              <a:t> </a:t>
            </a:r>
            <a:r>
              <a:rPr sz="1650" spc="25" dirty="0">
                <a:solidFill>
                  <a:srgbClr val="001423"/>
                </a:solidFill>
                <a:latin typeface="Archivo" pitchFamily="2" charset="0"/>
                <a:cs typeface="Archivo" pitchFamily="2" charset="0"/>
              </a:rPr>
              <a:t>23</a:t>
            </a:r>
            <a:r>
              <a:rPr sz="1650" spc="-105" dirty="0">
                <a:solidFill>
                  <a:srgbClr val="001423"/>
                </a:solidFill>
                <a:latin typeface="Archivo" pitchFamily="2" charset="0"/>
                <a:cs typeface="Archivo" pitchFamily="2" charset="0"/>
              </a:rPr>
              <a:t> </a:t>
            </a:r>
            <a:r>
              <a:rPr sz="1650" spc="110" dirty="0">
                <a:solidFill>
                  <a:srgbClr val="001423"/>
                </a:solidFill>
                <a:latin typeface="Archivo" pitchFamily="2" charset="0"/>
                <a:cs typeface="Archivo" pitchFamily="2" charset="0"/>
              </a:rPr>
              <a:t>%</a:t>
            </a:r>
            <a:endParaRPr sz="1650">
              <a:latin typeface="Archivo" pitchFamily="2" charset="0"/>
              <a:cs typeface="Archivo" pitchFamily="2" charset="0"/>
            </a:endParaRPr>
          </a:p>
          <a:p>
            <a:pPr marL="389255" indent="-377190">
              <a:lnSpc>
                <a:spcPct val="100000"/>
              </a:lnSpc>
              <a:spcBef>
                <a:spcPts val="330"/>
              </a:spcBef>
              <a:buAutoNum type="arabicPeriod"/>
              <a:tabLst>
                <a:tab pos="389255" algn="l"/>
                <a:tab pos="389890" algn="l"/>
              </a:tabLst>
            </a:pPr>
            <a:r>
              <a:rPr sz="1650" spc="30" dirty="0">
                <a:solidFill>
                  <a:srgbClr val="001423"/>
                </a:solidFill>
                <a:latin typeface="Archivo" pitchFamily="2" charset="0"/>
                <a:cs typeface="Archivo" pitchFamily="2" charset="0"/>
              </a:rPr>
              <a:t>Mic</a:t>
            </a:r>
            <a:r>
              <a:rPr sz="1650" spc="-5" dirty="0">
                <a:solidFill>
                  <a:srgbClr val="001423"/>
                </a:solidFill>
                <a:latin typeface="Archivo" pitchFamily="2" charset="0"/>
                <a:cs typeface="Archivo" pitchFamily="2" charset="0"/>
              </a:rPr>
              <a:t>r</a:t>
            </a:r>
            <a:r>
              <a:rPr sz="1650" spc="35" dirty="0">
                <a:solidFill>
                  <a:srgbClr val="001423"/>
                </a:solidFill>
                <a:latin typeface="Archivo" pitchFamily="2" charset="0"/>
                <a:cs typeface="Archivo" pitchFamily="2" charset="0"/>
              </a:rPr>
              <a:t>osoft</a:t>
            </a:r>
            <a:r>
              <a:rPr sz="1650" spc="-105" dirty="0">
                <a:solidFill>
                  <a:srgbClr val="001423"/>
                </a:solidFill>
                <a:latin typeface="Archivo" pitchFamily="2" charset="0"/>
                <a:cs typeface="Archivo" pitchFamily="2" charset="0"/>
              </a:rPr>
              <a:t> </a:t>
            </a:r>
            <a:r>
              <a:rPr sz="1650" spc="10" dirty="0">
                <a:solidFill>
                  <a:srgbClr val="001423"/>
                </a:solidFill>
                <a:latin typeface="Archivo" pitchFamily="2" charset="0"/>
                <a:cs typeface="Archivo" pitchFamily="2" charset="0"/>
              </a:rPr>
              <a:t>Office</a:t>
            </a:r>
            <a:r>
              <a:rPr sz="1650" spc="-105" dirty="0">
                <a:solidFill>
                  <a:srgbClr val="001423"/>
                </a:solidFill>
                <a:latin typeface="Archivo" pitchFamily="2" charset="0"/>
                <a:cs typeface="Archivo" pitchFamily="2" charset="0"/>
              </a:rPr>
              <a:t> </a:t>
            </a:r>
            <a:r>
              <a:rPr sz="1650" spc="15" dirty="0">
                <a:solidFill>
                  <a:srgbClr val="001423"/>
                </a:solidFill>
                <a:latin typeface="Archivo" pitchFamily="2" charset="0"/>
                <a:cs typeface="Archivo" pitchFamily="2" charset="0"/>
              </a:rPr>
              <a:t>files</a:t>
            </a:r>
            <a:r>
              <a:rPr sz="1650" spc="-105" dirty="0">
                <a:solidFill>
                  <a:srgbClr val="001423"/>
                </a:solidFill>
                <a:latin typeface="Archivo" pitchFamily="2" charset="0"/>
                <a:cs typeface="Archivo" pitchFamily="2" charset="0"/>
              </a:rPr>
              <a:t> </a:t>
            </a:r>
            <a:r>
              <a:rPr sz="1650" spc="40" dirty="0">
                <a:solidFill>
                  <a:srgbClr val="001423"/>
                </a:solidFill>
                <a:latin typeface="Archivo" pitchFamily="2" charset="0"/>
                <a:cs typeface="Archivo" pitchFamily="2" charset="0"/>
              </a:rPr>
              <a:t>10%</a:t>
            </a:r>
            <a:endParaRPr sz="1650">
              <a:latin typeface="Archivo" pitchFamily="2" charset="0"/>
              <a:cs typeface="Archivo" pitchFamily="2" charset="0"/>
            </a:endParaRPr>
          </a:p>
          <a:p>
            <a:pPr marL="389255" indent="-377190">
              <a:lnSpc>
                <a:spcPct val="100000"/>
              </a:lnSpc>
              <a:spcBef>
                <a:spcPts val="330"/>
              </a:spcBef>
              <a:buAutoNum type="arabicPeriod"/>
              <a:tabLst>
                <a:tab pos="389255" algn="l"/>
                <a:tab pos="389890" algn="l"/>
              </a:tabLst>
            </a:pPr>
            <a:r>
              <a:rPr sz="1650" spc="30" dirty="0">
                <a:solidFill>
                  <a:srgbClr val="001423"/>
                </a:solidFill>
                <a:latin typeface="Archivo" pitchFamily="2" charset="0"/>
                <a:cs typeface="Archivo" pitchFamily="2" charset="0"/>
              </a:rPr>
              <a:t>E</a:t>
            </a:r>
            <a:r>
              <a:rPr sz="1650" spc="-20" dirty="0">
                <a:solidFill>
                  <a:srgbClr val="001423"/>
                </a:solidFill>
                <a:latin typeface="Archivo" pitchFamily="2" charset="0"/>
                <a:cs typeface="Archivo" pitchFamily="2" charset="0"/>
              </a:rPr>
              <a:t>x</a:t>
            </a:r>
            <a:r>
              <a:rPr sz="1650" spc="30" dirty="0">
                <a:solidFill>
                  <a:srgbClr val="001423"/>
                </a:solidFill>
                <a:latin typeface="Archivo" pitchFamily="2" charset="0"/>
                <a:cs typeface="Archivo" pitchFamily="2" charset="0"/>
              </a:rPr>
              <a:t>e/com</a:t>
            </a:r>
            <a:r>
              <a:rPr sz="1650" spc="-105" dirty="0">
                <a:solidFill>
                  <a:srgbClr val="001423"/>
                </a:solidFill>
                <a:latin typeface="Archivo" pitchFamily="2" charset="0"/>
                <a:cs typeface="Archivo" pitchFamily="2" charset="0"/>
              </a:rPr>
              <a:t> </a:t>
            </a:r>
            <a:r>
              <a:rPr sz="1650" spc="15" dirty="0">
                <a:solidFill>
                  <a:srgbClr val="001423"/>
                </a:solidFill>
                <a:latin typeface="Archivo" pitchFamily="2" charset="0"/>
                <a:cs typeface="Archivo" pitchFamily="2" charset="0"/>
              </a:rPr>
              <a:t>files</a:t>
            </a:r>
            <a:r>
              <a:rPr sz="1650" spc="-105" dirty="0">
                <a:solidFill>
                  <a:srgbClr val="001423"/>
                </a:solidFill>
                <a:latin typeface="Archivo" pitchFamily="2" charset="0"/>
                <a:cs typeface="Archivo" pitchFamily="2" charset="0"/>
              </a:rPr>
              <a:t> </a:t>
            </a:r>
            <a:r>
              <a:rPr sz="1650" spc="15" dirty="0">
                <a:solidFill>
                  <a:srgbClr val="001423"/>
                </a:solidFill>
                <a:latin typeface="Archivo" pitchFamily="2" charset="0"/>
                <a:cs typeface="Archivo" pitchFamily="2" charset="0"/>
              </a:rPr>
              <a:t>4</a:t>
            </a:r>
            <a:r>
              <a:rPr sz="1650" spc="-105" dirty="0">
                <a:solidFill>
                  <a:srgbClr val="001423"/>
                </a:solidFill>
                <a:latin typeface="Archivo" pitchFamily="2" charset="0"/>
                <a:cs typeface="Archivo" pitchFamily="2" charset="0"/>
              </a:rPr>
              <a:t> </a:t>
            </a:r>
            <a:r>
              <a:rPr sz="1650" spc="110" dirty="0">
                <a:solidFill>
                  <a:srgbClr val="001423"/>
                </a:solidFill>
                <a:latin typeface="Archivo" pitchFamily="2" charset="0"/>
                <a:cs typeface="Archivo" pitchFamily="2" charset="0"/>
              </a:rPr>
              <a:t>%</a:t>
            </a:r>
            <a:endParaRPr sz="1650">
              <a:latin typeface="Archivo" pitchFamily="2" charset="0"/>
              <a:cs typeface="Archivo" pitchFamily="2" charset="0"/>
            </a:endParaRPr>
          </a:p>
          <a:p>
            <a:pPr marL="389255" indent="-377190">
              <a:lnSpc>
                <a:spcPct val="100000"/>
              </a:lnSpc>
              <a:spcBef>
                <a:spcPts val="325"/>
              </a:spcBef>
              <a:buAutoNum type="arabicPeriod"/>
              <a:tabLst>
                <a:tab pos="389255" algn="l"/>
                <a:tab pos="389890" algn="l"/>
              </a:tabLst>
            </a:pPr>
            <a:r>
              <a:rPr sz="1650" dirty="0">
                <a:solidFill>
                  <a:srgbClr val="001423"/>
                </a:solidFill>
                <a:latin typeface="Archivo" pitchFamily="2" charset="0"/>
                <a:cs typeface="Archivo" pitchFamily="2" charset="0"/>
              </a:rPr>
              <a:t>PDF</a:t>
            </a:r>
            <a:r>
              <a:rPr sz="1650" spc="-155" dirty="0">
                <a:solidFill>
                  <a:srgbClr val="001423"/>
                </a:solidFill>
                <a:latin typeface="Archivo" pitchFamily="2" charset="0"/>
                <a:cs typeface="Archivo" pitchFamily="2" charset="0"/>
              </a:rPr>
              <a:t> </a:t>
            </a:r>
            <a:r>
              <a:rPr sz="1650" spc="15" dirty="0">
                <a:solidFill>
                  <a:srgbClr val="001423"/>
                </a:solidFill>
                <a:latin typeface="Archivo" pitchFamily="2" charset="0"/>
                <a:cs typeface="Archivo" pitchFamily="2" charset="0"/>
              </a:rPr>
              <a:t>files</a:t>
            </a:r>
            <a:r>
              <a:rPr sz="1650" spc="-105" dirty="0">
                <a:solidFill>
                  <a:srgbClr val="001423"/>
                </a:solidFill>
                <a:latin typeface="Archivo" pitchFamily="2" charset="0"/>
                <a:cs typeface="Archivo" pitchFamily="2" charset="0"/>
              </a:rPr>
              <a:t> </a:t>
            </a:r>
            <a:r>
              <a:rPr sz="1650" spc="70" dirty="0">
                <a:solidFill>
                  <a:srgbClr val="001423"/>
                </a:solidFill>
                <a:latin typeface="Archivo" pitchFamily="2" charset="0"/>
                <a:cs typeface="Archivo" pitchFamily="2" charset="0"/>
              </a:rPr>
              <a:t>3%</a:t>
            </a:r>
            <a:endParaRPr sz="1650">
              <a:latin typeface="Archivo" pitchFamily="2" charset="0"/>
              <a:cs typeface="Archivo" pitchFamily="2" charset="0"/>
            </a:endParaRPr>
          </a:p>
        </p:txBody>
      </p:sp>
      <p:sp>
        <p:nvSpPr>
          <p:cNvPr id="13" name="object 13"/>
          <p:cNvSpPr txBox="1"/>
          <p:nvPr/>
        </p:nvSpPr>
        <p:spPr>
          <a:xfrm>
            <a:off x="7170327" y="5286293"/>
            <a:ext cx="1741516" cy="215444"/>
          </a:xfrm>
          <a:prstGeom prst="rect">
            <a:avLst/>
          </a:prstGeom>
        </p:spPr>
        <p:txBody>
          <a:bodyPr vert="horz" wrap="square" lIns="0" tIns="15240" rIns="0" bIns="0" rtlCol="0">
            <a:spAutoFit/>
          </a:bodyPr>
          <a:lstStyle/>
          <a:p>
            <a:pPr marL="12700">
              <a:lnSpc>
                <a:spcPct val="100000"/>
              </a:lnSpc>
              <a:spcBef>
                <a:spcPts val="120"/>
              </a:spcBef>
            </a:pPr>
            <a:r>
              <a:rPr lang="es-PE" sz="1300" spc="30" dirty="0">
                <a:solidFill>
                  <a:srgbClr val="646E78"/>
                </a:solidFill>
                <a:latin typeface="Microsoft Sans Serif"/>
                <a:cs typeface="Microsoft Sans Serif"/>
              </a:rPr>
              <a:t>*últimos 6 meses</a:t>
            </a:r>
            <a:endParaRPr sz="1300" dirty="0">
              <a:latin typeface="Microsoft Sans Serif"/>
              <a:cs typeface="Microsoft Sans Serif"/>
            </a:endParaRPr>
          </a:p>
        </p:txBody>
      </p:sp>
      <p:sp>
        <p:nvSpPr>
          <p:cNvPr id="14" name="object 14"/>
          <p:cNvSpPr txBox="1"/>
          <p:nvPr/>
        </p:nvSpPr>
        <p:spPr>
          <a:xfrm>
            <a:off x="10227826" y="2898205"/>
            <a:ext cx="2120265" cy="520014"/>
          </a:xfrm>
          <a:prstGeom prst="rect">
            <a:avLst/>
          </a:prstGeom>
        </p:spPr>
        <p:txBody>
          <a:bodyPr vert="horz" wrap="square" lIns="0" tIns="12065" rIns="0" bIns="0" rtlCol="0">
            <a:spAutoFit/>
          </a:bodyPr>
          <a:lstStyle/>
          <a:p>
            <a:pPr marL="12700">
              <a:lnSpc>
                <a:spcPct val="100000"/>
              </a:lnSpc>
              <a:spcBef>
                <a:spcPts val="95"/>
              </a:spcBef>
            </a:pPr>
            <a:r>
              <a:rPr lang="es-MX" sz="1650" b="1" spc="-90" dirty="0">
                <a:solidFill>
                  <a:srgbClr val="001423"/>
                </a:solidFill>
                <a:latin typeface="Archivo" pitchFamily="2" charset="0"/>
                <a:cs typeface="Archivo" pitchFamily="2" charset="0"/>
              </a:rPr>
              <a:t>Los 5 principales tipos de malware:</a:t>
            </a:r>
            <a:endParaRPr sz="1650" dirty="0">
              <a:latin typeface="Archivo" pitchFamily="2" charset="0"/>
              <a:cs typeface="Archivo" pitchFamily="2" charset="0"/>
            </a:endParaRPr>
          </a:p>
        </p:txBody>
      </p:sp>
      <p:sp>
        <p:nvSpPr>
          <p:cNvPr id="15" name="object 15"/>
          <p:cNvSpPr txBox="1"/>
          <p:nvPr/>
        </p:nvSpPr>
        <p:spPr>
          <a:xfrm>
            <a:off x="10227826" y="3735877"/>
            <a:ext cx="1908175" cy="1491615"/>
          </a:xfrm>
          <a:prstGeom prst="rect">
            <a:avLst/>
          </a:prstGeom>
        </p:spPr>
        <p:txBody>
          <a:bodyPr vert="horz" wrap="square" lIns="0" tIns="53975" rIns="0" bIns="0" rtlCol="0">
            <a:spAutoFit/>
          </a:bodyPr>
          <a:lstStyle/>
          <a:p>
            <a:pPr marL="389255" indent="-377190">
              <a:lnSpc>
                <a:spcPct val="100000"/>
              </a:lnSpc>
              <a:spcBef>
                <a:spcPts val="425"/>
              </a:spcBef>
              <a:buAutoNum type="arabicPeriod"/>
              <a:tabLst>
                <a:tab pos="389255" algn="l"/>
                <a:tab pos="389890" algn="l"/>
              </a:tabLst>
            </a:pPr>
            <a:r>
              <a:rPr sz="1650" spc="-120" dirty="0">
                <a:solidFill>
                  <a:srgbClr val="001423"/>
                </a:solidFill>
                <a:latin typeface="Archivo" pitchFamily="2" charset="0"/>
                <a:cs typeface="Archivo" pitchFamily="2" charset="0"/>
              </a:rPr>
              <a:t>T</a:t>
            </a:r>
            <a:r>
              <a:rPr sz="1650" dirty="0">
                <a:solidFill>
                  <a:srgbClr val="001423"/>
                </a:solidFill>
                <a:latin typeface="Archivo" pitchFamily="2" charset="0"/>
                <a:cs typeface="Archivo" pitchFamily="2" charset="0"/>
              </a:rPr>
              <a:t>r</a:t>
            </a:r>
            <a:r>
              <a:rPr sz="1650" spc="15" dirty="0">
                <a:solidFill>
                  <a:srgbClr val="001423"/>
                </a:solidFill>
                <a:latin typeface="Archivo" pitchFamily="2" charset="0"/>
                <a:cs typeface="Archivo" pitchFamily="2" charset="0"/>
              </a:rPr>
              <a:t>ojan</a:t>
            </a:r>
            <a:r>
              <a:rPr sz="1650" spc="-105" dirty="0">
                <a:solidFill>
                  <a:srgbClr val="001423"/>
                </a:solidFill>
                <a:latin typeface="Archivo" pitchFamily="2" charset="0"/>
                <a:cs typeface="Archivo" pitchFamily="2" charset="0"/>
              </a:rPr>
              <a:t> </a:t>
            </a:r>
            <a:r>
              <a:rPr sz="1650" spc="50" dirty="0">
                <a:solidFill>
                  <a:srgbClr val="001423"/>
                </a:solidFill>
                <a:latin typeface="Archivo" pitchFamily="2" charset="0"/>
                <a:cs typeface="Archivo" pitchFamily="2" charset="0"/>
              </a:rPr>
              <a:t>54%</a:t>
            </a:r>
            <a:endParaRPr sz="1650">
              <a:latin typeface="Archivo" pitchFamily="2" charset="0"/>
              <a:cs typeface="Archivo" pitchFamily="2" charset="0"/>
            </a:endParaRPr>
          </a:p>
          <a:p>
            <a:pPr marL="389255" indent="-377190">
              <a:lnSpc>
                <a:spcPct val="100000"/>
              </a:lnSpc>
              <a:spcBef>
                <a:spcPts val="330"/>
              </a:spcBef>
              <a:buAutoNum type="arabicPeriod"/>
              <a:tabLst>
                <a:tab pos="389255" algn="l"/>
                <a:tab pos="389890" algn="l"/>
              </a:tabLst>
            </a:pPr>
            <a:r>
              <a:rPr sz="1650" spc="35" dirty="0">
                <a:solidFill>
                  <a:srgbClr val="001423"/>
                </a:solidFill>
                <a:latin typeface="Archivo" pitchFamily="2" charset="0"/>
                <a:cs typeface="Archivo" pitchFamily="2" charset="0"/>
              </a:rPr>
              <a:t>Ad</a:t>
            </a:r>
            <a:r>
              <a:rPr sz="1650" spc="25" dirty="0">
                <a:solidFill>
                  <a:srgbClr val="001423"/>
                </a:solidFill>
                <a:latin typeface="Archivo" pitchFamily="2" charset="0"/>
                <a:cs typeface="Archivo" pitchFamily="2" charset="0"/>
              </a:rPr>
              <a:t>w</a:t>
            </a:r>
            <a:r>
              <a:rPr sz="1650" spc="5" dirty="0">
                <a:solidFill>
                  <a:srgbClr val="001423"/>
                </a:solidFill>
                <a:latin typeface="Archivo" pitchFamily="2" charset="0"/>
                <a:cs typeface="Archivo" pitchFamily="2" charset="0"/>
              </a:rPr>
              <a:t>a</a:t>
            </a:r>
            <a:r>
              <a:rPr sz="1650" spc="-20" dirty="0">
                <a:solidFill>
                  <a:srgbClr val="001423"/>
                </a:solidFill>
                <a:latin typeface="Archivo" pitchFamily="2" charset="0"/>
                <a:cs typeface="Archivo" pitchFamily="2" charset="0"/>
              </a:rPr>
              <a:t>r</a:t>
            </a:r>
            <a:r>
              <a:rPr sz="1650" spc="-5" dirty="0">
                <a:solidFill>
                  <a:srgbClr val="001423"/>
                </a:solidFill>
                <a:latin typeface="Archivo" pitchFamily="2" charset="0"/>
                <a:cs typeface="Archivo" pitchFamily="2" charset="0"/>
              </a:rPr>
              <a:t>e</a:t>
            </a:r>
            <a:r>
              <a:rPr sz="1650" spc="-105" dirty="0">
                <a:solidFill>
                  <a:srgbClr val="001423"/>
                </a:solidFill>
                <a:latin typeface="Archivo" pitchFamily="2" charset="0"/>
                <a:cs typeface="Archivo" pitchFamily="2" charset="0"/>
              </a:rPr>
              <a:t> </a:t>
            </a:r>
            <a:r>
              <a:rPr sz="1650" spc="40" dirty="0">
                <a:solidFill>
                  <a:srgbClr val="001423"/>
                </a:solidFill>
                <a:latin typeface="Archivo" pitchFamily="2" charset="0"/>
                <a:cs typeface="Archivo" pitchFamily="2" charset="0"/>
              </a:rPr>
              <a:t>15%</a:t>
            </a:r>
            <a:endParaRPr sz="1650">
              <a:latin typeface="Archivo" pitchFamily="2" charset="0"/>
              <a:cs typeface="Archivo" pitchFamily="2" charset="0"/>
            </a:endParaRPr>
          </a:p>
          <a:p>
            <a:pPr marL="389255" indent="-377190">
              <a:lnSpc>
                <a:spcPct val="100000"/>
              </a:lnSpc>
              <a:spcBef>
                <a:spcPts val="330"/>
              </a:spcBef>
              <a:buAutoNum type="arabicPeriod"/>
              <a:tabLst>
                <a:tab pos="389255" algn="l"/>
                <a:tab pos="389890" algn="l"/>
              </a:tabLst>
            </a:pPr>
            <a:r>
              <a:rPr sz="1650" spc="30" dirty="0">
                <a:solidFill>
                  <a:srgbClr val="001423"/>
                </a:solidFill>
                <a:latin typeface="Archivo" pitchFamily="2" charset="0"/>
                <a:cs typeface="Archivo" pitchFamily="2" charset="0"/>
              </a:rPr>
              <a:t>Exploit</a:t>
            </a:r>
            <a:r>
              <a:rPr sz="1650" spc="-105" dirty="0">
                <a:solidFill>
                  <a:srgbClr val="001423"/>
                </a:solidFill>
                <a:latin typeface="Archivo" pitchFamily="2" charset="0"/>
                <a:cs typeface="Archivo" pitchFamily="2" charset="0"/>
              </a:rPr>
              <a:t> </a:t>
            </a:r>
            <a:r>
              <a:rPr sz="1650" spc="40" dirty="0">
                <a:solidFill>
                  <a:srgbClr val="001423"/>
                </a:solidFill>
                <a:latin typeface="Archivo" pitchFamily="2" charset="0"/>
                <a:cs typeface="Archivo" pitchFamily="2" charset="0"/>
              </a:rPr>
              <a:t>12%</a:t>
            </a:r>
            <a:endParaRPr sz="1650">
              <a:latin typeface="Archivo" pitchFamily="2" charset="0"/>
              <a:cs typeface="Archivo" pitchFamily="2" charset="0"/>
            </a:endParaRPr>
          </a:p>
          <a:p>
            <a:pPr marL="389255" indent="-377190">
              <a:lnSpc>
                <a:spcPct val="100000"/>
              </a:lnSpc>
              <a:spcBef>
                <a:spcPts val="330"/>
              </a:spcBef>
              <a:buAutoNum type="arabicPeriod"/>
              <a:tabLst>
                <a:tab pos="389255" algn="l"/>
                <a:tab pos="389890" algn="l"/>
              </a:tabLst>
            </a:pPr>
            <a:r>
              <a:rPr sz="1650" spc="15" dirty="0">
                <a:solidFill>
                  <a:srgbClr val="001423"/>
                </a:solidFill>
                <a:latin typeface="Archivo" pitchFamily="2" charset="0"/>
                <a:cs typeface="Archivo" pitchFamily="2" charset="0"/>
              </a:rPr>
              <a:t>Other</a:t>
            </a:r>
            <a:r>
              <a:rPr sz="1650" spc="-135" dirty="0">
                <a:solidFill>
                  <a:srgbClr val="001423"/>
                </a:solidFill>
                <a:latin typeface="Archivo" pitchFamily="2" charset="0"/>
                <a:cs typeface="Archivo" pitchFamily="2" charset="0"/>
              </a:rPr>
              <a:t> </a:t>
            </a:r>
            <a:r>
              <a:rPr sz="1650" spc="40" dirty="0">
                <a:solidFill>
                  <a:srgbClr val="001423"/>
                </a:solidFill>
                <a:latin typeface="Archivo" pitchFamily="2" charset="0"/>
                <a:cs typeface="Archivo" pitchFamily="2" charset="0"/>
              </a:rPr>
              <a:t>12%</a:t>
            </a:r>
            <a:endParaRPr sz="1650">
              <a:latin typeface="Archivo" pitchFamily="2" charset="0"/>
              <a:cs typeface="Archivo" pitchFamily="2" charset="0"/>
            </a:endParaRPr>
          </a:p>
          <a:p>
            <a:pPr marL="389255" indent="-377190">
              <a:lnSpc>
                <a:spcPct val="100000"/>
              </a:lnSpc>
              <a:spcBef>
                <a:spcPts val="325"/>
              </a:spcBef>
              <a:buAutoNum type="arabicPeriod"/>
              <a:tabLst>
                <a:tab pos="389255" algn="l"/>
                <a:tab pos="389890" algn="l"/>
              </a:tabLst>
            </a:pPr>
            <a:r>
              <a:rPr sz="1650" spc="30" dirty="0">
                <a:solidFill>
                  <a:srgbClr val="001423"/>
                </a:solidFill>
                <a:latin typeface="Archivo" pitchFamily="2" charset="0"/>
                <a:cs typeface="Archivo" pitchFamily="2" charset="0"/>
              </a:rPr>
              <a:t>D</a:t>
            </a:r>
            <a:r>
              <a:rPr sz="1650" spc="20" dirty="0">
                <a:solidFill>
                  <a:srgbClr val="001423"/>
                </a:solidFill>
                <a:latin typeface="Archivo" pitchFamily="2" charset="0"/>
                <a:cs typeface="Archivo" pitchFamily="2" charset="0"/>
              </a:rPr>
              <a:t>o</a:t>
            </a:r>
            <a:r>
              <a:rPr sz="1650" spc="15" dirty="0">
                <a:solidFill>
                  <a:srgbClr val="001423"/>
                </a:solidFill>
                <a:latin typeface="Archivo" pitchFamily="2" charset="0"/>
                <a:cs typeface="Archivo" pitchFamily="2" charset="0"/>
              </a:rPr>
              <a:t>wnloader</a:t>
            </a:r>
            <a:r>
              <a:rPr sz="1650" spc="-135" dirty="0">
                <a:solidFill>
                  <a:srgbClr val="001423"/>
                </a:solidFill>
                <a:latin typeface="Archivo" pitchFamily="2" charset="0"/>
                <a:cs typeface="Archivo" pitchFamily="2" charset="0"/>
              </a:rPr>
              <a:t> </a:t>
            </a:r>
            <a:r>
              <a:rPr sz="1650" spc="65" dirty="0">
                <a:solidFill>
                  <a:srgbClr val="001423"/>
                </a:solidFill>
                <a:latin typeface="Archivo" pitchFamily="2" charset="0"/>
                <a:cs typeface="Archivo" pitchFamily="2" charset="0"/>
              </a:rPr>
              <a:t>2%</a:t>
            </a:r>
            <a:endParaRPr sz="1650">
              <a:latin typeface="Archivo" pitchFamily="2" charset="0"/>
              <a:cs typeface="Archivo" pitchFamily="2" charset="0"/>
            </a:endParaRPr>
          </a:p>
        </p:txBody>
      </p:sp>
      <p:sp>
        <p:nvSpPr>
          <p:cNvPr id="16" name="object 16"/>
          <p:cNvSpPr txBox="1"/>
          <p:nvPr/>
        </p:nvSpPr>
        <p:spPr>
          <a:xfrm>
            <a:off x="10227825" y="5286293"/>
            <a:ext cx="1696603" cy="215444"/>
          </a:xfrm>
          <a:prstGeom prst="rect">
            <a:avLst/>
          </a:prstGeom>
        </p:spPr>
        <p:txBody>
          <a:bodyPr vert="horz" wrap="square" lIns="0" tIns="15240" rIns="0" bIns="0" rtlCol="0">
            <a:spAutoFit/>
          </a:bodyPr>
          <a:lstStyle/>
          <a:p>
            <a:pPr marL="12700">
              <a:lnSpc>
                <a:spcPct val="100000"/>
              </a:lnSpc>
              <a:spcBef>
                <a:spcPts val="120"/>
              </a:spcBef>
            </a:pPr>
            <a:r>
              <a:rPr lang="es-PE" sz="1300" spc="30" dirty="0">
                <a:solidFill>
                  <a:srgbClr val="646E78"/>
                </a:solidFill>
                <a:latin typeface="Microsoft Sans Serif"/>
                <a:cs typeface="Microsoft Sans Serif"/>
              </a:rPr>
              <a:t>*últimos 6 meses</a:t>
            </a:r>
            <a:endParaRPr sz="1300" dirty="0">
              <a:latin typeface="Microsoft Sans Serif"/>
              <a:cs typeface="Microsoft Sans Serif"/>
            </a:endParaRPr>
          </a:p>
        </p:txBody>
      </p:sp>
      <p:sp>
        <p:nvSpPr>
          <p:cNvPr id="17" name="object 17"/>
          <p:cNvSpPr txBox="1"/>
          <p:nvPr/>
        </p:nvSpPr>
        <p:spPr>
          <a:xfrm>
            <a:off x="2547694" y="4778606"/>
            <a:ext cx="362585" cy="377825"/>
          </a:xfrm>
          <a:prstGeom prst="rect">
            <a:avLst/>
          </a:prstGeom>
        </p:spPr>
        <p:txBody>
          <a:bodyPr vert="horz" wrap="square" lIns="0" tIns="13335" rIns="0" bIns="0" rtlCol="0">
            <a:spAutoFit/>
          </a:bodyPr>
          <a:lstStyle/>
          <a:p>
            <a:pPr>
              <a:lnSpc>
                <a:spcPct val="100000"/>
              </a:lnSpc>
              <a:spcBef>
                <a:spcPts val="105"/>
              </a:spcBef>
            </a:pPr>
            <a:r>
              <a:rPr sz="2300" b="1" spc="95" dirty="0">
                <a:solidFill>
                  <a:srgbClr val="001423"/>
                </a:solidFill>
                <a:latin typeface="Arial"/>
                <a:cs typeface="Arial"/>
              </a:rPr>
              <a:t>21</a:t>
            </a:r>
            <a:endParaRPr sz="2300">
              <a:latin typeface="Arial"/>
              <a:cs typeface="Arial"/>
            </a:endParaRPr>
          </a:p>
        </p:txBody>
      </p:sp>
      <p:sp>
        <p:nvSpPr>
          <p:cNvPr id="18" name="object 18"/>
          <p:cNvSpPr txBox="1"/>
          <p:nvPr/>
        </p:nvSpPr>
        <p:spPr>
          <a:xfrm>
            <a:off x="5014844" y="3634892"/>
            <a:ext cx="361950" cy="377825"/>
          </a:xfrm>
          <a:prstGeom prst="rect">
            <a:avLst/>
          </a:prstGeom>
        </p:spPr>
        <p:txBody>
          <a:bodyPr vert="horz" wrap="square" lIns="0" tIns="13335" rIns="0" bIns="0" rtlCol="0">
            <a:spAutoFit/>
          </a:bodyPr>
          <a:lstStyle/>
          <a:p>
            <a:pPr>
              <a:lnSpc>
                <a:spcPct val="100000"/>
              </a:lnSpc>
              <a:spcBef>
                <a:spcPts val="105"/>
              </a:spcBef>
            </a:pPr>
            <a:r>
              <a:rPr sz="2300" b="1" spc="95" dirty="0">
                <a:solidFill>
                  <a:srgbClr val="001423"/>
                </a:solidFill>
                <a:latin typeface="Arial"/>
                <a:cs typeface="Arial"/>
              </a:rPr>
              <a:t>57</a:t>
            </a:r>
            <a:endParaRPr sz="2300">
              <a:latin typeface="Arial"/>
              <a:cs typeface="Arial"/>
            </a:endParaRPr>
          </a:p>
        </p:txBody>
      </p:sp>
      <p:sp>
        <p:nvSpPr>
          <p:cNvPr id="19" name="object 19"/>
          <p:cNvSpPr txBox="1"/>
          <p:nvPr/>
        </p:nvSpPr>
        <p:spPr>
          <a:xfrm>
            <a:off x="1068030" y="2931847"/>
            <a:ext cx="5734685" cy="294953"/>
          </a:xfrm>
          <a:prstGeom prst="rect">
            <a:avLst/>
          </a:prstGeom>
          <a:solidFill>
            <a:srgbClr val="23323C"/>
          </a:solidFill>
        </p:spPr>
        <p:txBody>
          <a:bodyPr vert="horz" wrap="square" lIns="0" tIns="93980" rIns="0" bIns="0" rtlCol="0">
            <a:spAutoFit/>
          </a:bodyPr>
          <a:lstStyle/>
          <a:p>
            <a:pPr marL="36195" algn="ctr">
              <a:lnSpc>
                <a:spcPct val="100000"/>
              </a:lnSpc>
              <a:spcBef>
                <a:spcPts val="740"/>
              </a:spcBef>
            </a:pPr>
            <a:r>
              <a:rPr lang="es-MX" sz="1300" b="1" spc="10" dirty="0">
                <a:solidFill>
                  <a:srgbClr val="FFFFFF"/>
                </a:solidFill>
                <a:latin typeface="Archivo" pitchFamily="2" charset="0"/>
                <a:cs typeface="Archivo" pitchFamily="2" charset="0"/>
              </a:rPr>
              <a:t>Detecciones de archivos/URL por cliente por mes</a:t>
            </a:r>
            <a:endParaRPr sz="1300" dirty="0">
              <a:latin typeface="Archivo" pitchFamily="2" charset="0"/>
              <a:cs typeface="Archivo" pitchFamily="2" charset="0"/>
            </a:endParaRPr>
          </a:p>
        </p:txBody>
      </p:sp>
      <p:sp>
        <p:nvSpPr>
          <p:cNvPr id="20" name="object 20"/>
          <p:cNvSpPr txBox="1"/>
          <p:nvPr/>
        </p:nvSpPr>
        <p:spPr>
          <a:xfrm>
            <a:off x="1068030" y="6051522"/>
            <a:ext cx="5734685" cy="434543"/>
          </a:xfrm>
          <a:prstGeom prst="rect">
            <a:avLst/>
          </a:prstGeom>
          <a:solidFill>
            <a:srgbClr val="001423">
              <a:alpha val="5000"/>
            </a:srgbClr>
          </a:solidFill>
        </p:spPr>
        <p:txBody>
          <a:bodyPr vert="horz" wrap="square" lIns="0" tIns="71755" rIns="0" bIns="0" rtlCol="0">
            <a:spAutoFit/>
          </a:bodyPr>
          <a:lstStyle/>
          <a:p>
            <a:pPr marL="1790064" marR="499109" indent="-944244">
              <a:lnSpc>
                <a:spcPct val="101499"/>
              </a:lnSpc>
              <a:spcBef>
                <a:spcPts val="565"/>
              </a:spcBef>
            </a:pPr>
            <a:r>
              <a:rPr lang="es-MX" sz="1200" b="1" dirty="0">
                <a:solidFill>
                  <a:srgbClr val="FFFFFF"/>
                </a:solidFill>
                <a:latin typeface="Archivo" pitchFamily="2" charset="0"/>
                <a:cs typeface="Archivo" pitchFamily="2" charset="0"/>
              </a:rPr>
              <a:t>Durante los últimos 6 meses, el volumen de detección de archivos maliciosos y URL aumentó un 171 %</a:t>
            </a:r>
            <a:endParaRPr sz="1200" dirty="0">
              <a:latin typeface="Archivo" pitchFamily="2" charset="0"/>
              <a:cs typeface="Archivo" pitchFamily="2" charset="0"/>
            </a:endParaRPr>
          </a:p>
        </p:txBody>
      </p:sp>
      <p:grpSp>
        <p:nvGrpSpPr>
          <p:cNvPr id="21" name="object 21"/>
          <p:cNvGrpSpPr/>
          <p:nvPr/>
        </p:nvGrpSpPr>
        <p:grpSpPr>
          <a:xfrm>
            <a:off x="3172678" y="4132690"/>
            <a:ext cx="1499870" cy="987425"/>
            <a:chOff x="3172678" y="4132690"/>
            <a:chExt cx="1499870" cy="987425"/>
          </a:xfrm>
        </p:grpSpPr>
        <p:sp>
          <p:nvSpPr>
            <p:cNvPr id="22" name="object 22"/>
            <p:cNvSpPr/>
            <p:nvPr/>
          </p:nvSpPr>
          <p:spPr>
            <a:xfrm>
              <a:off x="3183149" y="4190440"/>
              <a:ext cx="1437005" cy="918844"/>
            </a:xfrm>
            <a:custGeom>
              <a:avLst/>
              <a:gdLst/>
              <a:ahLst/>
              <a:cxnLst/>
              <a:rect l="l" t="t" r="r" b="b"/>
              <a:pathLst>
                <a:path w="1437004" h="918845">
                  <a:moveTo>
                    <a:pt x="0" y="918778"/>
                  </a:moveTo>
                  <a:lnTo>
                    <a:pt x="1436752" y="0"/>
                  </a:lnTo>
                </a:path>
              </a:pathLst>
            </a:custGeom>
            <a:ln w="20941">
              <a:solidFill>
                <a:srgbClr val="001423"/>
              </a:solidFill>
            </a:ln>
          </p:spPr>
          <p:txBody>
            <a:bodyPr wrap="square" lIns="0" tIns="0" rIns="0" bIns="0" rtlCol="0"/>
            <a:lstStyle/>
            <a:p>
              <a:endParaRPr/>
            </a:p>
          </p:txBody>
        </p:sp>
        <p:sp>
          <p:nvSpPr>
            <p:cNvPr id="23" name="object 23"/>
            <p:cNvSpPr/>
            <p:nvPr/>
          </p:nvSpPr>
          <p:spPr>
            <a:xfrm>
              <a:off x="4539007" y="4132690"/>
              <a:ext cx="133350" cy="155575"/>
            </a:xfrm>
            <a:custGeom>
              <a:avLst/>
              <a:gdLst/>
              <a:ahLst/>
              <a:cxnLst/>
              <a:rect l="l" t="t" r="r" b="b"/>
              <a:pathLst>
                <a:path w="133350" h="155575">
                  <a:moveTo>
                    <a:pt x="0" y="0"/>
                  </a:moveTo>
                  <a:lnTo>
                    <a:pt x="99389" y="155408"/>
                  </a:lnTo>
                  <a:lnTo>
                    <a:pt x="133273" y="24250"/>
                  </a:lnTo>
                  <a:lnTo>
                    <a:pt x="0" y="0"/>
                  </a:lnTo>
                  <a:close/>
                </a:path>
              </a:pathLst>
            </a:custGeom>
            <a:solidFill>
              <a:srgbClr val="001423"/>
            </a:solidFill>
          </p:spPr>
          <p:txBody>
            <a:bodyPr wrap="square" lIns="0" tIns="0" rIns="0" bIns="0" rtlCol="0"/>
            <a:lstStyle/>
            <a:p>
              <a:endParaRPr/>
            </a:p>
          </p:txBody>
        </p:sp>
      </p:grpSp>
      <p:sp>
        <p:nvSpPr>
          <p:cNvPr id="24" name="object 24"/>
          <p:cNvSpPr/>
          <p:nvPr/>
        </p:nvSpPr>
        <p:spPr>
          <a:xfrm>
            <a:off x="13291039" y="0"/>
            <a:ext cx="6813550" cy="11308715"/>
          </a:xfrm>
          <a:custGeom>
            <a:avLst/>
            <a:gdLst/>
            <a:ahLst/>
            <a:cxnLst/>
            <a:rect l="l" t="t" r="r" b="b"/>
            <a:pathLst>
              <a:path w="6813550" h="11308715">
                <a:moveTo>
                  <a:pt x="6813059" y="0"/>
                </a:moveTo>
                <a:lnTo>
                  <a:pt x="0" y="0"/>
                </a:lnTo>
                <a:lnTo>
                  <a:pt x="0" y="11308556"/>
                </a:lnTo>
                <a:lnTo>
                  <a:pt x="6813059" y="11308556"/>
                </a:lnTo>
                <a:lnTo>
                  <a:pt x="6813059" y="0"/>
                </a:lnTo>
                <a:close/>
              </a:path>
            </a:pathLst>
          </a:custGeom>
          <a:solidFill>
            <a:srgbClr val="23323C"/>
          </a:solidFill>
        </p:spPr>
        <p:txBody>
          <a:bodyPr wrap="square" lIns="0" tIns="0" rIns="0" bIns="0" rtlCol="0"/>
          <a:lstStyle/>
          <a:p>
            <a:endParaRPr/>
          </a:p>
        </p:txBody>
      </p:sp>
      <p:sp>
        <p:nvSpPr>
          <p:cNvPr id="25" name="object 25"/>
          <p:cNvSpPr txBox="1"/>
          <p:nvPr/>
        </p:nvSpPr>
        <p:spPr>
          <a:xfrm>
            <a:off x="14437121" y="1580840"/>
            <a:ext cx="4467860" cy="2400657"/>
          </a:xfrm>
          <a:prstGeom prst="rect">
            <a:avLst/>
          </a:prstGeom>
        </p:spPr>
        <p:txBody>
          <a:bodyPr vert="horz" wrap="square" lIns="0" tIns="12065" rIns="0" bIns="0" rtlCol="0">
            <a:spAutoFit/>
          </a:bodyPr>
          <a:lstStyle/>
          <a:p>
            <a:pPr marL="12700" marR="5080">
              <a:lnSpc>
                <a:spcPct val="113500"/>
              </a:lnSpc>
              <a:spcBef>
                <a:spcPts val="95"/>
              </a:spcBef>
            </a:pPr>
            <a:r>
              <a:rPr lang="es-MX" sz="2300" i="1" spc="60" dirty="0">
                <a:solidFill>
                  <a:srgbClr val="FFFFFF"/>
                </a:solidFill>
                <a:latin typeface="Archivo" pitchFamily="2" charset="0"/>
                <a:cs typeface="Archivo" pitchFamily="2" charset="0"/>
              </a:rPr>
              <a:t>“Todo el mundo sabe cómo escanear en busca de archivos maliciosos, pero escanear las URL no siempre es una práctica estándar, especialmente fuera del correo electrónico”.</a:t>
            </a:r>
            <a:endParaRPr lang="en-US" sz="2300" dirty="0">
              <a:latin typeface="Archivo" pitchFamily="2" charset="0"/>
              <a:cs typeface="Archivo" pitchFamily="2" charset="0"/>
            </a:endParaRPr>
          </a:p>
        </p:txBody>
      </p:sp>
      <p:sp>
        <p:nvSpPr>
          <p:cNvPr id="26" name="object 26"/>
          <p:cNvSpPr txBox="1"/>
          <p:nvPr/>
        </p:nvSpPr>
        <p:spPr>
          <a:xfrm>
            <a:off x="14513560" y="4130675"/>
            <a:ext cx="4225290" cy="495392"/>
          </a:xfrm>
          <a:prstGeom prst="rect">
            <a:avLst/>
          </a:prstGeom>
        </p:spPr>
        <p:txBody>
          <a:bodyPr vert="horz" wrap="square" lIns="0" tIns="12065" rIns="0" bIns="0" rtlCol="0">
            <a:spAutoFit/>
          </a:bodyPr>
          <a:lstStyle/>
          <a:p>
            <a:pPr marL="12700" marR="5080">
              <a:lnSpc>
                <a:spcPct val="126800"/>
              </a:lnSpc>
              <a:spcBef>
                <a:spcPts val="95"/>
              </a:spcBef>
            </a:pPr>
            <a:r>
              <a:rPr sz="1300" i="1" spc="30" dirty="0">
                <a:solidFill>
                  <a:srgbClr val="5DC99F"/>
                </a:solidFill>
                <a:latin typeface="Archivo" pitchFamily="2" charset="0"/>
                <a:cs typeface="Archivo" pitchFamily="2" charset="0"/>
              </a:rPr>
              <a:t>Doug</a:t>
            </a:r>
            <a:r>
              <a:rPr sz="1300" i="1" spc="-95" dirty="0">
                <a:solidFill>
                  <a:srgbClr val="5DC99F"/>
                </a:solidFill>
                <a:latin typeface="Archivo" pitchFamily="2" charset="0"/>
                <a:cs typeface="Archivo" pitchFamily="2" charset="0"/>
              </a:rPr>
              <a:t> </a:t>
            </a:r>
            <a:r>
              <a:rPr sz="1300" i="1" spc="20" dirty="0">
                <a:solidFill>
                  <a:srgbClr val="5DC99F"/>
                </a:solidFill>
                <a:latin typeface="Archivo" pitchFamily="2" charset="0"/>
                <a:cs typeface="Archivo" pitchFamily="2" charset="0"/>
              </a:rPr>
              <a:t>Mer</a:t>
            </a:r>
            <a:r>
              <a:rPr sz="1300" i="1" spc="-5" dirty="0">
                <a:solidFill>
                  <a:srgbClr val="5DC99F"/>
                </a:solidFill>
                <a:latin typeface="Archivo" pitchFamily="2" charset="0"/>
                <a:cs typeface="Archivo" pitchFamily="2" charset="0"/>
              </a:rPr>
              <a:t>r</a:t>
            </a:r>
            <a:r>
              <a:rPr sz="1300" i="1" spc="25" dirty="0">
                <a:solidFill>
                  <a:srgbClr val="5DC99F"/>
                </a:solidFill>
                <a:latin typeface="Archivo" pitchFamily="2" charset="0"/>
                <a:cs typeface="Archivo" pitchFamily="2" charset="0"/>
              </a:rPr>
              <a:t>ett,</a:t>
            </a:r>
            <a:r>
              <a:rPr sz="1300" i="1" spc="-95" dirty="0">
                <a:solidFill>
                  <a:srgbClr val="5DC99F"/>
                </a:solidFill>
                <a:latin typeface="Archivo" pitchFamily="2" charset="0"/>
                <a:cs typeface="Archivo" pitchFamily="2" charset="0"/>
              </a:rPr>
              <a:t> </a:t>
            </a:r>
            <a:r>
              <a:rPr lang="es-MX" sz="1300" i="1" spc="25" dirty="0">
                <a:solidFill>
                  <a:srgbClr val="5DC99F"/>
                </a:solidFill>
                <a:latin typeface="Archivo" pitchFamily="2" charset="0"/>
                <a:cs typeface="Archivo" pitchFamily="2" charset="0"/>
              </a:rPr>
              <a:t>Especialista en seguridad, cumplimiento, privacidad y resiliencia de Salesforce, Platinum7</a:t>
            </a:r>
            <a:endParaRPr sz="1300" dirty="0">
              <a:latin typeface="Archivo" pitchFamily="2" charset="0"/>
              <a:cs typeface="Archivo" pitchFamily="2" charset="0"/>
            </a:endParaRPr>
          </a:p>
        </p:txBody>
      </p:sp>
      <p:pic>
        <p:nvPicPr>
          <p:cNvPr id="27" name="object 27"/>
          <p:cNvPicPr/>
          <p:nvPr/>
        </p:nvPicPr>
        <p:blipFill>
          <a:blip r:embed="rId4" cstate="print"/>
          <a:stretch>
            <a:fillRect/>
          </a:stretch>
        </p:blipFill>
        <p:spPr>
          <a:xfrm>
            <a:off x="12731716" y="5654675"/>
            <a:ext cx="7372382" cy="5653880"/>
          </a:xfrm>
          <a:prstGeom prst="rect">
            <a:avLst/>
          </a:prstGeom>
        </p:spPr>
      </p:pic>
      <p:sp>
        <p:nvSpPr>
          <p:cNvPr id="28" name="object 28"/>
          <p:cNvSpPr/>
          <p:nvPr/>
        </p:nvSpPr>
        <p:spPr>
          <a:xfrm>
            <a:off x="12983898" y="1361215"/>
            <a:ext cx="286385" cy="9947910"/>
          </a:xfrm>
          <a:custGeom>
            <a:avLst/>
            <a:gdLst/>
            <a:ahLst/>
            <a:cxnLst/>
            <a:rect l="l" t="t" r="r" b="b"/>
            <a:pathLst>
              <a:path w="286384" h="9947910">
                <a:moveTo>
                  <a:pt x="286200" y="0"/>
                </a:moveTo>
                <a:lnTo>
                  <a:pt x="0" y="0"/>
                </a:lnTo>
                <a:lnTo>
                  <a:pt x="0" y="9947341"/>
                </a:lnTo>
                <a:lnTo>
                  <a:pt x="286200" y="9947341"/>
                </a:lnTo>
                <a:lnTo>
                  <a:pt x="286200" y="0"/>
                </a:lnTo>
                <a:close/>
              </a:path>
            </a:pathLst>
          </a:custGeom>
          <a:solidFill>
            <a:srgbClr val="F7F8F9"/>
          </a:solidFill>
        </p:spPr>
        <p:txBody>
          <a:bodyPr wrap="square" lIns="0" tIns="0" rIns="0" bIns="0" rtlCol="0"/>
          <a:lstStyle/>
          <a:p>
            <a:endParaRPr/>
          </a:p>
        </p:txBody>
      </p:sp>
      <p:sp>
        <p:nvSpPr>
          <p:cNvPr id="29" name="object 29"/>
          <p:cNvSpPr/>
          <p:nvPr/>
        </p:nvSpPr>
        <p:spPr>
          <a:xfrm>
            <a:off x="1068030" y="934528"/>
            <a:ext cx="364490" cy="133985"/>
          </a:xfrm>
          <a:custGeom>
            <a:avLst/>
            <a:gdLst/>
            <a:ahLst/>
            <a:cxnLst/>
            <a:rect l="l" t="t" r="r" b="b"/>
            <a:pathLst>
              <a:path w="364490" h="133984">
                <a:moveTo>
                  <a:pt x="364491" y="0"/>
                </a:moveTo>
                <a:lnTo>
                  <a:pt x="327016" y="0"/>
                </a:lnTo>
                <a:lnTo>
                  <a:pt x="280923" y="97620"/>
                </a:lnTo>
                <a:lnTo>
                  <a:pt x="278211" y="103379"/>
                </a:lnTo>
                <a:lnTo>
                  <a:pt x="272274" y="104028"/>
                </a:lnTo>
                <a:lnTo>
                  <a:pt x="267196" y="104017"/>
                </a:lnTo>
                <a:lnTo>
                  <a:pt x="261185" y="103347"/>
                </a:lnTo>
                <a:lnTo>
                  <a:pt x="225940" y="25726"/>
                </a:lnTo>
                <a:lnTo>
                  <a:pt x="218899" y="15238"/>
                </a:lnTo>
                <a:lnTo>
                  <a:pt x="208785" y="7223"/>
                </a:lnTo>
                <a:lnTo>
                  <a:pt x="196325" y="2104"/>
                </a:lnTo>
                <a:lnTo>
                  <a:pt x="182245" y="303"/>
                </a:lnTo>
                <a:lnTo>
                  <a:pt x="168160" y="2104"/>
                </a:lnTo>
                <a:lnTo>
                  <a:pt x="155698" y="7223"/>
                </a:lnTo>
                <a:lnTo>
                  <a:pt x="145585" y="15238"/>
                </a:lnTo>
                <a:lnTo>
                  <a:pt x="138550" y="25726"/>
                </a:lnTo>
                <a:lnTo>
                  <a:pt x="103305" y="103347"/>
                </a:lnTo>
                <a:lnTo>
                  <a:pt x="97284" y="104017"/>
                </a:lnTo>
                <a:lnTo>
                  <a:pt x="92206" y="104028"/>
                </a:lnTo>
                <a:lnTo>
                  <a:pt x="86280" y="103379"/>
                </a:lnTo>
                <a:lnTo>
                  <a:pt x="37464" y="0"/>
                </a:lnTo>
                <a:lnTo>
                  <a:pt x="0" y="0"/>
                </a:lnTo>
                <a:lnTo>
                  <a:pt x="51265" y="108572"/>
                </a:lnTo>
                <a:lnTo>
                  <a:pt x="95044" y="133503"/>
                </a:lnTo>
                <a:lnTo>
                  <a:pt x="109025" y="131638"/>
                </a:lnTo>
                <a:lnTo>
                  <a:pt x="121399" y="126496"/>
                </a:lnTo>
                <a:lnTo>
                  <a:pt x="131440" y="118499"/>
                </a:lnTo>
                <a:lnTo>
                  <a:pt x="138425" y="108070"/>
                </a:lnTo>
                <a:lnTo>
                  <a:pt x="173691" y="30407"/>
                </a:lnTo>
                <a:lnTo>
                  <a:pt x="179753" y="29779"/>
                </a:lnTo>
                <a:lnTo>
                  <a:pt x="184727" y="29779"/>
                </a:lnTo>
                <a:lnTo>
                  <a:pt x="190800" y="30407"/>
                </a:lnTo>
                <a:lnTo>
                  <a:pt x="226055" y="108070"/>
                </a:lnTo>
                <a:lnTo>
                  <a:pt x="233044" y="118499"/>
                </a:lnTo>
                <a:lnTo>
                  <a:pt x="243086" y="126496"/>
                </a:lnTo>
                <a:lnTo>
                  <a:pt x="255461" y="131638"/>
                </a:lnTo>
                <a:lnTo>
                  <a:pt x="269750" y="133503"/>
                </a:lnTo>
                <a:lnTo>
                  <a:pt x="283669" y="131740"/>
                </a:lnTo>
                <a:lnTo>
                  <a:pt x="296031" y="126723"/>
                </a:lnTo>
                <a:lnTo>
                  <a:pt x="306122" y="118864"/>
                </a:lnTo>
                <a:lnTo>
                  <a:pt x="313226" y="108572"/>
                </a:lnTo>
                <a:lnTo>
                  <a:pt x="364491" y="0"/>
                </a:lnTo>
                <a:close/>
              </a:path>
            </a:pathLst>
          </a:custGeom>
          <a:solidFill>
            <a:srgbClr val="07281C"/>
          </a:solidFill>
        </p:spPr>
        <p:txBody>
          <a:bodyPr wrap="square" lIns="0" tIns="0" rIns="0" bIns="0" rtlCol="0"/>
          <a:lstStyle/>
          <a:p>
            <a:endParaRPr/>
          </a:p>
        </p:txBody>
      </p:sp>
      <p:sp>
        <p:nvSpPr>
          <p:cNvPr id="30" name="object 30"/>
          <p:cNvSpPr/>
          <p:nvPr/>
        </p:nvSpPr>
        <p:spPr>
          <a:xfrm>
            <a:off x="1543842" y="934521"/>
            <a:ext cx="100330" cy="132715"/>
          </a:xfrm>
          <a:custGeom>
            <a:avLst/>
            <a:gdLst/>
            <a:ahLst/>
            <a:cxnLst/>
            <a:rect l="l" t="t" r="r" b="b"/>
            <a:pathLst>
              <a:path w="100330" h="132715">
                <a:moveTo>
                  <a:pt x="100091" y="0"/>
                </a:moveTo>
                <a:lnTo>
                  <a:pt x="62615" y="0"/>
                </a:lnTo>
                <a:lnTo>
                  <a:pt x="0" y="132624"/>
                </a:lnTo>
                <a:lnTo>
                  <a:pt x="37464" y="132624"/>
                </a:lnTo>
                <a:lnTo>
                  <a:pt x="100091" y="0"/>
                </a:lnTo>
                <a:close/>
              </a:path>
            </a:pathLst>
          </a:custGeom>
          <a:solidFill>
            <a:srgbClr val="07281C"/>
          </a:solidFill>
        </p:spPr>
        <p:txBody>
          <a:bodyPr wrap="square" lIns="0" tIns="0" rIns="0" bIns="0" rtlCol="0"/>
          <a:lstStyle/>
          <a:p>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55329" y="1311275"/>
            <a:ext cx="11638138" cy="1124026"/>
          </a:xfrm>
          <a:prstGeom prst="rect">
            <a:avLst/>
          </a:prstGeom>
        </p:spPr>
        <p:txBody>
          <a:bodyPr vert="horz" wrap="square" lIns="0" tIns="15875" rIns="0" bIns="0" rtlCol="0">
            <a:spAutoFit/>
          </a:bodyPr>
          <a:lstStyle/>
          <a:p>
            <a:pPr marL="12700">
              <a:lnSpc>
                <a:spcPct val="100000"/>
              </a:lnSpc>
              <a:spcBef>
                <a:spcPts val="125"/>
              </a:spcBef>
            </a:pPr>
            <a:r>
              <a:rPr lang="es-MX" sz="3600" spc="385" dirty="0">
                <a:solidFill>
                  <a:srgbClr val="001423"/>
                </a:solidFill>
                <a:latin typeface="TitlingGothicFB Normal Medium" panose="02000603040000020004" pitchFamily="50" charset="0"/>
              </a:rPr>
              <a:t>Encontrar los controles de seguridad adecuados</a:t>
            </a:r>
            <a:endParaRPr sz="3600" dirty="0">
              <a:latin typeface="TitlingGothicFB Normal Medium" panose="02000603040000020004" pitchFamily="50" charset="0"/>
            </a:endParaRPr>
          </a:p>
        </p:txBody>
      </p:sp>
      <p:sp>
        <p:nvSpPr>
          <p:cNvPr id="3" name="object 3"/>
          <p:cNvSpPr txBox="1"/>
          <p:nvPr/>
        </p:nvSpPr>
        <p:spPr>
          <a:xfrm>
            <a:off x="1055330" y="2480373"/>
            <a:ext cx="5262920" cy="2371868"/>
          </a:xfrm>
          <a:prstGeom prst="rect">
            <a:avLst/>
          </a:prstGeom>
        </p:spPr>
        <p:txBody>
          <a:bodyPr vert="horz" wrap="square" lIns="0" tIns="37465" rIns="0" bIns="0" rtlCol="0">
            <a:spAutoFit/>
          </a:bodyPr>
          <a:lstStyle/>
          <a:p>
            <a:pPr marL="12700" marR="5080">
              <a:lnSpc>
                <a:spcPts val="3050"/>
              </a:lnSpc>
              <a:spcBef>
                <a:spcPts val="295"/>
              </a:spcBef>
            </a:pPr>
            <a:r>
              <a:rPr lang="es-MX" sz="2600" b="1" i="1" spc="25" dirty="0">
                <a:solidFill>
                  <a:srgbClr val="001423"/>
                </a:solidFill>
                <a:latin typeface="Arial"/>
                <a:cs typeface="Arial"/>
              </a:rPr>
              <a:t>¿Cuál de las siguientes afirmaciones sobre la seguridad de las aplicaciones en la nube se aplica mejor a su empresa/organización?</a:t>
            </a:r>
            <a:r>
              <a:rPr sz="1650" i="1" dirty="0">
                <a:solidFill>
                  <a:srgbClr val="001423"/>
                </a:solidFill>
                <a:latin typeface="Arial"/>
                <a:cs typeface="Arial"/>
              </a:rPr>
              <a:t>(e.g.,Office</a:t>
            </a:r>
            <a:r>
              <a:rPr sz="1650" i="1" spc="-114" dirty="0">
                <a:solidFill>
                  <a:srgbClr val="001423"/>
                </a:solidFill>
                <a:latin typeface="Arial"/>
                <a:cs typeface="Arial"/>
              </a:rPr>
              <a:t> </a:t>
            </a:r>
            <a:r>
              <a:rPr sz="1650" i="1" spc="15" dirty="0">
                <a:solidFill>
                  <a:srgbClr val="001423"/>
                </a:solidFill>
                <a:latin typeface="Arial"/>
                <a:cs typeface="Arial"/>
              </a:rPr>
              <a:t>365,</a:t>
            </a:r>
            <a:r>
              <a:rPr sz="1650" i="1" spc="-114" dirty="0">
                <a:solidFill>
                  <a:srgbClr val="001423"/>
                </a:solidFill>
                <a:latin typeface="Arial"/>
                <a:cs typeface="Arial"/>
              </a:rPr>
              <a:t> </a:t>
            </a:r>
            <a:r>
              <a:rPr sz="1650" i="1" spc="10" dirty="0">
                <a:solidFill>
                  <a:srgbClr val="001423"/>
                </a:solidFill>
                <a:latin typeface="Arial"/>
                <a:cs typeface="Arial"/>
              </a:rPr>
              <a:t>Google</a:t>
            </a:r>
            <a:r>
              <a:rPr sz="1650" i="1" spc="-114" dirty="0">
                <a:solidFill>
                  <a:srgbClr val="001423"/>
                </a:solidFill>
                <a:latin typeface="Arial"/>
                <a:cs typeface="Arial"/>
              </a:rPr>
              <a:t> </a:t>
            </a:r>
            <a:r>
              <a:rPr sz="1650" i="1" spc="-110" dirty="0">
                <a:solidFill>
                  <a:srgbClr val="001423"/>
                </a:solidFill>
                <a:latin typeface="Arial"/>
                <a:cs typeface="Arial"/>
              </a:rPr>
              <a:t>W</a:t>
            </a:r>
            <a:r>
              <a:rPr sz="1650" i="1" spc="10" dirty="0">
                <a:solidFill>
                  <a:srgbClr val="001423"/>
                </a:solidFill>
                <a:latin typeface="Arial"/>
                <a:cs typeface="Arial"/>
              </a:rPr>
              <a:t>or</a:t>
            </a:r>
            <a:r>
              <a:rPr sz="1650" i="1" spc="-20" dirty="0">
                <a:solidFill>
                  <a:srgbClr val="001423"/>
                </a:solidFill>
                <a:latin typeface="Arial"/>
                <a:cs typeface="Arial"/>
              </a:rPr>
              <a:t>k</a:t>
            </a:r>
            <a:r>
              <a:rPr sz="1650" i="1" spc="5" dirty="0">
                <a:solidFill>
                  <a:srgbClr val="001423"/>
                </a:solidFill>
                <a:latin typeface="Arial"/>
                <a:cs typeface="Arial"/>
              </a:rPr>
              <a:t>space,</a:t>
            </a:r>
            <a:r>
              <a:rPr sz="1650" i="1" spc="-114" dirty="0">
                <a:solidFill>
                  <a:srgbClr val="001423"/>
                </a:solidFill>
                <a:latin typeface="Arial"/>
                <a:cs typeface="Arial"/>
              </a:rPr>
              <a:t> </a:t>
            </a:r>
            <a:r>
              <a:rPr sz="1650" i="1" dirty="0">
                <a:solidFill>
                  <a:srgbClr val="001423"/>
                </a:solidFill>
                <a:latin typeface="Arial"/>
                <a:cs typeface="Arial"/>
              </a:rPr>
              <a:t>Sales</a:t>
            </a:r>
            <a:r>
              <a:rPr sz="1650" i="1" spc="-10" dirty="0">
                <a:solidFill>
                  <a:srgbClr val="001423"/>
                </a:solidFill>
                <a:latin typeface="Arial"/>
                <a:cs typeface="Arial"/>
              </a:rPr>
              <a:t>f</a:t>
            </a:r>
            <a:r>
              <a:rPr sz="1650" i="1" spc="10" dirty="0">
                <a:solidFill>
                  <a:srgbClr val="001423"/>
                </a:solidFill>
                <a:latin typeface="Arial"/>
                <a:cs typeface="Arial"/>
              </a:rPr>
              <a:t>o</a:t>
            </a:r>
            <a:r>
              <a:rPr sz="1650" i="1" spc="-15" dirty="0">
                <a:solidFill>
                  <a:srgbClr val="001423"/>
                </a:solidFill>
                <a:latin typeface="Arial"/>
                <a:cs typeface="Arial"/>
              </a:rPr>
              <a:t>r</a:t>
            </a:r>
            <a:r>
              <a:rPr sz="1650" i="1" spc="15" dirty="0">
                <a:solidFill>
                  <a:srgbClr val="001423"/>
                </a:solidFill>
                <a:latin typeface="Arial"/>
                <a:cs typeface="Arial"/>
              </a:rPr>
              <a:t>ce)</a:t>
            </a:r>
            <a:endParaRPr sz="1650" dirty="0">
              <a:latin typeface="Arial"/>
              <a:cs typeface="Arial"/>
            </a:endParaRPr>
          </a:p>
        </p:txBody>
      </p:sp>
      <p:sp>
        <p:nvSpPr>
          <p:cNvPr id="4" name="object 4"/>
          <p:cNvSpPr txBox="1"/>
          <p:nvPr/>
        </p:nvSpPr>
        <p:spPr>
          <a:xfrm>
            <a:off x="1055330" y="5735246"/>
            <a:ext cx="4638602" cy="190437"/>
          </a:xfrm>
          <a:prstGeom prst="rect">
            <a:avLst/>
          </a:prstGeom>
        </p:spPr>
        <p:txBody>
          <a:bodyPr vert="horz" wrap="square" lIns="0" tIns="13335" rIns="0" bIns="0" rtlCol="0">
            <a:spAutoFit/>
          </a:bodyPr>
          <a:lstStyle/>
          <a:p>
            <a:pPr marL="12700">
              <a:lnSpc>
                <a:spcPct val="100000"/>
              </a:lnSpc>
              <a:spcBef>
                <a:spcPts val="105"/>
              </a:spcBef>
            </a:pPr>
            <a:r>
              <a:rPr lang="es-MX" sz="1150" i="1" spc="-45" dirty="0">
                <a:solidFill>
                  <a:srgbClr val="001423"/>
                </a:solidFill>
                <a:latin typeface="Arial"/>
                <a:cs typeface="Arial"/>
              </a:rPr>
              <a:t>Utilizamos seguridad estándar y avanzada integrada del mismo proveedor.</a:t>
            </a:r>
            <a:endParaRPr sz="1150" dirty="0">
              <a:latin typeface="Arial"/>
              <a:cs typeface="Arial"/>
            </a:endParaRPr>
          </a:p>
        </p:txBody>
      </p:sp>
      <p:sp>
        <p:nvSpPr>
          <p:cNvPr id="5" name="object 5"/>
          <p:cNvSpPr txBox="1"/>
          <p:nvPr/>
        </p:nvSpPr>
        <p:spPr>
          <a:xfrm>
            <a:off x="1055330" y="6716956"/>
            <a:ext cx="4392930" cy="377825"/>
          </a:xfrm>
          <a:prstGeom prst="rect">
            <a:avLst/>
          </a:prstGeom>
        </p:spPr>
        <p:txBody>
          <a:bodyPr vert="horz" wrap="square" lIns="0" tIns="13335" rIns="0" bIns="0" rtlCol="0">
            <a:spAutoFit/>
          </a:bodyPr>
          <a:lstStyle/>
          <a:p>
            <a:pPr marL="12700" marR="5080">
              <a:lnSpc>
                <a:spcPct val="100000"/>
              </a:lnSpc>
              <a:spcBef>
                <a:spcPts val="105"/>
              </a:spcBef>
            </a:pPr>
            <a:r>
              <a:rPr lang="es-MX" sz="1150" i="1" spc="-45" dirty="0">
                <a:solidFill>
                  <a:srgbClr val="001423"/>
                </a:solidFill>
                <a:latin typeface="Arial"/>
                <a:cs typeface="Arial"/>
              </a:rPr>
              <a:t>Utilizamos Cloud Access Security </a:t>
            </a:r>
            <a:r>
              <a:rPr lang="es-MX" sz="1150" i="1" spc="-45" dirty="0" err="1">
                <a:solidFill>
                  <a:srgbClr val="001423"/>
                </a:solidFill>
                <a:latin typeface="Arial"/>
                <a:cs typeface="Arial"/>
              </a:rPr>
              <a:t>Broker</a:t>
            </a:r>
            <a:r>
              <a:rPr lang="es-MX" sz="1150" i="1" spc="-45" dirty="0">
                <a:solidFill>
                  <a:srgbClr val="001423"/>
                </a:solidFill>
                <a:latin typeface="Arial"/>
                <a:cs typeface="Arial"/>
              </a:rPr>
              <a:t> (CASB/SASE) de uso general y seguridad específica de la aplicación siempre que sea posible.</a:t>
            </a:r>
            <a:endParaRPr sz="1150" dirty="0">
              <a:latin typeface="Arial"/>
              <a:cs typeface="Arial"/>
            </a:endParaRPr>
          </a:p>
        </p:txBody>
      </p:sp>
      <p:sp>
        <p:nvSpPr>
          <p:cNvPr id="6" name="object 6"/>
          <p:cNvSpPr txBox="1"/>
          <p:nvPr/>
        </p:nvSpPr>
        <p:spPr>
          <a:xfrm>
            <a:off x="1055329" y="7715250"/>
            <a:ext cx="3832225" cy="367408"/>
          </a:xfrm>
          <a:prstGeom prst="rect">
            <a:avLst/>
          </a:prstGeom>
        </p:spPr>
        <p:txBody>
          <a:bodyPr vert="horz" wrap="square" lIns="0" tIns="13335" rIns="0" bIns="0" rtlCol="0">
            <a:spAutoFit/>
          </a:bodyPr>
          <a:lstStyle/>
          <a:p>
            <a:pPr marL="12700" marR="5080">
              <a:lnSpc>
                <a:spcPct val="100000"/>
              </a:lnSpc>
              <a:spcBef>
                <a:spcPts val="105"/>
              </a:spcBef>
            </a:pPr>
            <a:r>
              <a:rPr lang="es-MX" sz="1150" i="1" spc="-45" dirty="0">
                <a:solidFill>
                  <a:srgbClr val="001423"/>
                </a:solidFill>
                <a:latin typeface="Arial"/>
                <a:cs typeface="Arial"/>
              </a:rPr>
              <a:t>Usamos seguridad estándar incorporada y seguridad avanzada de otro proveedor de seguridad especializado.</a:t>
            </a:r>
            <a:endParaRPr sz="1150" dirty="0">
              <a:latin typeface="Arial"/>
              <a:cs typeface="Arial"/>
            </a:endParaRPr>
          </a:p>
        </p:txBody>
      </p:sp>
      <p:sp>
        <p:nvSpPr>
          <p:cNvPr id="7" name="object 7"/>
          <p:cNvSpPr txBox="1"/>
          <p:nvPr/>
        </p:nvSpPr>
        <p:spPr>
          <a:xfrm>
            <a:off x="7177308" y="2225675"/>
            <a:ext cx="5768340" cy="1768113"/>
          </a:xfrm>
          <a:prstGeom prst="rect">
            <a:avLst/>
          </a:prstGeom>
        </p:spPr>
        <p:txBody>
          <a:bodyPr vert="horz" wrap="square" lIns="0" tIns="12700" rIns="0" bIns="0" rtlCol="0">
            <a:spAutoFit/>
          </a:bodyPr>
          <a:lstStyle/>
          <a:p>
            <a:pPr marL="12700" marR="5080">
              <a:lnSpc>
                <a:spcPct val="116599"/>
              </a:lnSpc>
              <a:spcBef>
                <a:spcPts val="100"/>
              </a:spcBef>
            </a:pPr>
            <a:r>
              <a:rPr lang="es-MX" sz="1650" spc="5" dirty="0">
                <a:solidFill>
                  <a:srgbClr val="001423"/>
                </a:solidFill>
                <a:latin typeface="Microsoft Sans Serif"/>
                <a:cs typeface="Microsoft Sans Serif"/>
              </a:rPr>
              <a:t>Nuestra investigación descubrió una amplia variación en las capacidades de seguridad de la nube. Si bien la mayoría de los encuestados utilizó una combinación de aplicaciones de seguridad especializadas, un número considerable confía solo en las capacidades de seguridad nativas de la aplicación o plataforma.</a:t>
            </a:r>
            <a:endParaRPr sz="1650" dirty="0">
              <a:latin typeface="Microsoft Sans Serif"/>
              <a:cs typeface="Microsoft Sans Serif"/>
            </a:endParaRPr>
          </a:p>
        </p:txBody>
      </p:sp>
      <p:sp>
        <p:nvSpPr>
          <p:cNvPr id="8" name="object 8"/>
          <p:cNvSpPr txBox="1"/>
          <p:nvPr/>
        </p:nvSpPr>
        <p:spPr>
          <a:xfrm>
            <a:off x="7177308" y="4152225"/>
            <a:ext cx="5761990" cy="2065181"/>
          </a:xfrm>
          <a:prstGeom prst="rect">
            <a:avLst/>
          </a:prstGeom>
        </p:spPr>
        <p:txBody>
          <a:bodyPr vert="horz" wrap="square" lIns="0" tIns="12700" rIns="0" bIns="0" rtlCol="0">
            <a:spAutoFit/>
          </a:bodyPr>
          <a:lstStyle/>
          <a:p>
            <a:pPr marL="12700" marR="5080">
              <a:lnSpc>
                <a:spcPct val="116599"/>
              </a:lnSpc>
              <a:spcBef>
                <a:spcPts val="100"/>
              </a:spcBef>
            </a:pPr>
            <a:r>
              <a:rPr lang="es-MX" sz="1650" spc="-5" dirty="0">
                <a:solidFill>
                  <a:srgbClr val="001423"/>
                </a:solidFill>
                <a:latin typeface="Microsoft Sans Serif"/>
                <a:cs typeface="Microsoft Sans Serif"/>
              </a:rPr>
              <a:t>Estas herramientas integradas son un buen punto de partida y, a menudo, se benefician de que las construya el proveedor de la aplicación. Sin embargo, también suelen dejar algunas lagunas importantes. Por ejemplo, Salesforce no brinda seguridad para datos no estructurados y no tiene una funcionalidad nativa para escanear cargas y descargas de contenido.</a:t>
            </a:r>
            <a:endParaRPr sz="1650" dirty="0">
              <a:latin typeface="Microsoft Sans Serif"/>
              <a:cs typeface="Microsoft Sans Serif"/>
            </a:endParaRPr>
          </a:p>
        </p:txBody>
      </p:sp>
      <p:sp>
        <p:nvSpPr>
          <p:cNvPr id="9" name="object 9"/>
          <p:cNvSpPr txBox="1"/>
          <p:nvPr/>
        </p:nvSpPr>
        <p:spPr>
          <a:xfrm>
            <a:off x="7177308" y="6424357"/>
            <a:ext cx="5768340" cy="2659318"/>
          </a:xfrm>
          <a:prstGeom prst="rect">
            <a:avLst/>
          </a:prstGeom>
        </p:spPr>
        <p:txBody>
          <a:bodyPr vert="horz" wrap="square" lIns="0" tIns="12700" rIns="0" bIns="0" rtlCol="0">
            <a:spAutoFit/>
          </a:bodyPr>
          <a:lstStyle/>
          <a:p>
            <a:pPr marL="12700" marR="5080">
              <a:lnSpc>
                <a:spcPct val="116599"/>
              </a:lnSpc>
              <a:spcBef>
                <a:spcPts val="100"/>
              </a:spcBef>
            </a:pPr>
            <a:r>
              <a:rPr lang="es-MX" sz="1650" spc="-30" dirty="0">
                <a:solidFill>
                  <a:srgbClr val="001423"/>
                </a:solidFill>
                <a:latin typeface="Microsoft Sans Serif"/>
                <a:cs typeface="Microsoft Sans Serif"/>
              </a:rPr>
              <a:t>Idealmente, las empresas deberían combinar la funcionalidad de seguridad nativa y los servicios internos de Salesforce con herramientas de seguridad especializadas de al menos un proveedor para llenar los vacíos. Las empresas también deben tratar de cubrir todas sus bases con soluciones de un solo proveedor siempre que sea posible. El uso de soluciones de varios proveedores diferentes puede ser difícil de administrar, ya que los equipos tendrán que lidiar con múltiples flujos de datos desconectados y alertas de amenazas.</a:t>
            </a:r>
            <a:endParaRPr sz="1650" dirty="0">
              <a:latin typeface="Microsoft Sans Serif"/>
              <a:cs typeface="Microsoft Sans Serif"/>
            </a:endParaRPr>
          </a:p>
        </p:txBody>
      </p:sp>
      <p:sp>
        <p:nvSpPr>
          <p:cNvPr id="10" name="object 10"/>
          <p:cNvSpPr txBox="1"/>
          <p:nvPr/>
        </p:nvSpPr>
        <p:spPr>
          <a:xfrm>
            <a:off x="7177308" y="9296762"/>
            <a:ext cx="5770880" cy="1768113"/>
          </a:xfrm>
          <a:prstGeom prst="rect">
            <a:avLst/>
          </a:prstGeom>
        </p:spPr>
        <p:txBody>
          <a:bodyPr vert="horz" wrap="square" lIns="0" tIns="12700" rIns="0" bIns="0" rtlCol="0">
            <a:spAutoFit/>
          </a:bodyPr>
          <a:lstStyle/>
          <a:p>
            <a:pPr marL="12700" marR="5080">
              <a:lnSpc>
                <a:spcPct val="116599"/>
              </a:lnSpc>
              <a:spcBef>
                <a:spcPts val="100"/>
              </a:spcBef>
            </a:pPr>
            <a:r>
              <a:rPr lang="es-MX" sz="1650" spc="-10" dirty="0">
                <a:solidFill>
                  <a:srgbClr val="001423"/>
                </a:solidFill>
                <a:latin typeface="Microsoft Sans Serif"/>
                <a:cs typeface="Microsoft Sans Serif"/>
              </a:rPr>
              <a:t>Si selecciona un agente de seguridad de acceso a la nube (CASB), aquellos que funcionan como </a:t>
            </a:r>
            <a:r>
              <a:rPr lang="es-MX" sz="1650" spc="-10" dirty="0" err="1">
                <a:solidFill>
                  <a:srgbClr val="001423"/>
                </a:solidFill>
                <a:latin typeface="Microsoft Sans Serif"/>
                <a:cs typeface="Microsoft Sans Serif"/>
              </a:rPr>
              <a:t>proxies</a:t>
            </a:r>
            <a:r>
              <a:rPr lang="es-MX" sz="1650" spc="-10" dirty="0">
                <a:solidFill>
                  <a:srgbClr val="001423"/>
                </a:solidFill>
                <a:latin typeface="Microsoft Sans Serif"/>
                <a:cs typeface="Microsoft Sans Serif"/>
              </a:rPr>
              <a:t> pueden ser más difíciles de implementar, ya que deben configurarse específicamente para cada producto SaaS y pueden ser muy frágiles. Los CASB basados en API o las soluciones integradas de forma nativa se vuelven más versátiles y útiles.</a:t>
            </a:r>
            <a:endParaRPr sz="1650" dirty="0">
              <a:latin typeface="Microsoft Sans Serif"/>
              <a:cs typeface="Microsoft Sans Serif"/>
            </a:endParaRPr>
          </a:p>
        </p:txBody>
      </p:sp>
      <p:sp>
        <p:nvSpPr>
          <p:cNvPr id="11" name="object 11"/>
          <p:cNvSpPr/>
          <p:nvPr/>
        </p:nvSpPr>
        <p:spPr>
          <a:xfrm>
            <a:off x="13291039" y="0"/>
            <a:ext cx="6813550" cy="11308715"/>
          </a:xfrm>
          <a:custGeom>
            <a:avLst/>
            <a:gdLst/>
            <a:ahLst/>
            <a:cxnLst/>
            <a:rect l="l" t="t" r="r" b="b"/>
            <a:pathLst>
              <a:path w="6813550" h="11308715">
                <a:moveTo>
                  <a:pt x="6813059" y="0"/>
                </a:moveTo>
                <a:lnTo>
                  <a:pt x="0" y="0"/>
                </a:lnTo>
                <a:lnTo>
                  <a:pt x="0" y="11308556"/>
                </a:lnTo>
                <a:lnTo>
                  <a:pt x="6813059" y="11308556"/>
                </a:lnTo>
                <a:lnTo>
                  <a:pt x="6813059" y="0"/>
                </a:lnTo>
                <a:close/>
              </a:path>
            </a:pathLst>
          </a:custGeom>
          <a:solidFill>
            <a:srgbClr val="23323C"/>
          </a:solidFill>
        </p:spPr>
        <p:txBody>
          <a:bodyPr wrap="square" lIns="0" tIns="0" rIns="0" bIns="0" rtlCol="0"/>
          <a:lstStyle/>
          <a:p>
            <a:endParaRPr/>
          </a:p>
        </p:txBody>
      </p:sp>
      <p:sp>
        <p:nvSpPr>
          <p:cNvPr id="12" name="object 12"/>
          <p:cNvSpPr txBox="1"/>
          <p:nvPr/>
        </p:nvSpPr>
        <p:spPr>
          <a:xfrm>
            <a:off x="14437121" y="1604903"/>
            <a:ext cx="4521835" cy="3610027"/>
          </a:xfrm>
          <a:prstGeom prst="rect">
            <a:avLst/>
          </a:prstGeom>
        </p:spPr>
        <p:txBody>
          <a:bodyPr vert="horz" wrap="square" lIns="0" tIns="12065" rIns="0" bIns="0" rtlCol="0">
            <a:spAutoFit/>
          </a:bodyPr>
          <a:lstStyle/>
          <a:p>
            <a:pPr marL="12700" marR="5080">
              <a:lnSpc>
                <a:spcPct val="113500"/>
              </a:lnSpc>
              <a:spcBef>
                <a:spcPts val="95"/>
              </a:spcBef>
            </a:pPr>
            <a:r>
              <a:rPr lang="es-MX" sz="2300" i="1" spc="35" dirty="0">
                <a:solidFill>
                  <a:srgbClr val="FFFFFF"/>
                </a:solidFill>
                <a:latin typeface="Arial"/>
                <a:cs typeface="Arial"/>
              </a:rPr>
              <a:t>“Las herramientas integradas de los proveedores rara vez cubren todo, pero pueden ser muy efectivas ya que los desarrolladores conocen muy bien el sistema. Tener otra herramienta especializada en la parte superior dará equilibrio y cubrirá cualquier brecha”.</a:t>
            </a:r>
            <a:endParaRPr sz="2300" dirty="0">
              <a:latin typeface="Arial"/>
              <a:cs typeface="Arial"/>
            </a:endParaRPr>
          </a:p>
        </p:txBody>
      </p:sp>
      <p:sp>
        <p:nvSpPr>
          <p:cNvPr id="13" name="object 13"/>
          <p:cNvSpPr txBox="1"/>
          <p:nvPr/>
        </p:nvSpPr>
        <p:spPr>
          <a:xfrm>
            <a:off x="14437121" y="5351780"/>
            <a:ext cx="4363085" cy="415498"/>
          </a:xfrm>
          <a:prstGeom prst="rect">
            <a:avLst/>
          </a:prstGeom>
        </p:spPr>
        <p:txBody>
          <a:bodyPr vert="horz" wrap="square" lIns="0" tIns="15240" rIns="0" bIns="0" rtlCol="0">
            <a:spAutoFit/>
          </a:bodyPr>
          <a:lstStyle/>
          <a:p>
            <a:pPr marL="12700">
              <a:lnSpc>
                <a:spcPct val="100000"/>
              </a:lnSpc>
              <a:spcBef>
                <a:spcPts val="120"/>
              </a:spcBef>
            </a:pPr>
            <a:r>
              <a:rPr sz="1300" i="1" spc="20" dirty="0">
                <a:solidFill>
                  <a:srgbClr val="5DC99F"/>
                </a:solidFill>
                <a:latin typeface="Arial"/>
                <a:cs typeface="Arial"/>
              </a:rPr>
              <a:t>Pankaj</a:t>
            </a:r>
            <a:r>
              <a:rPr sz="1300" i="1" spc="-90" dirty="0">
                <a:solidFill>
                  <a:srgbClr val="5DC99F"/>
                </a:solidFill>
                <a:latin typeface="Arial"/>
                <a:cs typeface="Arial"/>
              </a:rPr>
              <a:t> </a:t>
            </a:r>
            <a:r>
              <a:rPr sz="1300" i="1" spc="20" dirty="0">
                <a:solidFill>
                  <a:srgbClr val="5DC99F"/>
                </a:solidFill>
                <a:latin typeface="Arial"/>
                <a:cs typeface="Arial"/>
              </a:rPr>
              <a:t>Paryani,</a:t>
            </a:r>
            <a:r>
              <a:rPr sz="1300" i="1" spc="-90" dirty="0">
                <a:solidFill>
                  <a:srgbClr val="5DC99F"/>
                </a:solidFill>
                <a:latin typeface="Arial"/>
                <a:cs typeface="Arial"/>
              </a:rPr>
              <a:t> </a:t>
            </a:r>
            <a:r>
              <a:rPr lang="es-PE" sz="1300" i="1" spc="25" dirty="0">
                <a:solidFill>
                  <a:srgbClr val="5DC99F"/>
                </a:solidFill>
                <a:latin typeface="Arial"/>
                <a:cs typeface="Arial"/>
              </a:rPr>
              <a:t>Líder técnico de Salesforce</a:t>
            </a:r>
            <a:r>
              <a:rPr sz="1300" i="1" spc="20" dirty="0">
                <a:solidFill>
                  <a:srgbClr val="5DC99F"/>
                </a:solidFill>
                <a:latin typeface="Arial"/>
                <a:cs typeface="Arial"/>
              </a:rPr>
              <a:t>,</a:t>
            </a:r>
            <a:r>
              <a:rPr sz="1300" i="1" spc="-90" dirty="0">
                <a:solidFill>
                  <a:srgbClr val="5DC99F"/>
                </a:solidFill>
                <a:latin typeface="Arial"/>
                <a:cs typeface="Arial"/>
              </a:rPr>
              <a:t> </a:t>
            </a:r>
            <a:r>
              <a:rPr sz="1300" i="1" spc="15" dirty="0">
                <a:solidFill>
                  <a:srgbClr val="5DC99F"/>
                </a:solidFill>
                <a:latin typeface="Arial"/>
                <a:cs typeface="Arial"/>
              </a:rPr>
              <a:t>WithSecure™</a:t>
            </a:r>
            <a:endParaRPr sz="1300" dirty="0">
              <a:latin typeface="Arial"/>
              <a:cs typeface="Arial"/>
            </a:endParaRPr>
          </a:p>
        </p:txBody>
      </p:sp>
      <p:grpSp>
        <p:nvGrpSpPr>
          <p:cNvPr id="14" name="object 14"/>
          <p:cNvGrpSpPr/>
          <p:nvPr/>
        </p:nvGrpSpPr>
        <p:grpSpPr>
          <a:xfrm>
            <a:off x="12731716" y="0"/>
            <a:ext cx="7372984" cy="11333188"/>
            <a:chOff x="12731716" y="1361215"/>
            <a:chExt cx="7372984" cy="9947910"/>
          </a:xfrm>
        </p:grpSpPr>
        <p:pic>
          <p:nvPicPr>
            <p:cNvPr id="15" name="object 15"/>
            <p:cNvPicPr/>
            <p:nvPr/>
          </p:nvPicPr>
          <p:blipFill>
            <a:blip r:embed="rId2" cstate="print"/>
            <a:stretch>
              <a:fillRect/>
            </a:stretch>
          </p:blipFill>
          <p:spPr>
            <a:xfrm>
              <a:off x="12731716" y="1527890"/>
              <a:ext cx="7372382" cy="9780665"/>
            </a:xfrm>
            <a:prstGeom prst="rect">
              <a:avLst/>
            </a:prstGeom>
          </p:spPr>
        </p:pic>
        <p:sp>
          <p:nvSpPr>
            <p:cNvPr id="16" name="object 16"/>
            <p:cNvSpPr/>
            <p:nvPr/>
          </p:nvSpPr>
          <p:spPr>
            <a:xfrm>
              <a:off x="12983897" y="1361215"/>
              <a:ext cx="286385" cy="9947910"/>
            </a:xfrm>
            <a:custGeom>
              <a:avLst/>
              <a:gdLst/>
              <a:ahLst/>
              <a:cxnLst/>
              <a:rect l="l" t="t" r="r" b="b"/>
              <a:pathLst>
                <a:path w="286384" h="9947910">
                  <a:moveTo>
                    <a:pt x="286200" y="0"/>
                  </a:moveTo>
                  <a:lnTo>
                    <a:pt x="0" y="0"/>
                  </a:lnTo>
                  <a:lnTo>
                    <a:pt x="0" y="9947341"/>
                  </a:lnTo>
                  <a:lnTo>
                    <a:pt x="286200" y="9947341"/>
                  </a:lnTo>
                  <a:lnTo>
                    <a:pt x="286200" y="0"/>
                  </a:lnTo>
                  <a:close/>
                </a:path>
              </a:pathLst>
            </a:custGeom>
            <a:solidFill>
              <a:srgbClr val="F7F8F9"/>
            </a:solidFill>
          </p:spPr>
          <p:txBody>
            <a:bodyPr wrap="square" lIns="0" tIns="0" rIns="0" bIns="0" rtlCol="0"/>
            <a:lstStyle/>
            <a:p>
              <a:endParaRPr/>
            </a:p>
          </p:txBody>
        </p:sp>
      </p:grpSp>
      <p:pic>
        <p:nvPicPr>
          <p:cNvPr id="17" name="object 17"/>
          <p:cNvPicPr/>
          <p:nvPr/>
        </p:nvPicPr>
        <p:blipFill>
          <a:blip r:embed="rId3" cstate="print"/>
          <a:stretch>
            <a:fillRect/>
          </a:stretch>
        </p:blipFill>
        <p:spPr>
          <a:xfrm>
            <a:off x="1068030" y="6256811"/>
            <a:ext cx="3656433" cy="418835"/>
          </a:xfrm>
          <a:prstGeom prst="rect">
            <a:avLst/>
          </a:prstGeom>
        </p:spPr>
      </p:pic>
      <p:pic>
        <p:nvPicPr>
          <p:cNvPr id="18" name="object 18"/>
          <p:cNvPicPr/>
          <p:nvPr/>
        </p:nvPicPr>
        <p:blipFill>
          <a:blip r:embed="rId4" cstate="print"/>
          <a:stretch>
            <a:fillRect/>
          </a:stretch>
        </p:blipFill>
        <p:spPr>
          <a:xfrm>
            <a:off x="1068030" y="7274382"/>
            <a:ext cx="3044933" cy="418835"/>
          </a:xfrm>
          <a:prstGeom prst="rect">
            <a:avLst/>
          </a:prstGeom>
        </p:spPr>
      </p:pic>
      <p:pic>
        <p:nvPicPr>
          <p:cNvPr id="19" name="object 19"/>
          <p:cNvPicPr/>
          <p:nvPr/>
        </p:nvPicPr>
        <p:blipFill>
          <a:blip r:embed="rId5" cstate="print"/>
          <a:stretch>
            <a:fillRect/>
          </a:stretch>
        </p:blipFill>
        <p:spPr>
          <a:xfrm>
            <a:off x="1068030" y="5278756"/>
            <a:ext cx="4590436" cy="418835"/>
          </a:xfrm>
          <a:prstGeom prst="rect">
            <a:avLst/>
          </a:prstGeom>
        </p:spPr>
      </p:pic>
      <p:sp>
        <p:nvSpPr>
          <p:cNvPr id="20" name="object 20"/>
          <p:cNvSpPr txBox="1"/>
          <p:nvPr/>
        </p:nvSpPr>
        <p:spPr>
          <a:xfrm>
            <a:off x="5693932" y="5197475"/>
            <a:ext cx="1371600" cy="528320"/>
          </a:xfrm>
          <a:prstGeom prst="rect">
            <a:avLst/>
          </a:prstGeom>
        </p:spPr>
        <p:txBody>
          <a:bodyPr vert="horz" wrap="square" lIns="0" tIns="12065" rIns="0" bIns="0" rtlCol="0">
            <a:spAutoFit/>
          </a:bodyPr>
          <a:lstStyle/>
          <a:p>
            <a:pPr marL="12700">
              <a:lnSpc>
                <a:spcPct val="100000"/>
              </a:lnSpc>
              <a:spcBef>
                <a:spcPts val="95"/>
              </a:spcBef>
            </a:pPr>
            <a:r>
              <a:rPr sz="3300" b="1" spc="360" dirty="0">
                <a:solidFill>
                  <a:srgbClr val="001423"/>
                </a:solidFill>
                <a:latin typeface="Arial"/>
                <a:cs typeface="Arial"/>
              </a:rPr>
              <a:t>2</a:t>
            </a:r>
            <a:r>
              <a:rPr sz="3300" b="1" spc="-40" dirty="0">
                <a:solidFill>
                  <a:srgbClr val="001423"/>
                </a:solidFill>
                <a:latin typeface="Arial"/>
                <a:cs typeface="Arial"/>
              </a:rPr>
              <a:t>7</a:t>
            </a:r>
            <a:r>
              <a:rPr sz="3300" b="1" spc="270" dirty="0">
                <a:solidFill>
                  <a:srgbClr val="001423"/>
                </a:solidFill>
                <a:latin typeface="Arial"/>
                <a:cs typeface="Arial"/>
              </a:rPr>
              <a:t>.6</a:t>
            </a:r>
            <a:r>
              <a:rPr sz="3300" b="1" spc="360" dirty="0">
                <a:solidFill>
                  <a:srgbClr val="001423"/>
                </a:solidFill>
                <a:latin typeface="Arial"/>
                <a:cs typeface="Arial"/>
              </a:rPr>
              <a:t>%</a:t>
            </a:r>
            <a:endParaRPr sz="3300">
              <a:latin typeface="Arial"/>
              <a:cs typeface="Arial"/>
            </a:endParaRPr>
          </a:p>
        </p:txBody>
      </p:sp>
      <p:sp>
        <p:nvSpPr>
          <p:cNvPr id="21" name="object 21"/>
          <p:cNvSpPr txBox="1"/>
          <p:nvPr/>
        </p:nvSpPr>
        <p:spPr>
          <a:xfrm>
            <a:off x="4772494" y="6174494"/>
            <a:ext cx="1003300" cy="528320"/>
          </a:xfrm>
          <a:prstGeom prst="rect">
            <a:avLst/>
          </a:prstGeom>
        </p:spPr>
        <p:txBody>
          <a:bodyPr vert="horz" wrap="square" lIns="0" tIns="12065" rIns="0" bIns="0" rtlCol="0">
            <a:spAutoFit/>
          </a:bodyPr>
          <a:lstStyle/>
          <a:p>
            <a:pPr marL="12700">
              <a:lnSpc>
                <a:spcPct val="100000"/>
              </a:lnSpc>
              <a:spcBef>
                <a:spcPts val="95"/>
              </a:spcBef>
            </a:pPr>
            <a:r>
              <a:rPr sz="3300" b="1" spc="360" dirty="0">
                <a:solidFill>
                  <a:srgbClr val="001423"/>
                </a:solidFill>
                <a:latin typeface="Arial"/>
                <a:cs typeface="Arial"/>
              </a:rPr>
              <a:t>22%</a:t>
            </a:r>
            <a:endParaRPr sz="3300">
              <a:latin typeface="Arial"/>
              <a:cs typeface="Arial"/>
            </a:endParaRPr>
          </a:p>
        </p:txBody>
      </p:sp>
      <p:sp>
        <p:nvSpPr>
          <p:cNvPr id="22" name="object 22"/>
          <p:cNvSpPr txBox="1"/>
          <p:nvPr/>
        </p:nvSpPr>
        <p:spPr>
          <a:xfrm>
            <a:off x="4114922" y="7180118"/>
            <a:ext cx="1422400" cy="528320"/>
          </a:xfrm>
          <a:prstGeom prst="rect">
            <a:avLst/>
          </a:prstGeom>
        </p:spPr>
        <p:txBody>
          <a:bodyPr vert="horz" wrap="square" lIns="0" tIns="12065" rIns="0" bIns="0" rtlCol="0">
            <a:spAutoFit/>
          </a:bodyPr>
          <a:lstStyle/>
          <a:p>
            <a:pPr marL="12700">
              <a:lnSpc>
                <a:spcPct val="100000"/>
              </a:lnSpc>
              <a:spcBef>
                <a:spcPts val="95"/>
              </a:spcBef>
            </a:pPr>
            <a:r>
              <a:rPr sz="3300" b="1" spc="325" dirty="0">
                <a:solidFill>
                  <a:srgbClr val="001423"/>
                </a:solidFill>
                <a:latin typeface="Arial"/>
                <a:cs typeface="Arial"/>
              </a:rPr>
              <a:t>18.2%</a:t>
            </a:r>
            <a:endParaRPr sz="3300" dirty="0">
              <a:latin typeface="Arial"/>
              <a:cs typeface="Arial"/>
            </a:endParaRPr>
          </a:p>
        </p:txBody>
      </p:sp>
      <p:pic>
        <p:nvPicPr>
          <p:cNvPr id="23" name="object 23"/>
          <p:cNvPicPr/>
          <p:nvPr/>
        </p:nvPicPr>
        <p:blipFill>
          <a:blip r:embed="rId6" cstate="print"/>
          <a:stretch>
            <a:fillRect/>
          </a:stretch>
        </p:blipFill>
        <p:spPr>
          <a:xfrm>
            <a:off x="1068030" y="9307141"/>
            <a:ext cx="2408303" cy="418835"/>
          </a:xfrm>
          <a:prstGeom prst="rect">
            <a:avLst/>
          </a:prstGeom>
        </p:spPr>
      </p:pic>
      <p:sp>
        <p:nvSpPr>
          <p:cNvPr id="24" name="object 24"/>
          <p:cNvSpPr txBox="1"/>
          <p:nvPr/>
        </p:nvSpPr>
        <p:spPr>
          <a:xfrm>
            <a:off x="1055330" y="9064625"/>
            <a:ext cx="4119920" cy="1079142"/>
          </a:xfrm>
          <a:prstGeom prst="rect">
            <a:avLst/>
          </a:prstGeom>
        </p:spPr>
        <p:txBody>
          <a:bodyPr vert="horz" wrap="square" lIns="0" tIns="164465" rIns="0" bIns="0" rtlCol="0">
            <a:spAutoFit/>
          </a:bodyPr>
          <a:lstStyle/>
          <a:p>
            <a:pPr marL="2422525">
              <a:lnSpc>
                <a:spcPct val="100000"/>
              </a:lnSpc>
              <a:spcBef>
                <a:spcPts val="1295"/>
              </a:spcBef>
            </a:pPr>
            <a:r>
              <a:rPr sz="3300" b="1" spc="325" dirty="0">
                <a:solidFill>
                  <a:srgbClr val="001423"/>
                </a:solidFill>
                <a:latin typeface="Arial"/>
                <a:cs typeface="Arial"/>
              </a:rPr>
              <a:t>14.3%</a:t>
            </a:r>
            <a:endParaRPr sz="3300" dirty="0">
              <a:latin typeface="Arial"/>
              <a:cs typeface="Arial"/>
            </a:endParaRPr>
          </a:p>
          <a:p>
            <a:pPr marL="12700" marR="1129030">
              <a:lnSpc>
                <a:spcPct val="100000"/>
              </a:lnSpc>
              <a:spcBef>
                <a:spcPts val="425"/>
              </a:spcBef>
            </a:pPr>
            <a:r>
              <a:rPr lang="es-MX" sz="1150" i="1" spc="-45" dirty="0">
                <a:solidFill>
                  <a:srgbClr val="001423"/>
                </a:solidFill>
                <a:latin typeface="Arial"/>
                <a:cs typeface="Arial"/>
              </a:rPr>
              <a:t>Solo usamos seguridad estándar integrada y no tenemos planes de agregar seguridad avanzada.</a:t>
            </a:r>
            <a:endParaRPr sz="1150" dirty="0">
              <a:latin typeface="Arial"/>
              <a:cs typeface="Arial"/>
            </a:endParaRPr>
          </a:p>
        </p:txBody>
      </p:sp>
      <p:pic>
        <p:nvPicPr>
          <p:cNvPr id="25" name="object 25"/>
          <p:cNvPicPr/>
          <p:nvPr/>
        </p:nvPicPr>
        <p:blipFill>
          <a:blip r:embed="rId6" cstate="print"/>
          <a:stretch>
            <a:fillRect/>
          </a:stretch>
        </p:blipFill>
        <p:spPr>
          <a:xfrm>
            <a:off x="1068030" y="8207640"/>
            <a:ext cx="2408303" cy="418835"/>
          </a:xfrm>
          <a:prstGeom prst="rect">
            <a:avLst/>
          </a:prstGeom>
        </p:spPr>
      </p:pic>
      <p:sp>
        <p:nvSpPr>
          <p:cNvPr id="26" name="object 26"/>
          <p:cNvSpPr txBox="1"/>
          <p:nvPr/>
        </p:nvSpPr>
        <p:spPr>
          <a:xfrm>
            <a:off x="1055330" y="7980045"/>
            <a:ext cx="4720464" cy="1252266"/>
          </a:xfrm>
          <a:prstGeom prst="rect">
            <a:avLst/>
          </a:prstGeom>
        </p:spPr>
        <p:txBody>
          <a:bodyPr vert="horz" wrap="square" lIns="0" tIns="160655" rIns="0" bIns="0" rtlCol="0">
            <a:spAutoFit/>
          </a:bodyPr>
          <a:lstStyle/>
          <a:p>
            <a:pPr marL="2422525">
              <a:lnSpc>
                <a:spcPct val="100000"/>
              </a:lnSpc>
              <a:spcBef>
                <a:spcPts val="1265"/>
              </a:spcBef>
            </a:pPr>
            <a:r>
              <a:rPr sz="3300" b="1" spc="325" dirty="0">
                <a:solidFill>
                  <a:srgbClr val="001423"/>
                </a:solidFill>
                <a:latin typeface="Arial"/>
                <a:cs typeface="Arial"/>
              </a:rPr>
              <a:t>14.4%</a:t>
            </a:r>
            <a:endParaRPr lang="es-MX" sz="3300" dirty="0">
              <a:latin typeface="Arial"/>
              <a:cs typeface="Arial"/>
            </a:endParaRPr>
          </a:p>
          <a:p>
            <a:pPr marL="12700" marR="1205230">
              <a:lnSpc>
                <a:spcPct val="100000"/>
              </a:lnSpc>
              <a:spcBef>
                <a:spcPts val="409"/>
              </a:spcBef>
            </a:pPr>
            <a:r>
              <a:rPr lang="es-MX" sz="1150" i="1" spc="-45" dirty="0">
                <a:solidFill>
                  <a:srgbClr val="001423"/>
                </a:solidFill>
                <a:latin typeface="Arial"/>
                <a:cs typeface="Arial"/>
              </a:rPr>
              <a:t>Utilizamos Cloud Access Security </a:t>
            </a:r>
            <a:r>
              <a:rPr lang="es-MX" sz="1150" i="1" spc="-45" dirty="0" err="1">
                <a:solidFill>
                  <a:srgbClr val="001423"/>
                </a:solidFill>
                <a:latin typeface="Arial"/>
                <a:cs typeface="Arial"/>
              </a:rPr>
              <a:t>Broker</a:t>
            </a:r>
            <a:r>
              <a:rPr lang="es-MX" sz="1150" i="1" spc="-45" dirty="0">
                <a:solidFill>
                  <a:srgbClr val="001423"/>
                </a:solidFill>
                <a:latin typeface="Arial"/>
                <a:cs typeface="Arial"/>
              </a:rPr>
              <a:t> (CASB/SASE) de propósito general y no tenemos planes de agregar seguridad específica de la aplicación.</a:t>
            </a:r>
            <a:endParaRPr lang="es-MX" sz="1150" dirty="0">
              <a:latin typeface="Arial"/>
              <a:cs typeface="Arial"/>
            </a:endParaRPr>
          </a:p>
        </p:txBody>
      </p:sp>
      <p:sp>
        <p:nvSpPr>
          <p:cNvPr id="27" name="object 27"/>
          <p:cNvSpPr/>
          <p:nvPr/>
        </p:nvSpPr>
        <p:spPr>
          <a:xfrm>
            <a:off x="1068030" y="934528"/>
            <a:ext cx="364490" cy="133985"/>
          </a:xfrm>
          <a:custGeom>
            <a:avLst/>
            <a:gdLst/>
            <a:ahLst/>
            <a:cxnLst/>
            <a:rect l="l" t="t" r="r" b="b"/>
            <a:pathLst>
              <a:path w="364490" h="133984">
                <a:moveTo>
                  <a:pt x="364491" y="0"/>
                </a:moveTo>
                <a:lnTo>
                  <a:pt x="327016" y="0"/>
                </a:lnTo>
                <a:lnTo>
                  <a:pt x="280923" y="97620"/>
                </a:lnTo>
                <a:lnTo>
                  <a:pt x="278211" y="103379"/>
                </a:lnTo>
                <a:lnTo>
                  <a:pt x="272274" y="104028"/>
                </a:lnTo>
                <a:lnTo>
                  <a:pt x="267196" y="104017"/>
                </a:lnTo>
                <a:lnTo>
                  <a:pt x="261185" y="103347"/>
                </a:lnTo>
                <a:lnTo>
                  <a:pt x="225940" y="25726"/>
                </a:lnTo>
                <a:lnTo>
                  <a:pt x="218899" y="15238"/>
                </a:lnTo>
                <a:lnTo>
                  <a:pt x="208785" y="7223"/>
                </a:lnTo>
                <a:lnTo>
                  <a:pt x="196325" y="2104"/>
                </a:lnTo>
                <a:lnTo>
                  <a:pt x="182245" y="303"/>
                </a:lnTo>
                <a:lnTo>
                  <a:pt x="168160" y="2104"/>
                </a:lnTo>
                <a:lnTo>
                  <a:pt x="155698" y="7223"/>
                </a:lnTo>
                <a:lnTo>
                  <a:pt x="145585" y="15238"/>
                </a:lnTo>
                <a:lnTo>
                  <a:pt x="138550" y="25726"/>
                </a:lnTo>
                <a:lnTo>
                  <a:pt x="103305" y="103347"/>
                </a:lnTo>
                <a:lnTo>
                  <a:pt x="97284" y="104017"/>
                </a:lnTo>
                <a:lnTo>
                  <a:pt x="92206" y="104028"/>
                </a:lnTo>
                <a:lnTo>
                  <a:pt x="86280" y="103379"/>
                </a:lnTo>
                <a:lnTo>
                  <a:pt x="37464" y="0"/>
                </a:lnTo>
                <a:lnTo>
                  <a:pt x="0" y="0"/>
                </a:lnTo>
                <a:lnTo>
                  <a:pt x="51265" y="108572"/>
                </a:lnTo>
                <a:lnTo>
                  <a:pt x="95044" y="133503"/>
                </a:lnTo>
                <a:lnTo>
                  <a:pt x="109025" y="131638"/>
                </a:lnTo>
                <a:lnTo>
                  <a:pt x="121399" y="126496"/>
                </a:lnTo>
                <a:lnTo>
                  <a:pt x="131440" y="118499"/>
                </a:lnTo>
                <a:lnTo>
                  <a:pt x="138425" y="108070"/>
                </a:lnTo>
                <a:lnTo>
                  <a:pt x="173691" y="30407"/>
                </a:lnTo>
                <a:lnTo>
                  <a:pt x="179753" y="29779"/>
                </a:lnTo>
                <a:lnTo>
                  <a:pt x="184727" y="29779"/>
                </a:lnTo>
                <a:lnTo>
                  <a:pt x="190800" y="30407"/>
                </a:lnTo>
                <a:lnTo>
                  <a:pt x="226055" y="108070"/>
                </a:lnTo>
                <a:lnTo>
                  <a:pt x="233044" y="118499"/>
                </a:lnTo>
                <a:lnTo>
                  <a:pt x="243086" y="126496"/>
                </a:lnTo>
                <a:lnTo>
                  <a:pt x="255461" y="131638"/>
                </a:lnTo>
                <a:lnTo>
                  <a:pt x="269750" y="133503"/>
                </a:lnTo>
                <a:lnTo>
                  <a:pt x="283669" y="131740"/>
                </a:lnTo>
                <a:lnTo>
                  <a:pt x="296031" y="126723"/>
                </a:lnTo>
                <a:lnTo>
                  <a:pt x="306122" y="118864"/>
                </a:lnTo>
                <a:lnTo>
                  <a:pt x="313226" y="108572"/>
                </a:lnTo>
                <a:lnTo>
                  <a:pt x="364491" y="0"/>
                </a:lnTo>
                <a:close/>
              </a:path>
            </a:pathLst>
          </a:custGeom>
          <a:solidFill>
            <a:srgbClr val="07281C"/>
          </a:solidFill>
        </p:spPr>
        <p:txBody>
          <a:bodyPr wrap="square" lIns="0" tIns="0" rIns="0" bIns="0" rtlCol="0"/>
          <a:lstStyle/>
          <a:p>
            <a:endParaRPr/>
          </a:p>
        </p:txBody>
      </p:sp>
      <p:sp>
        <p:nvSpPr>
          <p:cNvPr id="28" name="object 28"/>
          <p:cNvSpPr/>
          <p:nvPr/>
        </p:nvSpPr>
        <p:spPr>
          <a:xfrm>
            <a:off x="1543842" y="934521"/>
            <a:ext cx="100330" cy="132715"/>
          </a:xfrm>
          <a:custGeom>
            <a:avLst/>
            <a:gdLst/>
            <a:ahLst/>
            <a:cxnLst/>
            <a:rect l="l" t="t" r="r" b="b"/>
            <a:pathLst>
              <a:path w="100330" h="132715">
                <a:moveTo>
                  <a:pt x="100091" y="0"/>
                </a:moveTo>
                <a:lnTo>
                  <a:pt x="62615" y="0"/>
                </a:lnTo>
                <a:lnTo>
                  <a:pt x="0" y="132624"/>
                </a:lnTo>
                <a:lnTo>
                  <a:pt x="37464" y="132624"/>
                </a:lnTo>
                <a:lnTo>
                  <a:pt x="100091" y="0"/>
                </a:lnTo>
                <a:close/>
              </a:path>
            </a:pathLst>
          </a:custGeom>
          <a:solidFill>
            <a:srgbClr val="07281C"/>
          </a:solidFill>
        </p:spPr>
        <p:txBody>
          <a:bodyPr wrap="square" lIns="0" tIns="0" rIns="0" bIns="0" rtlCol="0"/>
          <a:lstStyle/>
          <a:p>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240</TotalTime>
  <Words>4133</Words>
  <Application>Microsoft Office PowerPoint</Application>
  <PresentationFormat>Personalizado</PresentationFormat>
  <Paragraphs>200</Paragraphs>
  <Slides>14</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14</vt:i4>
      </vt:variant>
    </vt:vector>
  </HeadingPairs>
  <TitlesOfParts>
    <vt:vector size="21" baseType="lpstr">
      <vt:lpstr>Archivo</vt:lpstr>
      <vt:lpstr>Arial</vt:lpstr>
      <vt:lpstr>Calibri</vt:lpstr>
      <vt:lpstr>Microsoft Sans Serif</vt:lpstr>
      <vt:lpstr>Tahoma</vt:lpstr>
      <vt:lpstr>TitlingGothicFB Normal Medium</vt:lpstr>
      <vt:lpstr>Office Theme</vt:lpstr>
      <vt:lpstr>Asegurar Salesforce en 2023 Examinando las amenazas y los desafíos</vt:lpstr>
      <vt:lpstr>Introducción</vt:lpstr>
      <vt:lpstr>Presentación de PowerPoint</vt:lpstr>
      <vt:lpstr>Las mayores preocupaciones de seguridad entre los profesionales de TI y los administradores de Salesforce</vt:lpstr>
      <vt:lpstr>Presentación de PowerPoint</vt:lpstr>
      <vt:lpstr>Presentación de PowerPoint</vt:lpstr>
      <vt:lpstr>La amenaza que representan las configuraciones incorrectas y los activos no supervisados</vt:lpstr>
      <vt:lpstr>Los archivos y URL maliciosos en Salesforce están en aumento</vt:lpstr>
      <vt:lpstr>Encontrar los controles de seguridad adecuados</vt:lpstr>
      <vt:lpstr>Nuestras ocho recomendaciones principales para asegurar Salesforce en 2023</vt:lpstr>
      <vt:lpstr>Presentación de PowerPoint</vt:lpstr>
      <vt:lpstr>Presentación de PowerPoint</vt:lpstr>
      <vt:lpstr>Presentación de PowerPoint</vt:lpstr>
      <vt:lpstr>Quiénes somos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Asegurar Salesforce en 2023 Examinando las amenazas y los desafíos</dc:title>
  <dc:creator>DÁMARIS CARRERO</dc:creator>
  <cp:lastModifiedBy>Cielito 🦄💖</cp:lastModifiedBy>
  <cp:revision>1</cp:revision>
  <dcterms:created xsi:type="dcterms:W3CDTF">2023-01-20T18:17:44Z</dcterms:created>
  <dcterms:modified xsi:type="dcterms:W3CDTF">2023-01-20T22:26:12Z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2022-11-28T00:00:00Z</vt:filetime>
  </property>
  <property fmtid="{D5CDD505-2E9C-101B-9397-08002B2CF9AE}" pid="3" name="Creator">
    <vt:lpwstr>Adobe InDesign 18.0 (Macintosh)</vt:lpwstr>
  </property>
  <property fmtid="{D5CDD505-2E9C-101B-9397-08002B2CF9AE}" pid="4" name="LastSaved">
    <vt:filetime>2023-01-20T00:00:00Z</vt:filetime>
  </property>
</Properties>
</file>